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0.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21.xml" ContentType="application/vnd.openxmlformats-officedocument.presentationml.notesSlide+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notesSlides/notesSlide2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4.xml" ContentType="application/vnd.openxmlformats-officedocument.presentationml.notesSlide+xml"/>
  <Override PartName="/ppt/tags/tag39.xml" ContentType="application/vnd.openxmlformats-officedocument.presentationml.tags+xml"/>
  <Override PartName="/ppt/notesSlides/notesSlide25.xml" ContentType="application/vnd.openxmlformats-officedocument.presentationml.notesSlide+xml"/>
  <Override PartName="/ppt/tags/tag40.xml" ContentType="application/vnd.openxmlformats-officedocument.presentationml.tags+xml"/>
  <Override PartName="/ppt/notesSlides/notesSlide26.xml" ContentType="application/vnd.openxmlformats-officedocument.presentationml.notesSlide+xml"/>
  <Override PartName="/ppt/tags/tag41.xml" ContentType="application/vnd.openxmlformats-officedocument.presentationml.tags+xml"/>
  <Override PartName="/ppt/notesSlides/notesSlide27.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8.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29.xml" ContentType="application/vnd.openxmlformats-officedocument.presentationml.notesSlide+xml"/>
  <Override PartName="/ppt/tags/tag46.xml" ContentType="application/vnd.openxmlformats-officedocument.presentationml.tags+xml"/>
  <Override PartName="/ppt/notesSlides/notesSlide30.xml" ContentType="application/vnd.openxmlformats-officedocument.presentationml.notesSlide+xml"/>
  <Override PartName="/ppt/tags/tag47.xml" ContentType="application/vnd.openxmlformats-officedocument.presentationml.tags+xml"/>
  <Override PartName="/ppt/notesSlides/notesSlide3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32.xml" ContentType="application/vnd.openxmlformats-officedocument.presentationml.notesSlide+xml"/>
  <Override PartName="/ppt/tags/tag50.xml" ContentType="application/vnd.openxmlformats-officedocument.presentationml.tags+xml"/>
  <Override PartName="/ppt/notesSlides/notesSlide33.xml" ContentType="application/vnd.openxmlformats-officedocument.presentationml.notesSlide+xml"/>
  <Override PartName="/ppt/tags/tag51.xml" ContentType="application/vnd.openxmlformats-officedocument.presentationml.tags+xml"/>
  <Override PartName="/ppt/notesSlides/notesSlide34.xml" ContentType="application/vnd.openxmlformats-officedocument.presentationml.notesSlide+xml"/>
  <Override PartName="/ppt/tags/tag52.xml" ContentType="application/vnd.openxmlformats-officedocument.presentationml.tags+xml"/>
  <Override PartName="/ppt/notesSlides/notesSlide35.xml" ContentType="application/vnd.openxmlformats-officedocument.presentationml.notesSlide+xml"/>
  <Override PartName="/ppt/tags/tag53.xml" ContentType="application/vnd.openxmlformats-officedocument.presentationml.tags+xml"/>
  <Override PartName="/ppt/notesSlides/notesSlide36.xml" ContentType="application/vnd.openxmlformats-officedocument.presentationml.notesSlide+xml"/>
  <Override PartName="/ppt/tags/tag54.xml" ContentType="application/vnd.openxmlformats-officedocument.presentationml.tags+xml"/>
  <Override PartName="/ppt/notesSlides/notesSlide37.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38.xml" ContentType="application/vnd.openxmlformats-officedocument.presentationml.notesSlide+xml"/>
  <Override PartName="/ppt/tags/tag57.xml" ContentType="application/vnd.openxmlformats-officedocument.presentationml.tags+xml"/>
  <Override PartName="/ppt/notesSlides/notesSlide39.xml" ContentType="application/vnd.openxmlformats-officedocument.presentationml.notesSlide+xml"/>
  <Override PartName="/ppt/tags/tag58.xml" ContentType="application/vnd.openxmlformats-officedocument.presentationml.tags+xml"/>
  <Override PartName="/ppt/notesSlides/notesSlide40.xml" ContentType="application/vnd.openxmlformats-officedocument.presentationml.notesSlide+xml"/>
  <Override PartName="/ppt/tags/tag59.xml" ContentType="application/vnd.openxmlformats-officedocument.presentationml.tags+xml"/>
  <Override PartName="/ppt/notesSlides/notesSlide41.xml" ContentType="application/vnd.openxmlformats-officedocument.presentationml.notesSlide+xml"/>
  <Override PartName="/ppt/tags/tag60.xml" ContentType="application/vnd.openxmlformats-officedocument.presentationml.tags+xml"/>
  <Override PartName="/ppt/notesSlides/notesSlide42.xml" ContentType="application/vnd.openxmlformats-officedocument.presentationml.notesSlide+xml"/>
  <Override PartName="/ppt/tags/tag61.xml" ContentType="application/vnd.openxmlformats-officedocument.presentationml.tags+xml"/>
  <Override PartName="/ppt/notesSlides/notesSlide43.xml" ContentType="application/vnd.openxmlformats-officedocument.presentationml.notesSlide+xml"/>
  <Override PartName="/ppt/tags/tag62.xml" ContentType="application/vnd.openxmlformats-officedocument.presentationml.tags+xml"/>
  <Override PartName="/ppt/notesSlides/notesSlide4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45.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46.xml" ContentType="application/vnd.openxmlformats-officedocument.presentationml.notesSlide+xml"/>
  <Override PartName="/ppt/tags/tag74.xml" ContentType="application/vnd.openxmlformats-officedocument.presentationml.tags+xml"/>
  <Override PartName="/ppt/notesSlides/notesSlide47.xml" ContentType="application/vnd.openxmlformats-officedocument.presentationml.notesSlide+xml"/>
  <Override PartName="/ppt/tags/tag75.xml" ContentType="application/vnd.openxmlformats-officedocument.presentationml.tags+xml"/>
  <Override PartName="/ppt/notesSlides/notesSlide48.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49.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50.xml" ContentType="application/vnd.openxmlformats-officedocument.presentationml.notesSlide+xml"/>
  <Override PartName="/ppt/tags/tag85.xml" ContentType="application/vnd.openxmlformats-officedocument.presentationml.tags+xml"/>
  <Override PartName="/ppt/notesSlides/notesSlide51.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52.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53.xml" ContentType="application/vnd.openxmlformats-officedocument.presentationml.notesSlide+xml"/>
  <Override PartName="/ppt/tags/tag92.xml" ContentType="application/vnd.openxmlformats-officedocument.presentationml.tags+xml"/>
  <Override PartName="/ppt/notesSlides/notesSlide54.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55.xml" ContentType="application/vnd.openxmlformats-officedocument.presentationml.notesSlide+xml"/>
  <Override PartName="/ppt/tags/tag95.xml" ContentType="application/vnd.openxmlformats-officedocument.presentationml.tags+xml"/>
  <Override PartName="/ppt/notesSlides/notesSlide56.xml" ContentType="application/vnd.openxmlformats-officedocument.presentationml.notesSlide+xml"/>
  <Override PartName="/ppt/tags/tag96.xml" ContentType="application/vnd.openxmlformats-officedocument.presentationml.tags+xml"/>
  <Override PartName="/ppt/notesSlides/notesSlide57.xml" ContentType="application/vnd.openxmlformats-officedocument.presentationml.notesSlide+xml"/>
  <Override PartName="/ppt/tags/tag97.xml" ContentType="application/vnd.openxmlformats-officedocument.presentationml.tags+xml"/>
  <Override PartName="/ppt/notesSlides/notesSlide58.xml" ContentType="application/vnd.openxmlformats-officedocument.presentationml.notesSlide+xml"/>
  <Override PartName="/ppt/tags/tag98.xml" ContentType="application/vnd.openxmlformats-officedocument.presentationml.tags+xml"/>
  <Override PartName="/ppt/notesSlides/notesSlide59.xml" ContentType="application/vnd.openxmlformats-officedocument.presentationml.notesSlide+xml"/>
  <Override PartName="/ppt/tags/tag99.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100.xml" ContentType="application/vnd.openxmlformats-officedocument.presentationml.tags+xml"/>
  <Override PartName="/ppt/notesSlides/notesSlide62.xml" ContentType="application/vnd.openxmlformats-officedocument.presentationml.notesSlide+xml"/>
  <Override PartName="/ppt/tags/tag101.xml" ContentType="application/vnd.openxmlformats-officedocument.presentationml.tags+xml"/>
  <Override PartName="/ppt/notesSlides/notesSlide63.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64.xml" ContentType="application/vnd.openxmlformats-officedocument.presentationml.notesSlide+xml"/>
  <Override PartName="/ppt/tags/tag104.xml" ContentType="application/vnd.openxmlformats-officedocument.presentationml.tags+xml"/>
  <Override PartName="/ppt/notesSlides/notesSlide65.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66.xml" ContentType="application/vnd.openxmlformats-officedocument.presentationml.notesSlide+xml"/>
  <Override PartName="/ppt/tags/tag107.xml" ContentType="application/vnd.openxmlformats-officedocument.presentationml.tags+xml"/>
  <Override PartName="/ppt/notesSlides/notesSlide67.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68.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69.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72.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73.xml" ContentType="application/vnd.openxmlformats-officedocument.presentationml.notesSlide+xml"/>
  <Override PartName="/ppt/tags/tag127.xml" ContentType="application/vnd.openxmlformats-officedocument.presentationml.tags+xml"/>
  <Override PartName="/ppt/notesSlides/notesSlide74.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notesSlides/notesSlide75.xml" ContentType="application/vnd.openxmlformats-officedocument.presentationml.notesSlide+xml"/>
  <Override PartName="/ppt/tags/tag130.xml" ContentType="application/vnd.openxmlformats-officedocument.presentationml.tags+xml"/>
  <Override PartName="/ppt/notesSlides/notesSlide76.xml" ContentType="application/vnd.openxmlformats-officedocument.presentationml.notesSlide+xml"/>
  <Override PartName="/ppt/tags/tag131.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32.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133.xml" ContentType="application/vnd.openxmlformats-officedocument.presentationml.tags+xml"/>
  <Override PartName="/ppt/notesSlides/notesSlide87.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ags/tag136.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ags/tag137.xml" ContentType="application/vnd.openxmlformats-officedocument.presentationml.tags+xml"/>
  <Override PartName="/ppt/notesSlides/notesSlide96.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97.xml" ContentType="application/vnd.openxmlformats-officedocument.presentationml.notesSlide+xml"/>
  <Override PartName="/ppt/tags/tag141.xml" ContentType="application/vnd.openxmlformats-officedocument.presentationml.tags+xml"/>
  <Override PartName="/ppt/notesSlides/notesSlide98.xml" ContentType="application/vnd.openxmlformats-officedocument.presentationml.notesSlide+xml"/>
  <Override PartName="/ppt/tags/tag142.xml" ContentType="application/vnd.openxmlformats-officedocument.presentationml.tags+xml"/>
  <Override PartName="/ppt/notesSlides/notesSlide99.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notesSlides/notesSlide100.xml" ContentType="application/vnd.openxmlformats-officedocument.presentationml.notesSlide+xml"/>
  <Override PartName="/ppt/tags/tag145.xml" ContentType="application/vnd.openxmlformats-officedocument.presentationml.tags+xml"/>
  <Override PartName="/ppt/notesSlides/notesSlide101.xml" ContentType="application/vnd.openxmlformats-officedocument.presentationml.notesSlide+xml"/>
  <Override PartName="/ppt/tags/tag146.xml" ContentType="application/vnd.openxmlformats-officedocument.presentationml.tags+xml"/>
  <Override PartName="/ppt/notesSlides/notesSlide102.xml" ContentType="application/vnd.openxmlformats-officedocument.presentationml.notesSlide+xml"/>
  <Override PartName="/ppt/tags/tag147.xml" ContentType="application/vnd.openxmlformats-officedocument.presentationml.tags+xml"/>
  <Override PartName="/ppt/notesSlides/notesSlide103.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104.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tags/tag154.xml" ContentType="application/vnd.openxmlformats-officedocument.presentationml.tags+xml"/>
  <Override PartName="/ppt/notesSlides/notesSlide108.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tags/tag157.xml" ContentType="application/vnd.openxmlformats-officedocument.presentationml.tags+xml"/>
  <Override PartName="/ppt/notesSlides/notesSlide129.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130.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131.xml" ContentType="application/vnd.openxmlformats-officedocument.presentationml.notesSlide+xml"/>
  <Override PartName="/ppt/tags/tag164.xml" ContentType="application/vnd.openxmlformats-officedocument.presentationml.tags+xml"/>
  <Override PartName="/ppt/notesSlides/notesSlide132.xml" ContentType="application/vnd.openxmlformats-officedocument.presentationml.notesSlide+xml"/>
  <Override PartName="/ppt/tags/tag165.xml" ContentType="application/vnd.openxmlformats-officedocument.presentationml.tags+xml"/>
  <Override PartName="/ppt/notesSlides/notesSlide133.xml" ContentType="application/vnd.openxmlformats-officedocument.presentationml.notesSlide+xml"/>
  <Override PartName="/ppt/tags/tag166.xml" ContentType="application/vnd.openxmlformats-officedocument.presentationml.tags+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136.xml" ContentType="application/vnd.openxmlformats-officedocument.presentationml.notesSlide+xml"/>
  <Override PartName="/ppt/tags/tag17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5"/>
  </p:notesMasterIdLst>
  <p:sldIdLst>
    <p:sldId id="1866" r:id="rId2"/>
    <p:sldId id="1601" r:id="rId3"/>
    <p:sldId id="1936" r:id="rId4"/>
    <p:sldId id="1570" r:id="rId5"/>
    <p:sldId id="432" r:id="rId6"/>
    <p:sldId id="438" r:id="rId7"/>
    <p:sldId id="434" r:id="rId8"/>
    <p:sldId id="1865" r:id="rId9"/>
    <p:sldId id="444" r:id="rId10"/>
    <p:sldId id="1635" r:id="rId11"/>
    <p:sldId id="1595" r:id="rId12"/>
    <p:sldId id="1596" r:id="rId13"/>
    <p:sldId id="1597" r:id="rId14"/>
    <p:sldId id="1598" r:id="rId15"/>
    <p:sldId id="1607" r:id="rId16"/>
    <p:sldId id="1599" r:id="rId17"/>
    <p:sldId id="1602" r:id="rId18"/>
    <p:sldId id="1636" r:id="rId19"/>
    <p:sldId id="1603" r:id="rId20"/>
    <p:sldId id="1637" r:id="rId21"/>
    <p:sldId id="1586" r:id="rId22"/>
    <p:sldId id="1639" r:id="rId23"/>
    <p:sldId id="1640" r:id="rId24"/>
    <p:sldId id="1600" r:id="rId25"/>
    <p:sldId id="1641" r:id="rId26"/>
    <p:sldId id="1642" r:id="rId27"/>
    <p:sldId id="1643" r:id="rId28"/>
    <p:sldId id="1644" r:id="rId29"/>
    <p:sldId id="1605" r:id="rId30"/>
    <p:sldId id="1606" r:id="rId31"/>
    <p:sldId id="1645" r:id="rId32"/>
    <p:sldId id="1608" r:id="rId33"/>
    <p:sldId id="1610" r:id="rId34"/>
    <p:sldId id="1611" r:id="rId35"/>
    <p:sldId id="1612" r:id="rId36"/>
    <p:sldId id="1613" r:id="rId37"/>
    <p:sldId id="1616" r:id="rId38"/>
    <p:sldId id="1646" r:id="rId39"/>
    <p:sldId id="1615" r:id="rId40"/>
    <p:sldId id="1647" r:id="rId41"/>
    <p:sldId id="1619" r:id="rId42"/>
    <p:sldId id="1620" r:id="rId43"/>
    <p:sldId id="1876" r:id="rId44"/>
    <p:sldId id="1664" r:id="rId45"/>
    <p:sldId id="1622" r:id="rId46"/>
    <p:sldId id="1648" r:id="rId47"/>
    <p:sldId id="1649" r:id="rId48"/>
    <p:sldId id="1665" r:id="rId49"/>
    <p:sldId id="1666" r:id="rId50"/>
    <p:sldId id="1847" r:id="rId51"/>
    <p:sldId id="1668" r:id="rId52"/>
    <p:sldId id="1669" r:id="rId53"/>
    <p:sldId id="1670" r:id="rId54"/>
    <p:sldId id="1671" r:id="rId55"/>
    <p:sldId id="1672" r:id="rId56"/>
    <p:sldId id="1673" r:id="rId57"/>
    <p:sldId id="1674" r:id="rId58"/>
    <p:sldId id="1675" r:id="rId59"/>
    <p:sldId id="1676" r:id="rId60"/>
    <p:sldId id="1677" r:id="rId61"/>
    <p:sldId id="1634" r:id="rId62"/>
    <p:sldId id="1632" r:id="rId63"/>
    <p:sldId id="1633" r:id="rId64"/>
    <p:sldId id="1630" r:id="rId65"/>
    <p:sldId id="1631" r:id="rId66"/>
    <p:sldId id="1628" r:id="rId67"/>
    <p:sldId id="1629" r:id="rId68"/>
    <p:sldId id="1879" r:id="rId69"/>
    <p:sldId id="1878" r:id="rId70"/>
    <p:sldId id="1663" r:id="rId71"/>
    <p:sldId id="1846" r:id="rId72"/>
    <p:sldId id="1862" r:id="rId73"/>
    <p:sldId id="1693" r:id="rId74"/>
    <p:sldId id="1880" r:id="rId75"/>
    <p:sldId id="1679" r:id="rId76"/>
    <p:sldId id="1593" r:id="rId77"/>
    <p:sldId id="1680" r:id="rId78"/>
    <p:sldId id="1681" r:id="rId79"/>
    <p:sldId id="1682" r:id="rId80"/>
    <p:sldId id="1683" r:id="rId81"/>
    <p:sldId id="1684" r:id="rId82"/>
    <p:sldId id="1685" r:id="rId83"/>
    <p:sldId id="1686" r:id="rId84"/>
    <p:sldId id="1687" r:id="rId85"/>
    <p:sldId id="1688" r:id="rId86"/>
    <p:sldId id="1689" r:id="rId87"/>
    <p:sldId id="1690" r:id="rId88"/>
    <p:sldId id="1691" r:id="rId89"/>
    <p:sldId id="1692" r:id="rId90"/>
    <p:sldId id="1708" r:id="rId91"/>
    <p:sldId id="1694" r:id="rId92"/>
    <p:sldId id="1695" r:id="rId93"/>
    <p:sldId id="1696" r:id="rId94"/>
    <p:sldId id="1697" r:id="rId95"/>
    <p:sldId id="1698" r:id="rId96"/>
    <p:sldId id="1699" r:id="rId97"/>
    <p:sldId id="1700" r:id="rId98"/>
    <p:sldId id="1701" r:id="rId99"/>
    <p:sldId id="1702" r:id="rId100"/>
    <p:sldId id="1703" r:id="rId101"/>
    <p:sldId id="1704" r:id="rId102"/>
    <p:sldId id="1705" r:id="rId103"/>
    <p:sldId id="1706" r:id="rId104"/>
    <p:sldId id="1707" r:id="rId105"/>
    <p:sldId id="1869" r:id="rId106"/>
    <p:sldId id="1721" r:id="rId107"/>
    <p:sldId id="425" r:id="rId108"/>
    <p:sldId id="426" r:id="rId109"/>
    <p:sldId id="1710" r:id="rId110"/>
    <p:sldId id="1711" r:id="rId111"/>
    <p:sldId id="1712" r:id="rId112"/>
    <p:sldId id="1714" r:id="rId113"/>
    <p:sldId id="1848" r:id="rId114"/>
    <p:sldId id="1713" r:id="rId115"/>
    <p:sldId id="1715" r:id="rId116"/>
    <p:sldId id="1870" r:id="rId117"/>
    <p:sldId id="1718" r:id="rId118"/>
    <p:sldId id="1720" r:id="rId119"/>
    <p:sldId id="1734" r:id="rId120"/>
    <p:sldId id="1863" r:id="rId121"/>
    <p:sldId id="1723" r:id="rId122"/>
    <p:sldId id="1724" r:id="rId123"/>
    <p:sldId id="1725" r:id="rId124"/>
    <p:sldId id="1726" r:id="rId125"/>
    <p:sldId id="1727" r:id="rId126"/>
    <p:sldId id="1728" r:id="rId127"/>
    <p:sldId id="1730" r:id="rId128"/>
    <p:sldId id="1731" r:id="rId129"/>
    <p:sldId id="1732" r:id="rId130"/>
    <p:sldId id="1733" r:id="rId131"/>
    <p:sldId id="1864" r:id="rId132"/>
    <p:sldId id="1849" r:id="rId133"/>
    <p:sldId id="1736" r:id="rId134"/>
    <p:sldId id="1750" r:id="rId135"/>
    <p:sldId id="1737" r:id="rId136"/>
    <p:sldId id="1740" r:id="rId137"/>
    <p:sldId id="1741" r:id="rId138"/>
    <p:sldId id="1742" r:id="rId139"/>
    <p:sldId id="1743" r:id="rId140"/>
    <p:sldId id="1744" r:id="rId141"/>
    <p:sldId id="1745" r:id="rId142"/>
    <p:sldId id="1746" r:id="rId143"/>
    <p:sldId id="1747" r:id="rId144"/>
    <p:sldId id="1748" r:id="rId145"/>
    <p:sldId id="1749" r:id="rId146"/>
    <p:sldId id="1765" r:id="rId147"/>
    <p:sldId id="1594" r:id="rId148"/>
    <p:sldId id="1751" r:id="rId149"/>
    <p:sldId id="1752" r:id="rId150"/>
    <p:sldId id="1753" r:id="rId151"/>
    <p:sldId id="1754" r:id="rId152"/>
    <p:sldId id="1755" r:id="rId153"/>
    <p:sldId id="1756" r:id="rId154"/>
    <p:sldId id="1757" r:id="rId155"/>
    <p:sldId id="1871" r:id="rId156"/>
    <p:sldId id="1758" r:id="rId157"/>
    <p:sldId id="1759" r:id="rId158"/>
    <p:sldId id="1760" r:id="rId159"/>
    <p:sldId id="1761" r:id="rId160"/>
    <p:sldId id="1762" r:id="rId161"/>
    <p:sldId id="1763" r:id="rId162"/>
    <p:sldId id="1614" r:id="rId163"/>
    <p:sldId id="1764" r:id="rId164"/>
    <p:sldId id="1786" r:id="rId165"/>
    <p:sldId id="1767" r:id="rId166"/>
    <p:sldId id="1768" r:id="rId167"/>
    <p:sldId id="1872" r:id="rId168"/>
    <p:sldId id="1769" r:id="rId169"/>
    <p:sldId id="1770" r:id="rId170"/>
    <p:sldId id="1771" r:id="rId171"/>
    <p:sldId id="458" r:id="rId172"/>
    <p:sldId id="459" r:id="rId173"/>
    <p:sldId id="460" r:id="rId174"/>
    <p:sldId id="461" r:id="rId175"/>
    <p:sldId id="462" r:id="rId176"/>
    <p:sldId id="463" r:id="rId177"/>
    <p:sldId id="464" r:id="rId178"/>
    <p:sldId id="465" r:id="rId179"/>
    <p:sldId id="466" r:id="rId180"/>
    <p:sldId id="1772" r:id="rId181"/>
    <p:sldId id="467" r:id="rId182"/>
    <p:sldId id="468" r:id="rId183"/>
    <p:sldId id="469" r:id="rId184"/>
    <p:sldId id="470" r:id="rId185"/>
    <p:sldId id="471" r:id="rId186"/>
    <p:sldId id="472" r:id="rId187"/>
    <p:sldId id="473" r:id="rId188"/>
    <p:sldId id="1861" r:id="rId189"/>
    <p:sldId id="1773" r:id="rId190"/>
    <p:sldId id="1774" r:id="rId191"/>
    <p:sldId id="1775" r:id="rId192"/>
    <p:sldId id="1777" r:id="rId193"/>
    <p:sldId id="1778" r:id="rId194"/>
    <p:sldId id="1780" r:id="rId195"/>
    <p:sldId id="1781" r:id="rId196"/>
    <p:sldId id="1782" r:id="rId197"/>
    <p:sldId id="1783" r:id="rId198"/>
    <p:sldId id="1784" r:id="rId199"/>
    <p:sldId id="1873" r:id="rId200"/>
    <p:sldId id="1785" r:id="rId201"/>
    <p:sldId id="1617" r:id="rId202"/>
    <p:sldId id="1860" r:id="rId203"/>
    <p:sldId id="1805" r:id="rId204"/>
    <p:sldId id="1788" r:id="rId205"/>
    <p:sldId id="1789" r:id="rId206"/>
    <p:sldId id="1874" r:id="rId207"/>
    <p:sldId id="1790" r:id="rId208"/>
    <p:sldId id="1793" r:id="rId209"/>
    <p:sldId id="1794" r:id="rId210"/>
    <p:sldId id="1795" r:id="rId211"/>
    <p:sldId id="1796" r:id="rId212"/>
    <p:sldId id="1856" r:id="rId213"/>
    <p:sldId id="1797" r:id="rId214"/>
    <p:sldId id="1798" r:id="rId215"/>
    <p:sldId id="1799" r:id="rId216"/>
    <p:sldId id="1801" r:id="rId217"/>
    <p:sldId id="1800" r:id="rId218"/>
    <p:sldId id="1802" r:id="rId219"/>
    <p:sldId id="1803" r:id="rId220"/>
    <p:sldId id="1857" r:id="rId221"/>
    <p:sldId id="1858" r:id="rId222"/>
    <p:sldId id="1859" r:id="rId223"/>
    <p:sldId id="1804" r:id="rId224"/>
    <p:sldId id="1855" r:id="rId225"/>
    <p:sldId id="1850" r:id="rId226"/>
    <p:sldId id="1830" r:id="rId227"/>
    <p:sldId id="1806" r:id="rId228"/>
    <p:sldId id="1882" r:id="rId229"/>
    <p:sldId id="1807" r:id="rId230"/>
    <p:sldId id="1809" r:id="rId231"/>
    <p:sldId id="1881" r:id="rId232"/>
    <p:sldId id="1810" r:id="rId233"/>
    <p:sldId id="1933" r:id="rId234"/>
    <p:sldId id="1812" r:id="rId235"/>
    <p:sldId id="1883" r:id="rId236"/>
    <p:sldId id="1813" r:id="rId237"/>
    <p:sldId id="1893" r:id="rId238"/>
    <p:sldId id="1814" r:id="rId239"/>
    <p:sldId id="1815" r:id="rId240"/>
    <p:sldId id="1895" r:id="rId241"/>
    <p:sldId id="1816" r:id="rId242"/>
    <p:sldId id="1894" r:id="rId243"/>
    <p:sldId id="1817" r:id="rId244"/>
    <p:sldId id="1897" r:id="rId245"/>
    <p:sldId id="1903" r:id="rId246"/>
    <p:sldId id="1902" r:id="rId247"/>
    <p:sldId id="1899" r:id="rId248"/>
    <p:sldId id="1900" r:id="rId249"/>
    <p:sldId id="1901" r:id="rId250"/>
    <p:sldId id="1818" r:id="rId251"/>
    <p:sldId id="1819" r:id="rId252"/>
    <p:sldId id="1904" r:id="rId253"/>
    <p:sldId id="1905" r:id="rId254"/>
    <p:sldId id="1906" r:id="rId255"/>
    <p:sldId id="1907" r:id="rId256"/>
    <p:sldId id="1908" r:id="rId257"/>
    <p:sldId id="1909" r:id="rId258"/>
    <p:sldId id="1910" r:id="rId259"/>
    <p:sldId id="1911" r:id="rId260"/>
    <p:sldId id="1912" r:id="rId261"/>
    <p:sldId id="1932" r:id="rId262"/>
    <p:sldId id="1913" r:id="rId263"/>
    <p:sldId id="1914" r:id="rId264"/>
    <p:sldId id="1915" r:id="rId265"/>
    <p:sldId id="1916" r:id="rId266"/>
    <p:sldId id="1917" r:id="rId267"/>
    <p:sldId id="1918" r:id="rId268"/>
    <p:sldId id="1919" r:id="rId269"/>
    <p:sldId id="1920" r:id="rId270"/>
    <p:sldId id="1921" r:id="rId271"/>
    <p:sldId id="1922" r:id="rId272"/>
    <p:sldId id="1923" r:id="rId273"/>
    <p:sldId id="1924" r:id="rId274"/>
    <p:sldId id="1925" r:id="rId275"/>
    <p:sldId id="1926" r:id="rId276"/>
    <p:sldId id="1927" r:id="rId277"/>
    <p:sldId id="1928" r:id="rId278"/>
    <p:sldId id="1929" r:id="rId279"/>
    <p:sldId id="1930" r:id="rId280"/>
    <p:sldId id="1604" r:id="rId281"/>
    <p:sldId id="1931" r:id="rId282"/>
    <p:sldId id="1934" r:id="rId283"/>
    <p:sldId id="1935" r:id="rId284"/>
  </p:sldIdLst>
  <p:sldSz cx="12192000" cy="6858000"/>
  <p:notesSz cx="6858000" cy="9144000"/>
  <p:custDataLst>
    <p:tags r:id="rId28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411" autoAdjust="0"/>
    <p:restoredTop sz="87244" autoAdjust="0"/>
  </p:normalViewPr>
  <p:slideViewPr>
    <p:cSldViewPr snapToGrid="0" showGuides="1">
      <p:cViewPr varScale="1">
        <p:scale>
          <a:sx n="95" d="100"/>
          <a:sy n="95" d="100"/>
        </p:scale>
        <p:origin x="600" y="-144"/>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tableStyles" Target="tableStyle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tags" Target="tags/tag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theme" Target="theme/theme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2902B9-15A7-4791-910A-BE6C5FF070A7}" type="datetimeFigureOut">
              <a:rPr lang="zh-CN" altLang="en-US" smtClean="0"/>
              <a:t>2024/11/4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1ABE98-3DB5-4216-8D47-65283BFE05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n-ea"/>
              </a:rPr>
              <a:t>通过阶段目标逐渐认识未知现象，其途径是未知现象研究流程图</a:t>
            </a:r>
            <a:r>
              <a:rPr lang="en-US" altLang="zh-CN" sz="1200" dirty="0">
                <a:latin typeface="+mn-ea"/>
              </a:rPr>
              <a:t>.</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16</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209</a:t>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问：括号里能不能换成等号？</a:t>
            </a:r>
            <a:endParaRPr lang="en-US" altLang="zh-CN" dirty="0"/>
          </a:p>
          <a:p>
            <a:r>
              <a:rPr lang="zh-CN" altLang="en-US" sz="1200" dirty="0">
                <a:ea typeface="思源黑体 CN Normal" panose="020B0400000000000000" pitchFamily="34" charset="-122"/>
              </a:rPr>
              <a:t>还有一类刻画随机变量概率分布位置的特征指标，它们能够很好地地刻画分布密度图像的特征，下面简要介绍这些指标</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210</a:t>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解释连续型随机变量的分位数，以正态分布为例。</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212</a:t>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两个概率均小于</a:t>
            </a:r>
            <a:r>
              <a:rPr lang="en-US" altLang="zh-CN" dirty="0"/>
              <a:t>0.5</a:t>
            </a:r>
            <a:r>
              <a:rPr lang="zh-CN" altLang="en-US" dirty="0"/>
              <a:t>的只有一个，</a:t>
            </a:r>
            <a:r>
              <a:rPr lang="en-US" altLang="zh-CN" dirty="0"/>
              <a:t>80%</a:t>
            </a:r>
            <a:r>
              <a:rPr lang="zh-CN" altLang="en-US" dirty="0"/>
              <a:t>的分位是多少？（</a:t>
            </a:r>
            <a:r>
              <a:rPr lang="en-US" altLang="zh-CN" dirty="0"/>
              <a:t>0,1</a:t>
            </a:r>
            <a:r>
              <a:rPr lang="zh-CN" altLang="en-US" dirty="0"/>
              <a:t>）中间任何点都是，这是离散型分布的特点。</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213</a:t>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即使用</a:t>
            </a:r>
            <a:r>
              <a:rPr lang="en-US" altLang="zh-CN" dirty="0"/>
              <a:t>0,1</a:t>
            </a:r>
            <a:r>
              <a:rPr lang="zh-CN" altLang="en-US" dirty="0"/>
              <a:t>定义，均值也没有意义。实际中也不关心这个量。</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216</a:t>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向类似与均匀分布，有多个众数的随机变量或分布，我们更关心均值，而不是众数。</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219</a:t>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众数的局限性，这个选举结果没意义。这个例子能帮助同学记住什么是众数。选举中通常要半数以上才能当选。</a:t>
            </a:r>
          </a:p>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220</a:t>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请同学说出哪个是均值、中位数、众数？</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221</a:t>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223</a:t>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这个还是一次试验的结果，仅是每次多加一个观测，否则这条曲线会在直线的两边波动。加一个</a:t>
            </a:r>
            <a:r>
              <a:rPr lang="en-US" altLang="zh-CN" dirty="0"/>
              <a:t>R</a:t>
            </a:r>
            <a:r>
              <a:rPr lang="zh-CN" altLang="en-US" dirty="0"/>
              <a:t>语言的演示过程。</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228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17</a:t>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这里说独立同分布更好，样本的定义还没给，只能假定学生中学中学过。左边不加极限的符号是随机变量，随着重复次数的增加，在一个数附近变化，右边是一个实数。只要</a:t>
            </a:r>
            <a:r>
              <a:rPr lang="en-US" altLang="zh-CN" dirty="0"/>
              <a:t>n</a:t>
            </a:r>
            <a:r>
              <a:rPr lang="zh-CN" altLang="en-US" dirty="0"/>
              <a:t>是有限数，</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230</a:t>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将实际问题转化为总体的期望，用样本均值估计。</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231</a:t>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这里说独立同分布更好，样本的定义还没给，只能假定学生中学中学过。</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235</a:t>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用重复观测，频率估计概率。</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237</a:t>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前面两个结论是估计均值，事件发生的概率，这里利用频率估计概率的思想，强调对任意</a:t>
            </a:r>
            <a:r>
              <a:rPr lang="en-US" altLang="zh-CN" dirty="0"/>
              <a:t>x</a:t>
            </a:r>
            <a:r>
              <a:rPr lang="zh-CN" altLang="en-US" dirty="0"/>
              <a:t>，都可以这样计算。</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240</a:t>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这里说独立同分布更好，样本的定义还没给，只能假定学生中学中学过。</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242</a:t>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显示样本量越大，近似效果好。</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244</a:t>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n=5</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245</a:t>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n=5</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246</a:t>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n=50</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247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18</a:t>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n=100</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248</a:t>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n=1000</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249</a:t>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253</a:t>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均匀布点与按均匀分布随机数取点，相差不大。</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256</a:t>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请同学回忆都有哪些方法？（</a:t>
            </a:r>
            <a:r>
              <a:rPr lang="en-US" altLang="zh-CN" dirty="0"/>
              <a:t>1</a:t>
            </a:r>
            <a:r>
              <a:rPr lang="zh-CN" altLang="en-US" dirty="0"/>
              <a:t>）直接用分布函数运算，（</a:t>
            </a:r>
            <a:r>
              <a:rPr lang="en-US" altLang="zh-CN" dirty="0"/>
              <a:t>2</a:t>
            </a:r>
            <a:r>
              <a:rPr lang="zh-CN" altLang="en-US" dirty="0"/>
              <a:t>）模拟标准正态分布随机数，频率估计概率；（</a:t>
            </a:r>
            <a:r>
              <a:rPr lang="en-US" altLang="zh-CN" dirty="0"/>
              <a:t>3</a:t>
            </a:r>
            <a:r>
              <a:rPr lang="zh-CN" altLang="en-US" dirty="0"/>
              <a:t>）</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259</a:t>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更简单的程序</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261</a:t>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1ABE98-3DB5-4216-8D47-65283BFE05CE}" type="slidenum">
              <a:rPr lang="zh-CN" altLang="en-US" smtClean="0"/>
              <a:t>262</a:t>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用正态分布的暂时不讲，这页和下一页不讲。</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263</a:t>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T:true,</a:t>
            </a:r>
            <a:r>
              <a:rPr lang="zh-CN" altLang="en-US" dirty="0"/>
              <a:t>成功，正确</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264</a:t>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265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19</a:t>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acc>
                      <m:accPr>
                        <m:chr m:val="̅"/>
                        <m:ctrlPr>
                          <a:rPr lang="zh-CN" altLang="en-US" sz="1200" i="1" dirty="0" smtClean="0">
                            <a:latin typeface="Cambria Math" panose="02040503050406030204" pitchFamily="18" charset="0"/>
                            <a:ea typeface="思源黑体 CN Normal" panose="020B0400000000000000" pitchFamily="34" charset="-122"/>
                          </a:rPr>
                        </m:ctrlPr>
                      </m:accPr>
                      <m:e>
                        <m:r>
                          <a:rPr lang="en-US" altLang="zh-CN" sz="1200" i="1" dirty="0">
                            <a:latin typeface="Cambria Math" panose="02040503050406030204" pitchFamily="18" charset="0"/>
                            <a:ea typeface="思源黑体 CN Normal" panose="020B0400000000000000" pitchFamily="34" charset="-122"/>
                          </a:rPr>
                          <m:t>𝑋</m:t>
                        </m:r>
                      </m:e>
                    </m:acc>
                  </m:oMath>
                </a14:m>
                <a:r>
                  <a:rPr lang="en-US" altLang="zh-CN" sz="1200" baseline="-25000" dirty="0">
                    <a:ea typeface="思源黑体 CN Normal" panose="020B0400000000000000" pitchFamily="34" charset="-122"/>
                  </a:rPr>
                  <a:t>n</a:t>
                </a:r>
                <a:r>
                  <a:rPr lang="zh-CN" altLang="en-US" sz="1200" dirty="0">
                    <a:latin typeface="思源黑体 CN Normal" panose="020B0400000000000000" pitchFamily="34" charset="-122"/>
                    <a:ea typeface="思源黑体 CN Normal" panose="020B0400000000000000" pitchFamily="34" charset="-122"/>
                  </a:rPr>
                  <a:t>的极限分布是单点分布。</a:t>
                </a:r>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AF1ABE98-3DB5-4216-8D47-65283BFE05CE}" type="slidenum">
              <a:rPr lang="zh-CN" altLang="en-US" smtClean="0"/>
              <a:t>268</a:t>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271</a:t>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272</a:t>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这个例子的意义是什么？能否换一个有意义的例子？换成中奖的例子？</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273</a:t>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36</a:t>
            </a:r>
            <a:r>
              <a:rPr lang="zh-CN" altLang="en-US" dirty="0"/>
              <a:t>位女大学生的平均体重大于</a:t>
            </a:r>
            <a:r>
              <a:rPr lang="en-US" altLang="zh-CN" dirty="0"/>
              <a:t>57</a:t>
            </a:r>
            <a:r>
              <a:rPr lang="zh-CN" altLang="en-US" dirty="0"/>
              <a:t>的概率近似为</a:t>
            </a:r>
            <a:r>
              <a:rPr lang="en-US" altLang="zh-CN" dirty="0"/>
              <a:t>0</a:t>
            </a:r>
            <a:r>
              <a:rPr lang="zh-CN" altLang="en-US" dirty="0"/>
              <a:t>，每个女大学生大于</a:t>
            </a:r>
            <a:r>
              <a:rPr lang="en-US" altLang="zh-CN" dirty="0"/>
              <a:t>57</a:t>
            </a:r>
            <a:r>
              <a:rPr lang="zh-CN" altLang="en-US" dirty="0"/>
              <a:t>的概率是多少</a:t>
            </a:r>
            <a:r>
              <a:rPr lang="en-US" altLang="zh-CN" dirty="0"/>
              <a:t>?</a:t>
            </a:r>
            <a:r>
              <a:rPr lang="en-US" altLang="zh-CN" sz="1200" dirty="0"/>
              <a:t> 1-pnorm(57,51.96,6.31)=0.2122229</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274</a:t>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解释样本均值的方差更小</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275</a:t>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279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对比集合的运算</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在这次试验中</a:t>
            </a:r>
            <a:r>
              <a:rPr lang="en-US" altLang="zh-CN" dirty="0"/>
              <a:t>A</a:t>
            </a:r>
            <a:r>
              <a:rPr lang="zh-CN" altLang="en-US" dirty="0"/>
              <a:t>发生，或</a:t>
            </a:r>
            <a:r>
              <a:rPr lang="en-US" altLang="zh-CN" dirty="0"/>
              <a:t>A</a:t>
            </a:r>
            <a:r>
              <a:rPr lang="zh-CN" altLang="en-US" dirty="0"/>
              <a:t>不发生。</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用掷骰子的例子介绍事件之间的关系。</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24</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26</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31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noChangeArrowheads="1" noTextEdit="1"/>
          </p:cNvSpPr>
          <p:nvPr>
            <p:ph type="sldImg" idx="4294967295"/>
          </p:nvPr>
        </p:nvSpPr>
        <p:spPr bwMode="auto">
          <a:noFill/>
          <a:ln>
            <a:solidFill>
              <a:srgbClr val="000000"/>
            </a:solidFill>
            <a:miter lim="800000"/>
          </a:ln>
        </p:spPr>
      </p:sp>
      <p:sp>
        <p:nvSpPr>
          <p:cNvPr id="12290" name="备注占位符 2"/>
          <p:cNvSpPr>
            <a:spLocks noGrp="1" noChangeArrowheads="1"/>
          </p:cNvSpPr>
          <p:nvPr>
            <p:ph type="body" idx="4294967295"/>
          </p:nvPr>
        </p:nvSpPr>
        <p:spPr bwMode="auto">
          <a:noFill/>
        </p:spPr>
        <p:txBody>
          <a:bodyPr/>
          <a:lstStyle/>
          <a:p>
            <a:pPr eaLnBrk="1" hangingPunct="1">
              <a:spcBef>
                <a:spcPct val="0"/>
              </a:spcBef>
            </a:pPr>
            <a:r>
              <a:rPr lang="zh-CN" altLang="en-US" dirty="0"/>
              <a:t>先复习第一章的内容，（</a:t>
            </a:r>
            <a:r>
              <a:rPr lang="en-US" altLang="zh-CN" dirty="0"/>
              <a:t>1</a:t>
            </a:r>
            <a:r>
              <a:rPr lang="zh-CN" altLang="en-US" dirty="0"/>
              <a:t>）统计学：收集数据方法（观测数据（地震、天气预报），试验设计（药物试验等）），研究未知现象的流程图，随机现象与不确定现象，随机现象是不确定现象，但不是所有的不确定现象都是随机现象</a:t>
            </a:r>
          </a:p>
        </p:txBody>
      </p:sp>
      <p:sp>
        <p:nvSpPr>
          <p:cNvPr id="12291" name="灯片编号占位符 3"/>
          <p:cNvSpPr>
            <a:spLocks noGrp="1" noChangeArrowheads="1"/>
          </p:cNvSpPr>
          <p:nvPr>
            <p:ph type="sldNum" sz="quarter" idx="5"/>
          </p:nvPr>
        </p:nvSpPr>
        <p:spPr bwMode="auto">
          <a:noFill/>
          <a:ln>
            <a:miter lim="800000"/>
          </a:ln>
        </p:spPr>
        <p:txBody>
          <a:bodyPr/>
          <a:lstStyle/>
          <a:p>
            <a:pPr>
              <a:buFontTx/>
              <a:buNone/>
            </a:pPr>
            <a:fld id="{7843BCCC-7E9B-430F-980D-03F51AE98645}" type="slidenum">
              <a:rPr lang="zh-CN" altLang="en-US" smtClean="0">
                <a:ea typeface="宋体" panose="02010600030101010101" pitchFamily="2" charset="-122"/>
              </a:rPr>
              <a:t>2</a:t>
            </a:fld>
            <a:endParaRPr lang="zh-CN" altLang="en-US">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33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首先解释</a:t>
            </a:r>
            <a:r>
              <a:rPr lang="en-US" altLang="zh-CN" dirty="0"/>
              <a:t>An</a:t>
            </a:r>
            <a:r>
              <a:rPr lang="zh-CN" altLang="en-US" dirty="0"/>
              <a:t>与</a:t>
            </a:r>
            <a:r>
              <a:rPr lang="en-US" altLang="zh-CN" dirty="0"/>
              <a:t>Bn</a:t>
            </a:r>
            <a:r>
              <a:rPr lang="zh-CN" altLang="en-US" dirty="0"/>
              <a:t>的含义，比如</a:t>
            </a:r>
            <a:r>
              <a:rPr lang="en-US" altLang="zh-CN" dirty="0"/>
              <a:t>B1</a:t>
            </a:r>
            <a:r>
              <a:rPr lang="zh-CN" altLang="en-US" dirty="0"/>
              <a:t>是什么？学生可能对符号不清楚。可以让学生用</a:t>
            </a:r>
            <a:r>
              <a:rPr lang="en-US" altLang="zh-CN" dirty="0"/>
              <a:t>Bn</a:t>
            </a:r>
            <a:r>
              <a:rPr lang="zh-CN" altLang="en-US" dirty="0"/>
              <a:t>表示</a:t>
            </a:r>
            <a:r>
              <a:rPr lang="en-US" altLang="zh-CN" dirty="0"/>
              <a:t>An.</a:t>
            </a:r>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35</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36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37</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感兴趣的时间的概率的计算；通过简单事件概率来计算复杂事件的概率；概率的性质。</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45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46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希望用已知的事件概率，计算其他事件的概率。</a:t>
            </a:r>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47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48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51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53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noChangeArrowheads="1" noTextEdit="1"/>
          </p:cNvSpPr>
          <p:nvPr>
            <p:ph type="sldImg" idx="4294967295"/>
          </p:nvPr>
        </p:nvSpPr>
        <p:spPr bwMode="auto">
          <a:noFill/>
          <a:ln>
            <a:solidFill>
              <a:srgbClr val="000000"/>
            </a:solidFill>
            <a:miter lim="800000"/>
          </a:ln>
        </p:spPr>
      </p:sp>
      <p:sp>
        <p:nvSpPr>
          <p:cNvPr id="12290" name="备注占位符 2"/>
          <p:cNvSpPr>
            <a:spLocks noGrp="1" noChangeArrowheads="1"/>
          </p:cNvSpPr>
          <p:nvPr>
            <p:ph type="body" idx="4294967295"/>
          </p:nvPr>
        </p:nvSpPr>
        <p:spPr bwMode="auto">
          <a:noFill/>
        </p:spPr>
        <p:txBody>
          <a:bodyPr/>
          <a:lstStyle/>
          <a:p>
            <a:pPr eaLnBrk="1" hangingPunct="1">
              <a:spcBef>
                <a:spcPct val="0"/>
              </a:spcBef>
            </a:pPr>
            <a:r>
              <a:rPr lang="zh-CN" altLang="en-US" dirty="0"/>
              <a:t>先复习第一章的内容，（</a:t>
            </a:r>
            <a:r>
              <a:rPr lang="en-US" altLang="zh-CN" dirty="0"/>
              <a:t>1</a:t>
            </a:r>
            <a:r>
              <a:rPr lang="zh-CN" altLang="en-US" dirty="0"/>
              <a:t>）统计学：收集数据方法（观测数据（地震、天气预报），试验设计（药物试验等）），研究未知现象的流程图，随机现象与不确定现象，随机现象是不确定现象，但不是所有的不确定现象都是随机现象</a:t>
            </a:r>
          </a:p>
        </p:txBody>
      </p:sp>
      <p:sp>
        <p:nvSpPr>
          <p:cNvPr id="12291" name="灯片编号占位符 3"/>
          <p:cNvSpPr>
            <a:spLocks noGrp="1" noChangeArrowheads="1"/>
          </p:cNvSpPr>
          <p:nvPr>
            <p:ph type="sldNum" sz="quarter" idx="5"/>
          </p:nvPr>
        </p:nvSpPr>
        <p:spPr bwMode="auto">
          <a:noFill/>
          <a:ln>
            <a:miter lim="800000"/>
          </a:ln>
        </p:spPr>
        <p:txBody>
          <a:bodyPr/>
          <a:lstStyle/>
          <a:p>
            <a:pPr>
              <a:buFontTx/>
              <a:buNone/>
            </a:pPr>
            <a:fld id="{7843BCCC-7E9B-430F-980D-03F51AE98645}" type="slidenum">
              <a:rPr lang="zh-CN" altLang="en-US" smtClean="0">
                <a:ea typeface="宋体" panose="02010600030101010101" pitchFamily="2" charset="-122"/>
              </a:rPr>
              <a:t>3</a:t>
            </a:fld>
            <a:endParaRPr lang="zh-CN" altLang="en-US">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非负性，规范性。</a:t>
            </a:r>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54</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概率符号的手写体与书面体的说明，不同教材也不一样。</a:t>
            </a:r>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55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非负性，必然事件的概率为</a:t>
            </a:r>
            <a:r>
              <a:rPr lang="en-US" altLang="zh-CN" dirty="0"/>
              <a:t>1.</a:t>
            </a:r>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57</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阶乘的符号要解释</a:t>
            </a:r>
            <a:r>
              <a:rPr lang="en-US" altLang="zh-CN" dirty="0"/>
              <a:t>,</a:t>
            </a:r>
            <a:r>
              <a:rPr lang="zh-CN" altLang="en-US" dirty="0"/>
              <a:t>必然事件的概率为</a:t>
            </a:r>
            <a:r>
              <a:rPr lang="en-US" altLang="zh-CN" dirty="0"/>
              <a:t>1.</a:t>
            </a:r>
            <a:r>
              <a:rPr lang="zh-CN" altLang="en-US" dirty="0"/>
              <a:t>这个是有一定解释的，这里不能展开。</a:t>
            </a:r>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58</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解释概率等于</a:t>
            </a:r>
            <a:r>
              <a:rPr lang="en-US" altLang="zh-CN" dirty="0"/>
              <a:t>0</a:t>
            </a:r>
            <a:r>
              <a:rPr lang="zh-CN" altLang="en-US" dirty="0"/>
              <a:t>的事件可以不是不可能事件。</a:t>
            </a:r>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59</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60</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61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课堂上证明了所有性质。</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62</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64</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65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故事简述，按照可能性大小。仅掷一个骰子，这样才公平。</a:t>
            </a:r>
          </a:p>
        </p:txBody>
      </p:sp>
      <p:sp>
        <p:nvSpPr>
          <p:cNvPr id="4" name="灯片编号占位符 3"/>
          <p:cNvSpPr>
            <a:spLocks noGrp="1"/>
          </p:cNvSpPr>
          <p:nvPr>
            <p:ph type="sldNum" sz="quarter" idx="10"/>
          </p:nvPr>
        </p:nvSpPr>
        <p:spPr/>
        <p:txBody>
          <a:bodyPr/>
          <a:lstStyle/>
          <a:p>
            <a:fld id="{AAAA635C-DEEF-497B-A220-99CF03D154A4}"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66</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67</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0E0903-C6A8-44D2-BFF4-A8B4EDC9C3E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69</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70</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随机变量的定义与概率无关。</a:t>
            </a:r>
            <a:r>
              <a:rPr lang="zh-CN" altLang="en-US" sz="1200" dirty="0">
                <a:latin typeface="思源黑体 CN Normal" panose="020B0400000000000000" pitchFamily="34" charset="-122"/>
                <a:ea typeface="思源黑体 CN Normal" panose="020B0400000000000000" pitchFamily="34" charset="-122"/>
              </a:rPr>
              <a:t>注：由于在本教材中假设样本空间中的任何子集都是事件</a:t>
            </a: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因此上述条件自然成立</a:t>
            </a: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在经典的概率论理论中</a:t>
            </a: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为了理论的完备性</a:t>
            </a: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容许事件类是由样本空间的部分子集所构成</a:t>
            </a: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这时就需要随机变量满足上述条件</a:t>
            </a:r>
            <a:r>
              <a:rPr lang="en-US" altLang="zh-CN" sz="1200" dirty="0">
                <a:latin typeface="思源黑体 CN Normal" panose="020B0400000000000000" pitchFamily="34" charset="-122"/>
                <a:ea typeface="思源黑体 CN Normal" panose="020B0400000000000000" pitchFamily="34" charset="-122"/>
              </a:rPr>
              <a:t>.</a:t>
            </a:r>
          </a:p>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77</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提问：如何刻画随机变量的取值规律？，引出分布函数。</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83</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84</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分布函数的作用是什么？解释为什么分布函数可以刻画随机变量的取值规律呢？需要极限的知识。</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85</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89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AA635C-DEEF-497B-A220-99CF03D154A4}"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常数看成特殊的随机变量。</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94</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密度函数不能用线连起来，分布函数在每一点都有值。</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95</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a:t>
            </a:r>
            <a:r>
              <a:rPr lang="zh-CN" altLang="en-US" dirty="0"/>
              <a:t>月</a:t>
            </a:r>
            <a:r>
              <a:rPr lang="en-US" altLang="zh-CN" dirty="0"/>
              <a:t>21</a:t>
            </a:r>
            <a:r>
              <a:rPr lang="zh-CN" altLang="en-US" dirty="0"/>
              <a:t>日讲到这里。复习离散型随机变量及其均值的定义</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98</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提问：这两个随机变量的和是什么含义？介绍随机变量的运算，因为值域在实数域，可以进行运算，比如在上页介绍这两个随机变量求和的含义。</a:t>
            </a:r>
          </a:p>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101</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不证明，强调对任何类型的随机变量，这个结论都是正确的。</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102</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104</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黑板上加图解释这个积分的含义。上机课时学生练习一下。</a:t>
            </a:r>
            <a:endParaRPr lang="en-US" altLang="zh-CN" dirty="0"/>
          </a:p>
        </p:txBody>
      </p:sp>
      <p:sp>
        <p:nvSpPr>
          <p:cNvPr id="4" name="灯片编号占位符 3"/>
          <p:cNvSpPr>
            <a:spLocks noGrp="1"/>
          </p:cNvSpPr>
          <p:nvPr>
            <p:ph type="sldNum" sz="quarter" idx="10"/>
          </p:nvPr>
        </p:nvSpPr>
        <p:spPr/>
        <p:txBody>
          <a:bodyPr/>
          <a:lstStyle/>
          <a:p>
            <a:fld id="{AAAA635C-DEEF-497B-A220-99CF03D154A4}" type="slidenum">
              <a:rPr lang="zh-CN" altLang="en-US" smtClean="0"/>
              <a:t>108</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思源黑体 CN Normal" panose="020B0400000000000000" pitchFamily="34" charset="-122"/>
                <a:ea typeface="思源黑体 CN Normal" panose="020B0400000000000000" pitchFamily="34" charset="-122"/>
              </a:rPr>
              <a:t>在实际应用中，很多分布函数都能通过一个非负函数的定积分表示。</a:t>
            </a:r>
          </a:p>
          <a:p>
            <a:r>
              <a:rPr lang="zh-CN" altLang="en-US" dirty="0"/>
              <a:t>随机变量</a:t>
            </a:r>
            <a:r>
              <a:rPr lang="en-US" altLang="zh-CN" dirty="0"/>
              <a:t>—</a:t>
            </a:r>
            <a:r>
              <a:rPr lang="zh-CN" altLang="en-US" dirty="0"/>
              <a:t>分布函数</a:t>
            </a:r>
            <a:r>
              <a:rPr lang="en-US" altLang="zh-CN" dirty="0"/>
              <a:t>—</a:t>
            </a:r>
            <a:r>
              <a:rPr lang="zh-CN" altLang="en-US" dirty="0"/>
              <a:t>密度函数</a:t>
            </a:r>
            <a:r>
              <a:rPr lang="en-US" altLang="zh-CN" dirty="0"/>
              <a:t>—</a:t>
            </a:r>
            <a:r>
              <a:rPr lang="zh-CN" altLang="en-US" dirty="0"/>
              <a:t>连续型随机变量，上课提问：学生会计算积分吗？</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109</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密度函数下的全部面积为</a:t>
            </a:r>
            <a:r>
              <a:rPr lang="en-US" altLang="zh-CN" dirty="0"/>
              <a:t>1</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110</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111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AA635C-DEEF-497B-A220-99CF03D154A4}" type="slidenum">
              <a:rPr lang="zh-CN" altLang="en-US" smtClean="0"/>
              <a:t>7</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通过图形理解两者之间的关系</a:t>
            </a:r>
            <a:r>
              <a:rPr lang="en-US" altLang="zh-CN" dirty="0"/>
              <a:t>,</a:t>
            </a:r>
            <a:r>
              <a:rPr lang="zh-CN" altLang="en-US"/>
              <a:t>不严格讲这个证明。</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112</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113</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开区间，闭区间时，密度的表达式不同，但分布函数是相同的。重点通过例子让学生清楚密度函数与分布函数的区别。</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114</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计算用软件</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115</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a:t>
            </a:r>
            <a:r>
              <a:rPr lang="zh-CN" altLang="en-US" dirty="0"/>
              <a:t>到</a:t>
            </a:r>
            <a:r>
              <a:rPr lang="en-US" altLang="zh-CN" dirty="0"/>
              <a:t>60</a:t>
            </a:r>
            <a:r>
              <a:rPr lang="zh-CN" altLang="en-US" dirty="0"/>
              <a:t>的积分结果会不同，保留二位小数时是相同的，都是近似计算。仅要求能用</a:t>
            </a:r>
            <a:r>
              <a:rPr lang="en-US" altLang="zh-CN" dirty="0"/>
              <a:t>R</a:t>
            </a:r>
            <a:r>
              <a:rPr lang="zh-CN" altLang="en-US" dirty="0"/>
              <a:t>计算积分即可。</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117</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a:t>
            </a:r>
            <a:r>
              <a:rPr lang="zh-CN" altLang="en-US" dirty="0"/>
              <a:t>月</a:t>
            </a:r>
            <a:r>
              <a:rPr lang="en-US" altLang="zh-CN" dirty="0"/>
              <a:t>28</a:t>
            </a:r>
            <a:r>
              <a:rPr lang="zh-CN" altLang="en-US" dirty="0"/>
              <a:t>日讲到这里</a:t>
            </a:r>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118</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举例：均值一样，但离散程度不同，比如对称分布。两个学校成绩的比较时，是两个分布的比较，多个角度进行比。</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120</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121</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独立性的要求。不证明</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125</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考题不同是比相对位置？还是绝对位置？如何建立两个省考试成绩的等值，目前有一些办法，但还有很多问题需要要求。</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128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11</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130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课堂练习：</a:t>
            </a:r>
            <a:r>
              <a:rPr lang="en-US" altLang="zh-CN" dirty="0"/>
              <a:t>2.22</a:t>
            </a:r>
            <a:r>
              <a:rPr lang="zh-CN" altLang="en-US" dirty="0"/>
              <a:t>，</a:t>
            </a:r>
            <a:r>
              <a:rPr lang="en-US" altLang="zh-CN" dirty="0"/>
              <a:t>2.23</a:t>
            </a:r>
            <a:r>
              <a:rPr lang="zh-CN" altLang="en-US" dirty="0"/>
              <a:t>，</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131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n=10,p=0,0.1,0.2,…,0.8,0.9,1;</a:t>
            </a:r>
            <a:r>
              <a:rPr lang="zh-CN" altLang="en-US" dirty="0"/>
              <a:t>观察图形的特点，最高点的变化</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138</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D:density;p: probability, possibility;  r:random</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141</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计算可以通过</a:t>
            </a:r>
            <a:r>
              <a:rPr lang="en-US" altLang="zh-CN" dirty="0"/>
              <a:t>R</a:t>
            </a:r>
            <a:r>
              <a:rPr lang="zh-CN" altLang="en-US" dirty="0"/>
              <a:t>软件，但更重要的是理解概率的含义。如果人们理解概率，会不会就不去赌博了，仅仅作为游戏而已？</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142</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如果你一次检查出</a:t>
            </a:r>
            <a:r>
              <a:rPr lang="en-US" altLang="zh-CN" dirty="0"/>
              <a:t>5</a:t>
            </a:r>
            <a:r>
              <a:rPr lang="zh-CN" altLang="en-US" dirty="0"/>
              <a:t>件次品，你认为这个产品的次品率是</a:t>
            </a:r>
            <a:r>
              <a:rPr lang="en-US" altLang="zh-CN" dirty="0"/>
              <a:t>0.01</a:t>
            </a:r>
            <a:r>
              <a:rPr lang="zh-CN" altLang="en-US" dirty="0"/>
              <a:t>吗？计算大于等于</a:t>
            </a:r>
            <a:r>
              <a:rPr lang="en-US" altLang="zh-CN" dirty="0"/>
              <a:t>5</a:t>
            </a:r>
            <a:r>
              <a:rPr lang="zh-CN" altLang="en-US" dirty="0"/>
              <a:t>的概率，然后判断。</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144</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145</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每次试验成功的概率相同吗？案例中次品数不会超过</a:t>
            </a:r>
            <a:r>
              <a:rPr lang="en-US" altLang="zh-CN" dirty="0"/>
              <a:t>10</a:t>
            </a:r>
            <a:r>
              <a:rPr lang="zh-CN" altLang="en-US" dirty="0"/>
              <a:t>个。但如果是有放回抽样是可以超过</a:t>
            </a:r>
            <a:r>
              <a:rPr lang="en-US" altLang="zh-CN" dirty="0"/>
              <a:t>10</a:t>
            </a:r>
            <a:r>
              <a:rPr lang="zh-CN" altLang="en-US" dirty="0"/>
              <a:t>个的。</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147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148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一次抓</a:t>
            </a:r>
            <a:r>
              <a:rPr lang="en-US" altLang="zh-CN" dirty="0"/>
              <a:t>n</a:t>
            </a:r>
            <a:r>
              <a:rPr lang="zh-CN" altLang="en-US" dirty="0"/>
              <a:t>件，可以吗？</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149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12</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抽到五件或以上，你会有哪些推断？推理？逻辑？</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151</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期望与不放回的二项分布相同，为什么？不放过抽样每次抽到的次品的概率是相同的？方差是更大了还是更小了？二项分布的方差更大。</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152</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在产品检验中应该采用有放回抽样还是无放回抽样？</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154</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Poisson</a:t>
            </a:r>
            <a:r>
              <a:rPr lang="zh-CN" altLang="en-US" dirty="0"/>
              <a:t>分布的含义，哪些实际问题可以近似看成</a:t>
            </a:r>
            <a:r>
              <a:rPr lang="en-US" altLang="zh-CN" dirty="0"/>
              <a:t>Poisson</a:t>
            </a:r>
            <a:r>
              <a:rPr lang="zh-CN" altLang="en-US" dirty="0"/>
              <a:t>分布。</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156</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Lamda</a:t>
            </a:r>
            <a:r>
              <a:rPr lang="en-US" altLang="zh-CN" dirty="0"/>
              <a:t>=1,2,3,4,5,6,7,8</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157</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161</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有的同学可能想用方差近似，两者不同，如果相差比较大，该如何解决？</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162</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了解哪些实际问题中的随机变量服从这样的分布。</a:t>
            </a:r>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163</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方差相同，均值越来越大，相当于密度曲线的平移，所以</a:t>
            </a:r>
            <a:r>
              <a:rPr lang="en-US" altLang="zh-CN" dirty="0">
                <a:sym typeface="Symbol" panose="05050102010706020507" pitchFamily="18" charset="2"/>
              </a:rPr>
              <a:t></a:t>
            </a:r>
            <a:r>
              <a:rPr lang="zh-CN" altLang="en-US" dirty="0"/>
              <a:t>也称为位置参数。</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170</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均值为</a:t>
            </a:r>
            <a:r>
              <a:rPr lang="en-US" altLang="zh-CN" dirty="0"/>
              <a:t>0</a:t>
            </a:r>
            <a:r>
              <a:rPr lang="zh-CN" altLang="en-US" dirty="0"/>
              <a:t>，方差越来越小。曲线越来越瘦。</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180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13</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这里要解释分位数函数。</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解释这三个概率的含义及实际应用。质量控制中的</a:t>
            </a:r>
            <a:r>
              <a:rPr lang="en-US" altLang="zh-CN" dirty="0"/>
              <a:t>3</a:t>
            </a:r>
            <a:r>
              <a:rPr lang="en-US" altLang="zh-CN" dirty="0">
                <a:sym typeface="Symbol" panose="05050102010706020507" pitchFamily="18" charset="2"/>
              </a:rPr>
              <a:t></a:t>
            </a:r>
            <a:r>
              <a:rPr lang="zh-CN" altLang="en-US" dirty="0">
                <a:sym typeface="Symbol" panose="05050102010706020507" pitchFamily="18" charset="2"/>
              </a:rPr>
              <a:t>准则。</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192</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学生没有积分知识，可以通过均值与方差的计算加深印象。距离：成绩的标准分的问题。</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193</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在一次试验中出现是异常事件。</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197</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1ABE98-3DB5-4216-8D47-65283BFE05CE}" type="slidenum">
              <a:rPr lang="zh-CN" altLang="en-US" smtClean="0"/>
              <a:t>198</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1ABE98-3DB5-4216-8D47-65283BFE05CE}" type="slidenum">
              <a:rPr lang="zh-CN" altLang="en-US" smtClean="0"/>
              <a:t>199</a:t>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201</a:t>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1,2,3</a:t>
            </a:r>
            <a:r>
              <a:rPr lang="zh-CN" altLang="en-US" dirty="0"/>
              <a:t>；</a:t>
            </a:r>
            <a:r>
              <a:rPr lang="en-US" altLang="zh-CN" dirty="0"/>
              <a:t>1001,1002,1003</a:t>
            </a:r>
            <a:r>
              <a:rPr lang="zh-CN" altLang="en-US" dirty="0"/>
              <a:t>； 两组数据的方差，变异系数</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205</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1,2,3</a:t>
            </a:r>
            <a:r>
              <a:rPr lang="zh-CN" altLang="en-US" dirty="0"/>
              <a:t>；</a:t>
            </a:r>
            <a:r>
              <a:rPr lang="en-US" altLang="zh-CN" dirty="0"/>
              <a:t>1001,1002,1003</a:t>
            </a:r>
            <a:r>
              <a:rPr lang="zh-CN" altLang="en-US" dirty="0"/>
              <a:t>； 两组数据的方差，变异系数</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206</a:t>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坐高与身高的离散程度，用方差还是用变异系数？标准差与变异系数同时给出。加一个身高和坐高的数据。</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207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pic>
        <p:nvPicPr>
          <p:cNvPr id="8" name="Picture 6"/>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398882" y="236276"/>
            <a:ext cx="2087144" cy="512112"/>
          </a:xfrm>
          <a:prstGeom prst="rect">
            <a:avLst/>
          </a:prstGeom>
          <a:noFill/>
          <a:ln w="9525">
            <a:noFill/>
            <a:miter lim="800000"/>
            <a:headEnd/>
            <a:tailEnd/>
          </a:ln>
        </p:spPr>
      </p:pic>
      <p:sp>
        <p:nvSpPr>
          <p:cNvPr id="9" name="矩形 8"/>
          <p:cNvSpPr/>
          <p:nvPr userDrawn="1"/>
        </p:nvSpPr>
        <p:spPr>
          <a:xfrm>
            <a:off x="514352" y="875207"/>
            <a:ext cx="11121383" cy="5635177"/>
          </a:xfrm>
          <a:prstGeom prst="rect">
            <a:avLst/>
          </a:prstGeom>
          <a:solidFill>
            <a:schemeClr val="bg1">
              <a:alpha val="75000"/>
            </a:schemeClr>
          </a:solidFill>
          <a:ln>
            <a:noFill/>
          </a:ln>
          <a:effectLst>
            <a:reflection blurRad="6350" stA="45000" endPos="2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398882" y="671373"/>
            <a:ext cx="11565691" cy="5839011"/>
            <a:chOff x="-22113" y="819095"/>
            <a:chExt cx="9288096" cy="5024783"/>
          </a:xfrm>
        </p:grpSpPr>
        <p:cxnSp>
          <p:nvCxnSpPr>
            <p:cNvPr id="11" name="直接连接符 10"/>
            <p:cNvCxnSpPr/>
            <p:nvPr/>
          </p:nvCxnSpPr>
          <p:spPr>
            <a:xfrm>
              <a:off x="258146" y="885371"/>
              <a:ext cx="0" cy="4958507"/>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824258" y="819095"/>
              <a:ext cx="0" cy="5024783"/>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2113" y="1148829"/>
              <a:ext cx="9161706" cy="0"/>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4277" y="5666725"/>
              <a:ext cx="9161706" cy="2"/>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5" name="矩形 14"/>
          <p:cNvSpPr/>
          <p:nvPr userDrawn="1"/>
        </p:nvSpPr>
        <p:spPr>
          <a:xfrm>
            <a:off x="666090" y="984664"/>
            <a:ext cx="163549" cy="16354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11332755" y="6222750"/>
            <a:ext cx="163549" cy="16354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灯片编号占位符 6"/>
          <p:cNvSpPr>
            <a:spLocks noGrp="1"/>
          </p:cNvSpPr>
          <p:nvPr>
            <p:ph type="sldNum" sz="quarter" idx="12"/>
          </p:nvPr>
        </p:nvSpPr>
        <p:spPr>
          <a:xfrm>
            <a:off x="8610600" y="6356350"/>
            <a:ext cx="2743200" cy="365125"/>
          </a:xfrm>
          <a:prstGeom prst="rect">
            <a:avLst/>
          </a:prstGeom>
        </p:spPr>
        <p:txBody>
          <a:bodyPr/>
          <a:lstStyle>
            <a:lvl1pPr algn="r">
              <a:defRPr/>
            </a:lvl1pPr>
          </a:lstStyle>
          <a:p>
            <a:fld id="{5FD308DF-D0D6-41CA-8E01-1A1CE80A10E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grpSp>
        <p:nvGrpSpPr>
          <p:cNvPr id="5" name="Group 9"/>
          <p:cNvGrpSpPr>
            <a:grpSpLocks noChangeAspect="1"/>
          </p:cNvGrpSpPr>
          <p:nvPr/>
        </p:nvGrpSpPr>
        <p:grpSpPr bwMode="auto">
          <a:xfrm>
            <a:off x="281517" y="5354639"/>
            <a:ext cx="11631083" cy="1330325"/>
            <a:chOff x="-3905250" y="4294188"/>
            <a:chExt cx="13011150" cy="1892300"/>
          </a:xfrm>
        </p:grpSpPr>
        <p:sp>
          <p:nvSpPr>
            <p:cNvPr id="6" name="Freeform 14"/>
            <p:cNvSpPr/>
            <p:nvPr/>
          </p:nvSpPr>
          <p:spPr bwMode="hidden">
            <a:xfrm>
              <a:off x="4810681" y="4499676"/>
              <a:ext cx="4295219" cy="1016152"/>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w="9525">
              <a:noFill/>
              <a:round/>
            </a:ln>
          </p:spPr>
          <p:txBody>
            <a:bodyPr/>
            <a:lstStyle/>
            <a:p>
              <a:pPr eaLnBrk="0" hangingPunct="0">
                <a:defRPr/>
              </a:pPr>
              <a:endParaRPr lang="zh-CN" altLang="en-US" sz="1800">
                <a:ea typeface="宋体" panose="02010600030101010101" pitchFamily="2" charset="-122"/>
              </a:endParaRPr>
            </a:p>
          </p:txBody>
        </p:sp>
        <p:sp>
          <p:nvSpPr>
            <p:cNvPr id="7" name="Freeform 18"/>
            <p:cNvSpPr/>
            <p:nvPr/>
          </p:nvSpPr>
          <p:spPr bwMode="hidden">
            <a:xfrm>
              <a:off x="-308538" y="4319027"/>
              <a:ext cx="8280254" cy="1208092"/>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w="9525">
              <a:noFill/>
              <a:round/>
            </a:ln>
          </p:spPr>
          <p:txBody>
            <a:bodyPr/>
            <a:lstStyle/>
            <a:p>
              <a:pPr eaLnBrk="0" hangingPunct="0">
                <a:defRPr/>
              </a:pPr>
              <a:endParaRPr lang="zh-CN" altLang="en-US" sz="1800">
                <a:ea typeface="宋体" panose="02010600030101010101" pitchFamily="2" charset="-122"/>
              </a:endParaRPr>
            </a:p>
          </p:txBody>
        </p:sp>
        <p:sp>
          <p:nvSpPr>
            <p:cNvPr id="8" name="Freeform 22"/>
            <p:cNvSpPr/>
            <p:nvPr/>
          </p:nvSpPr>
          <p:spPr bwMode="hidden">
            <a:xfrm>
              <a:off x="4014" y="4334834"/>
              <a:ext cx="8164231" cy="1101960"/>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a:lstStyle/>
            <a:p>
              <a:pPr eaLnBrk="0" hangingPunct="0">
                <a:defRPr/>
              </a:pPr>
              <a:endParaRPr lang="zh-CN" altLang="en-US" sz="1800">
                <a:ea typeface="宋体" panose="02010600030101010101" pitchFamily="2" charset="-122"/>
              </a:endParaRPr>
            </a:p>
          </p:txBody>
        </p:sp>
        <p:sp>
          <p:nvSpPr>
            <p:cNvPr id="9" name="Freeform 26"/>
            <p:cNvSpPr/>
            <p:nvPr/>
          </p:nvSpPr>
          <p:spPr bwMode="hidden">
            <a:xfrm>
              <a:off x="4157164" y="4316769"/>
              <a:ext cx="4939265" cy="925827"/>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a:lstStyle/>
            <a:p>
              <a:pPr eaLnBrk="0" hangingPunct="0">
                <a:defRPr/>
              </a:pPr>
              <a:endParaRPr lang="zh-CN" altLang="en-US" sz="1800">
                <a:ea typeface="宋体" panose="02010600030101010101" pitchFamily="2" charset="-122"/>
              </a:endParaRPr>
            </a:p>
          </p:txBody>
        </p:sp>
        <p:sp useBgFill="1">
          <p:nvSpPr>
            <p:cNvPr id="10" name="Freeform 10"/>
            <p:cNvSpPr/>
            <p:nvPr/>
          </p:nvSpPr>
          <p:spPr bwMode="hidden">
            <a:xfrm>
              <a:off x="-3905250" y="4294188"/>
              <a:ext cx="13011150" cy="1892300"/>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w="9525">
              <a:noFill/>
              <a:round/>
            </a:ln>
          </p:spPr>
          <p:txBody>
            <a:bodyPr/>
            <a:lstStyle/>
            <a:p>
              <a:pPr eaLnBrk="0" hangingPunct="0">
                <a:defRPr/>
              </a:pPr>
              <a:endParaRPr lang="zh-CN" altLang="en-US" sz="1800">
                <a:ea typeface="宋体" panose="02010600030101010101" pitchFamily="2" charset="-122"/>
              </a:endParaRPr>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zh-CN" altLang="en-US" noProof="1"/>
              <a:t>单击此处编辑母版标题样式</a:t>
            </a:r>
            <a:endParaRPr lang="en-US" noProof="1"/>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endParaRPr lang="en-US" noProof="1"/>
          </a:p>
        </p:txBody>
      </p:sp>
    </p:spTree>
  </p:cSld>
  <p:clrMapOvr>
    <a:masterClrMapping/>
  </p:clrMapOvr>
  <p:transition spd="med" advClick="0">
    <p:pull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pic>
        <p:nvPicPr>
          <p:cNvPr id="8" name="Picture 6"/>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398882" y="236276"/>
            <a:ext cx="2087144" cy="512112"/>
          </a:xfrm>
          <a:prstGeom prst="rect">
            <a:avLst/>
          </a:prstGeom>
          <a:noFill/>
          <a:ln w="9525">
            <a:noFill/>
            <a:miter lim="800000"/>
            <a:headEnd/>
            <a:tailEnd/>
          </a:ln>
        </p:spPr>
      </p:pic>
      <p:sp>
        <p:nvSpPr>
          <p:cNvPr id="9" name="矩形 8"/>
          <p:cNvSpPr/>
          <p:nvPr userDrawn="1"/>
        </p:nvSpPr>
        <p:spPr>
          <a:xfrm>
            <a:off x="514352" y="875207"/>
            <a:ext cx="11121383" cy="5635177"/>
          </a:xfrm>
          <a:prstGeom prst="rect">
            <a:avLst/>
          </a:prstGeom>
          <a:solidFill>
            <a:schemeClr val="bg1">
              <a:alpha val="75000"/>
            </a:schemeClr>
          </a:solidFill>
          <a:ln>
            <a:noFill/>
          </a:ln>
          <a:effectLst>
            <a:reflection blurRad="6350" stA="45000" endPos="2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398882" y="671373"/>
            <a:ext cx="11565691" cy="5839011"/>
            <a:chOff x="-22113" y="819095"/>
            <a:chExt cx="9288096" cy="5024783"/>
          </a:xfrm>
        </p:grpSpPr>
        <p:cxnSp>
          <p:nvCxnSpPr>
            <p:cNvPr id="11" name="直接连接符 10"/>
            <p:cNvCxnSpPr/>
            <p:nvPr/>
          </p:nvCxnSpPr>
          <p:spPr>
            <a:xfrm>
              <a:off x="258146" y="885371"/>
              <a:ext cx="0" cy="4958507"/>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824258" y="819095"/>
              <a:ext cx="0" cy="5024783"/>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2113" y="1148829"/>
              <a:ext cx="9161706" cy="0"/>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4277" y="5666725"/>
              <a:ext cx="9161706" cy="2"/>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5" name="矩形 14"/>
          <p:cNvSpPr/>
          <p:nvPr userDrawn="1"/>
        </p:nvSpPr>
        <p:spPr>
          <a:xfrm>
            <a:off x="666090" y="984664"/>
            <a:ext cx="163549" cy="16354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11332755" y="6222750"/>
            <a:ext cx="163549" cy="16354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灯片编号占位符 6"/>
          <p:cNvSpPr>
            <a:spLocks noGrp="1"/>
          </p:cNvSpPr>
          <p:nvPr>
            <p:ph type="sldNum" sz="quarter" idx="12"/>
          </p:nvPr>
        </p:nvSpPr>
        <p:spPr>
          <a:xfrm>
            <a:off x="8610600" y="6356350"/>
            <a:ext cx="2743200" cy="365125"/>
          </a:xfrm>
          <a:prstGeom prst="rect">
            <a:avLst/>
          </a:prstGeom>
        </p:spPr>
        <p:txBody>
          <a:bodyPr/>
          <a:lstStyle>
            <a:lvl1pPr algn="r">
              <a:defRPr/>
            </a:lvl1pPr>
          </a:lstStyle>
          <a:p>
            <a:fld id="{5FD308DF-D0D6-41CA-8E01-1A1CE80A10E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0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microsoft.com/office/2007/relationships/hdphoto" Target="../media/hdphoto38.wdp"/><Relationship Id="rId2" Type="http://schemas.openxmlformats.org/officeDocument/2006/relationships/slideLayout" Target="../slideLayouts/slideLayout1.xml"/><Relationship Id="rId1" Type="http://schemas.openxmlformats.org/officeDocument/2006/relationships/tags" Target="../tags/tag91.xml"/><Relationship Id="rId6" Type="http://schemas.openxmlformats.org/officeDocument/2006/relationships/image" Target="../media/image146.png"/><Relationship Id="rId5" Type="http://schemas.microsoft.com/office/2007/relationships/hdphoto" Target="../media/hdphoto37.wdp"/><Relationship Id="rId4" Type="http://schemas.openxmlformats.org/officeDocument/2006/relationships/image" Target="../media/image141.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92.xml"/><Relationship Id="rId6" Type="http://schemas.microsoft.com/office/2007/relationships/hdphoto" Target="../media/hdphoto39.wdp"/><Relationship Id="rId5" Type="http://schemas.openxmlformats.org/officeDocument/2006/relationships/image" Target="../media/image147.png"/><Relationship Id="rId4" Type="http://schemas.openxmlformats.org/officeDocument/2006/relationships/image" Target="../media/image212.png"/></Relationships>
</file>

<file path=ppt/slides/_rels/slide10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93.xml"/><Relationship Id="rId6" Type="http://schemas.openxmlformats.org/officeDocument/2006/relationships/image" Target="../media/image152.png"/><Relationship Id="rId5" Type="http://schemas.openxmlformats.org/officeDocument/2006/relationships/image" Target="../media/image217.png"/><Relationship Id="rId4" Type="http://schemas.microsoft.com/office/2007/relationships/hdphoto" Target="../media/hdphoto40.wdp"/></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10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1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225.png"/><Relationship Id="rId2" Type="http://schemas.openxmlformats.org/officeDocument/2006/relationships/slideLayout" Target="../slideLayouts/slideLayout1.xml"/><Relationship Id="rId1" Type="http://schemas.openxmlformats.org/officeDocument/2006/relationships/tags" Target="../tags/tag96.xml"/><Relationship Id="rId6" Type="http://schemas.microsoft.com/office/2007/relationships/hdphoto" Target="../media/hdphoto41.wdp"/><Relationship Id="rId5" Type="http://schemas.openxmlformats.org/officeDocument/2006/relationships/image" Target="../media/image156.png"/><Relationship Id="rId4" Type="http://schemas.openxmlformats.org/officeDocument/2006/relationships/image" Target="../media/image2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microsoft.com/office/2007/relationships/hdphoto" Target="../media/hdphoto42.wdp"/><Relationship Id="rId2" Type="http://schemas.openxmlformats.org/officeDocument/2006/relationships/slideLayout" Target="../slideLayouts/slideLayout1.xml"/><Relationship Id="rId1" Type="http://schemas.openxmlformats.org/officeDocument/2006/relationships/tags" Target="../tags/tag9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226.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162.jpeg"/><Relationship Id="rId2" Type="http://schemas.openxmlformats.org/officeDocument/2006/relationships/slideLayout" Target="../slideLayouts/slideLayout1.xml"/><Relationship Id="rId1" Type="http://schemas.openxmlformats.org/officeDocument/2006/relationships/tags" Target="../tags/tag98.xml"/><Relationship Id="rId6" Type="http://schemas.openxmlformats.org/officeDocument/2006/relationships/image" Target="../media/image232.png"/><Relationship Id="rId5" Type="http://schemas.microsoft.com/office/2007/relationships/hdphoto" Target="../media/hdphoto43.wdp"/><Relationship Id="rId4" Type="http://schemas.openxmlformats.org/officeDocument/2006/relationships/image" Target="../media/image161.png"/></Relationships>
</file>

<file path=ppt/slides/_rels/slide112.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notesSlide" Target="../notesSlides/notesSlide60.xml"/><Relationship Id="rId7" Type="http://schemas.openxmlformats.org/officeDocument/2006/relationships/image" Target="../media/image237.png"/><Relationship Id="rId2" Type="http://schemas.openxmlformats.org/officeDocument/2006/relationships/slideLayout" Target="../slideLayouts/slideLayout1.xml"/><Relationship Id="rId1" Type="http://schemas.openxmlformats.org/officeDocument/2006/relationships/tags" Target="../tags/tag99.xml"/><Relationship Id="rId6" Type="http://schemas.openxmlformats.org/officeDocument/2006/relationships/image" Target="../media/image236.png"/><Relationship Id="rId5" Type="http://schemas.openxmlformats.org/officeDocument/2006/relationships/image" Target="../media/image164.png"/><Relationship Id="rId4" Type="http://schemas.openxmlformats.org/officeDocument/2006/relationships/image" Target="../media/image234.png"/></Relationships>
</file>

<file path=ppt/slides/_rels/slide11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166.jpeg"/><Relationship Id="rId2" Type="http://schemas.openxmlformats.org/officeDocument/2006/relationships/slideLayout" Target="../slideLayouts/slideLayout1.xml"/><Relationship Id="rId1" Type="http://schemas.openxmlformats.org/officeDocument/2006/relationships/tags" Target="../tags/tag100.xml"/><Relationship Id="rId6" Type="http://schemas.openxmlformats.org/officeDocument/2006/relationships/image" Target="../media/image242.png"/><Relationship Id="rId5" Type="http://schemas.microsoft.com/office/2007/relationships/hdphoto" Target="../media/hdphoto44.wdp"/><Relationship Id="rId4" Type="http://schemas.openxmlformats.org/officeDocument/2006/relationships/image" Target="../media/image165.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ags" Target="../tags/tag101.xml"/><Relationship Id="rId6" Type="http://schemas.openxmlformats.org/officeDocument/2006/relationships/image" Target="../media/image246.png"/><Relationship Id="rId5" Type="http://schemas.openxmlformats.org/officeDocument/2006/relationships/image" Target="../media/image168.png"/><Relationship Id="rId4" Type="http://schemas.openxmlformats.org/officeDocument/2006/relationships/image" Target="../media/image244.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tags" Target="../tags/tag103.xml"/><Relationship Id="rId4" Type="http://schemas.openxmlformats.org/officeDocument/2006/relationships/image" Target="../media/image247.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tags" Target="../tags/tag106.xml"/><Relationship Id="rId4" Type="http://schemas.openxmlformats.org/officeDocument/2006/relationships/image" Target="../media/image248.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tags" Target="../tags/tag107.xml"/><Relationship Id="rId5" Type="http://schemas.openxmlformats.org/officeDocument/2006/relationships/image" Target="../media/image250.png"/><Relationship Id="rId4" Type="http://schemas.openxmlformats.org/officeDocument/2006/relationships/image" Target="../media/image249.png"/></Relationships>
</file>

<file path=ppt/slides/_rels/slide12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slideLayout" Target="../slideLayouts/slideLayout1.xml"/><Relationship Id="rId1" Type="http://schemas.openxmlformats.org/officeDocument/2006/relationships/tags" Target="../tags/tag108.xml"/><Relationship Id="rId5" Type="http://schemas.openxmlformats.org/officeDocument/2006/relationships/image" Target="../media/image253.png"/><Relationship Id="rId4" Type="http://schemas.openxmlformats.org/officeDocument/2006/relationships/image" Target="../media/image252.png"/></Relationships>
</file>

<file path=ppt/slides/_rels/slide123.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slideLayout" Target="../slideLayouts/slideLayout1.xml"/><Relationship Id="rId1" Type="http://schemas.openxmlformats.org/officeDocument/2006/relationships/tags" Target="../tags/tag109.xml"/><Relationship Id="rId6" Type="http://schemas.microsoft.com/office/2007/relationships/hdphoto" Target="../media/hdphoto45.wdp"/><Relationship Id="rId5" Type="http://schemas.openxmlformats.org/officeDocument/2006/relationships/image" Target="../media/image169.png"/><Relationship Id="rId4" Type="http://schemas.openxmlformats.org/officeDocument/2006/relationships/image" Target="../media/image255.png"/><Relationship Id="rId9" Type="http://schemas.microsoft.com/office/2007/relationships/hdphoto" Target="../media/hdphoto46.wdp"/></Relationships>
</file>

<file path=ppt/slides/_rels/slide124.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microsoft.com/office/2007/relationships/hdphoto" Target="../media/hdphoto48.wdp"/><Relationship Id="rId2" Type="http://schemas.openxmlformats.org/officeDocument/2006/relationships/slideLayout" Target="../slideLayouts/slideLayout1.xml"/><Relationship Id="rId1" Type="http://schemas.openxmlformats.org/officeDocument/2006/relationships/tags" Target="../tags/tag110.xml"/><Relationship Id="rId6" Type="http://schemas.openxmlformats.org/officeDocument/2006/relationships/image" Target="../media/image177.png"/><Relationship Id="rId5" Type="http://schemas.microsoft.com/office/2007/relationships/hdphoto" Target="../media/hdphoto47.wdp"/><Relationship Id="rId4" Type="http://schemas.openxmlformats.org/officeDocument/2006/relationships/image" Target="../media/image176.png"/><Relationship Id="rId9" Type="http://schemas.openxmlformats.org/officeDocument/2006/relationships/image" Target="../media/image267.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tags" Target="../tags/tag111.xml"/><Relationship Id="rId6" Type="http://schemas.microsoft.com/office/2007/relationships/hdphoto" Target="../media/hdphoto49.wdp"/><Relationship Id="rId5" Type="http://schemas.openxmlformats.org/officeDocument/2006/relationships/image" Target="../media/image179.png"/><Relationship Id="rId4" Type="http://schemas.openxmlformats.org/officeDocument/2006/relationships/image" Target="../media/image268.png"/></Relationships>
</file>

<file path=ppt/slides/_rels/slide12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Layout" Target="../slideLayouts/slideLayout1.xml"/><Relationship Id="rId1" Type="http://schemas.openxmlformats.org/officeDocument/2006/relationships/tags" Target="../tags/tag112.xml"/><Relationship Id="rId6" Type="http://schemas.microsoft.com/office/2007/relationships/hdphoto" Target="../media/hdphoto50.wdp"/><Relationship Id="rId5" Type="http://schemas.openxmlformats.org/officeDocument/2006/relationships/image" Target="../media/image180.png"/><Relationship Id="rId4" Type="http://schemas.openxmlformats.org/officeDocument/2006/relationships/image" Target="../media/image272.png"/></Relationships>
</file>

<file path=ppt/slides/_rels/slide12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Layout" Target="../slideLayouts/slideLayout1.xml"/><Relationship Id="rId1" Type="http://schemas.openxmlformats.org/officeDocument/2006/relationships/tags" Target="../tags/tag113.xml"/><Relationship Id="rId6" Type="http://schemas.openxmlformats.org/officeDocument/2006/relationships/image" Target="../media/image278.png"/><Relationship Id="rId5" Type="http://schemas.microsoft.com/office/2007/relationships/hdphoto" Target="../media/hdphoto51.wdp"/><Relationship Id="rId4" Type="http://schemas.openxmlformats.org/officeDocument/2006/relationships/image" Target="../media/image181.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129.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279.png"/><Relationship Id="rId7" Type="http://schemas.openxmlformats.org/officeDocument/2006/relationships/image" Target="../media/image283.png"/><Relationship Id="rId2" Type="http://schemas.openxmlformats.org/officeDocument/2006/relationships/slideLayout" Target="../slideLayouts/slideLayout1.xml"/><Relationship Id="rId1" Type="http://schemas.openxmlformats.org/officeDocument/2006/relationships/tags" Target="../tags/tag115.xml"/><Relationship Id="rId6" Type="http://schemas.microsoft.com/office/2007/relationships/hdphoto" Target="../media/hdphoto52.wdp"/><Relationship Id="rId5" Type="http://schemas.openxmlformats.org/officeDocument/2006/relationships/image" Target="../media/image182.png"/><Relationship Id="rId4" Type="http://schemas.openxmlformats.org/officeDocument/2006/relationships/image" Target="../media/image280.png"/><Relationship Id="rId9" Type="http://schemas.microsoft.com/office/2007/relationships/hdphoto" Target="../media/hdphoto53.wdp"/></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8.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35.xml.rels><?xml version="1.0" encoding="UTF-8" standalone="yes"?>
<Relationships xmlns="http://schemas.openxmlformats.org/package/2006/relationships"><Relationship Id="rId3" Type="http://schemas.openxmlformats.org/officeDocument/2006/relationships/image" Target="../media/image286.png"/><Relationship Id="rId7" Type="http://schemas.microsoft.com/office/2007/relationships/hdphoto" Target="../media/hdphoto55.wdp"/><Relationship Id="rId2" Type="http://schemas.openxmlformats.org/officeDocument/2006/relationships/slideLayout" Target="../slideLayouts/slideLayout1.xml"/><Relationship Id="rId1" Type="http://schemas.openxmlformats.org/officeDocument/2006/relationships/tags" Target="../tags/tag120.xml"/><Relationship Id="rId6" Type="http://schemas.openxmlformats.org/officeDocument/2006/relationships/image" Target="../media/image186.png"/><Relationship Id="rId5" Type="http://schemas.microsoft.com/office/2007/relationships/hdphoto" Target="../media/hdphoto54.wdp"/><Relationship Id="rId4" Type="http://schemas.openxmlformats.org/officeDocument/2006/relationships/image" Target="../media/image185.png"/></Relationships>
</file>

<file path=ppt/slides/_rels/slide13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Layout" Target="../slideLayouts/slideLayout1.xml"/><Relationship Id="rId1" Type="http://schemas.openxmlformats.org/officeDocument/2006/relationships/tags" Target="../tags/tag121.xml"/><Relationship Id="rId6" Type="http://schemas.openxmlformats.org/officeDocument/2006/relationships/image" Target="../media/image294.png"/><Relationship Id="rId5" Type="http://schemas.microsoft.com/office/2007/relationships/hdphoto" Target="../media/hdphoto56.wdp"/><Relationship Id="rId4" Type="http://schemas.openxmlformats.org/officeDocument/2006/relationships/image" Target="../media/image190.png"/></Relationships>
</file>

<file path=ppt/slides/_rels/slide13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22.xml"/><Relationship Id="rId4" Type="http://schemas.openxmlformats.org/officeDocument/2006/relationships/image" Target="../media/image296.png"/></Relationships>
</file>

<file path=ppt/slides/_rels/slide138.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4.png"/><Relationship Id="rId3" Type="http://schemas.openxmlformats.org/officeDocument/2006/relationships/notesSlide" Target="../notesSlides/notesSlide72.xml"/><Relationship Id="rId7" Type="http://schemas.openxmlformats.org/officeDocument/2006/relationships/image" Target="../media/image198.png"/><Relationship Id="rId12" Type="http://schemas.openxmlformats.org/officeDocument/2006/relationships/image" Target="../media/image203.png"/><Relationship Id="rId2" Type="http://schemas.openxmlformats.org/officeDocument/2006/relationships/slideLayout" Target="../slideLayouts/slideLayout1.xml"/><Relationship Id="rId1" Type="http://schemas.openxmlformats.org/officeDocument/2006/relationships/tags" Target="../tags/tag123.xml"/><Relationship Id="rId6" Type="http://schemas.openxmlformats.org/officeDocument/2006/relationships/image" Target="../media/image196.png"/><Relationship Id="rId11" Type="http://schemas.openxmlformats.org/officeDocument/2006/relationships/image" Target="../media/image202.png"/><Relationship Id="rId5" Type="http://schemas.openxmlformats.org/officeDocument/2006/relationships/image" Target="../media/image194.png"/><Relationship Id="rId10" Type="http://schemas.openxmlformats.org/officeDocument/2006/relationships/image" Target="../media/image201.png"/><Relationship Id="rId4" Type="http://schemas.openxmlformats.org/officeDocument/2006/relationships/image" Target="../media/image193.png"/><Relationship Id="rId9" Type="http://schemas.openxmlformats.org/officeDocument/2006/relationships/image" Target="../media/image200.png"/><Relationship Id="rId14" Type="http://schemas.openxmlformats.org/officeDocument/2006/relationships/image" Target="../media/image205.png"/></Relationships>
</file>

<file path=ppt/slides/_rels/slide139.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slideLayout" Target="../slideLayouts/slideLayout1.xml"/><Relationship Id="rId1" Type="http://schemas.openxmlformats.org/officeDocument/2006/relationships/tags" Target="../tags/tag124.xml"/><Relationship Id="rId5" Type="http://schemas.microsoft.com/office/2007/relationships/hdphoto" Target="../media/hdphoto57.wdp"/><Relationship Id="rId4" Type="http://schemas.openxmlformats.org/officeDocument/2006/relationships/image" Target="../media/image20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4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slideLayout" Target="../slideLayouts/slideLayout1.xml"/><Relationship Id="rId1" Type="http://schemas.openxmlformats.org/officeDocument/2006/relationships/tags" Target="../tags/tag125.xml"/><Relationship Id="rId6" Type="http://schemas.openxmlformats.org/officeDocument/2006/relationships/image" Target="../media/image208.png"/><Relationship Id="rId5" Type="http://schemas.openxmlformats.org/officeDocument/2006/relationships/image" Target="../media/image313.png"/><Relationship Id="rId4" Type="http://schemas.microsoft.com/office/2007/relationships/hdphoto" Target="../media/hdphoto58.wdp"/></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xml"/><Relationship Id="rId1" Type="http://schemas.openxmlformats.org/officeDocument/2006/relationships/tags" Target="../tags/tag126.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xml"/><Relationship Id="rId1" Type="http://schemas.openxmlformats.org/officeDocument/2006/relationships/tags" Target="../tags/tag127.xml"/><Relationship Id="rId6" Type="http://schemas.microsoft.com/office/2007/relationships/hdphoto" Target="../media/hdphoto59.wdp"/><Relationship Id="rId5" Type="http://schemas.openxmlformats.org/officeDocument/2006/relationships/image" Target="../media/image209.png"/><Relationship Id="rId4" Type="http://schemas.openxmlformats.org/officeDocument/2006/relationships/image" Target="../media/image315.png"/></Relationships>
</file>

<file path=ppt/slides/_rels/slide14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Layout" Target="../slideLayouts/slideLayout1.xml"/><Relationship Id="rId1" Type="http://schemas.openxmlformats.org/officeDocument/2006/relationships/tags" Target="../tags/tag128.xml"/><Relationship Id="rId4" Type="http://schemas.microsoft.com/office/2007/relationships/hdphoto" Target="../media/hdphoto60.wdp"/></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xml"/><Relationship Id="rId1" Type="http://schemas.openxmlformats.org/officeDocument/2006/relationships/tags" Target="../tags/tag129.xml"/><Relationship Id="rId5" Type="http://schemas.microsoft.com/office/2007/relationships/hdphoto" Target="../media/hdphoto61.wdp"/><Relationship Id="rId4" Type="http://schemas.openxmlformats.org/officeDocument/2006/relationships/image" Target="../media/image211.pn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6.w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6.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223.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2.xml"/></Relationships>
</file>

<file path=ppt/slides/_rels/slide15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230.png"/><Relationship Id="rId5" Type="http://schemas.openxmlformats.org/officeDocument/2006/relationships/image" Target="../media/image229.png"/><Relationship Id="rId10" Type="http://schemas.openxmlformats.org/officeDocument/2006/relationships/image" Target="../media/image240.png"/><Relationship Id="rId4" Type="http://schemas.openxmlformats.org/officeDocument/2006/relationships/image" Target="../media/image228.png"/><Relationship Id="rId9"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241.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6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1.xml"/><Relationship Id="rId4" Type="http://schemas.openxmlformats.org/officeDocument/2006/relationships/image" Target="../media/image343.png"/></Relationships>
</file>

<file path=ppt/slides/_rels/slide16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xml"/><Relationship Id="rId1" Type="http://schemas.openxmlformats.org/officeDocument/2006/relationships/tags" Target="../tags/tag133.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4.xml"/></Relationships>
</file>

<file path=ppt/slides/_rels/slide165.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257.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1.xml"/><Relationship Id="rId4" Type="http://schemas.openxmlformats.org/officeDocument/2006/relationships/image" Target="../media/image350.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168.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image" Target="../media/image26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70.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62.png"/><Relationship Id="rId7" Type="http://schemas.openxmlformats.org/officeDocument/2006/relationships/image" Target="../media/image26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65.png"/><Relationship Id="rId5" Type="http://schemas.openxmlformats.org/officeDocument/2006/relationships/image" Target="../media/image264.png"/><Relationship Id="rId10" Type="http://schemas.openxmlformats.org/officeDocument/2006/relationships/image" Target="../media/image274.png"/><Relationship Id="rId4" Type="http://schemas.openxmlformats.org/officeDocument/2006/relationships/image" Target="../media/image263.png"/><Relationship Id="rId9" Type="http://schemas.openxmlformats.org/officeDocument/2006/relationships/image" Target="../media/image273.png"/></Relationships>
</file>

<file path=ppt/slides/_rels/slide171.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image" Target="../media/image362.png"/><Relationship Id="rId1" Type="http://schemas.openxmlformats.org/officeDocument/2006/relationships/slideLayout" Target="../slideLayouts/slideLayout1.xml"/><Relationship Id="rId6" Type="http://schemas.openxmlformats.org/officeDocument/2006/relationships/image" Target="../media/image366.png"/><Relationship Id="rId5" Type="http://schemas.openxmlformats.org/officeDocument/2006/relationships/image" Target="../media/image365.png"/><Relationship Id="rId4" Type="http://schemas.openxmlformats.org/officeDocument/2006/relationships/image" Target="../media/image276.png"/></Relationships>
</file>

<file path=ppt/slides/_rels/slide17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367.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7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369.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7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371.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7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373.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76.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373.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77.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76.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7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378.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79.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380.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8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openxmlformats.org/officeDocument/2006/relationships/image" Target="../media/image293.png"/><Relationship Id="rId4" Type="http://schemas.openxmlformats.org/officeDocument/2006/relationships/image" Target="../media/image292.png"/></Relationships>
</file>

<file path=ppt/slides/_rels/slide181.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373.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82.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386.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83.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388.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8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390.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8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92.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8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94.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87.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96.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8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jpe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40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90.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405.png"/><Relationship Id="rId5" Type="http://schemas.openxmlformats.org/officeDocument/2006/relationships/image" Target="../media/image404.png"/><Relationship Id="rId4" Type="http://schemas.openxmlformats.org/officeDocument/2006/relationships/image" Target="../media/image403.png"/></Relationships>
</file>

<file path=ppt/slides/_rels/slide19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306.png"/><Relationship Id="rId1" Type="http://schemas.openxmlformats.org/officeDocument/2006/relationships/slideLayout" Target="../slideLayouts/slideLayout1.xml"/><Relationship Id="rId5" Type="http://schemas.openxmlformats.org/officeDocument/2006/relationships/image" Target="../media/image409.png"/><Relationship Id="rId4" Type="http://schemas.openxmlformats.org/officeDocument/2006/relationships/image" Target="../media/image307.png"/></Relationships>
</file>

<file path=ppt/slides/_rels/slide192.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311.png"/></Relationships>
</file>

<file path=ppt/slides/_rels/slide194.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195.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199.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3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00.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pn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xml"/><Relationship Id="rId1" Type="http://schemas.openxmlformats.org/officeDocument/2006/relationships/tags" Target="../tags/tag13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8.xml"/></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9.xml"/></Relationships>
</file>

<file path=ppt/slides/_rels/slide205.xml.rels><?xml version="1.0" encoding="UTF-8" standalone="yes"?>
<Relationships xmlns="http://schemas.openxmlformats.org/package/2006/relationships"><Relationship Id="rId8" Type="http://schemas.openxmlformats.org/officeDocument/2006/relationships/image" Target="../media/image328.png"/><Relationship Id="rId3" Type="http://schemas.openxmlformats.org/officeDocument/2006/relationships/notesSlide" Target="../notesSlides/notesSlide97.xml"/><Relationship Id="rId7" Type="http://schemas.microsoft.com/office/2007/relationships/hdphoto" Target="../media/hdphoto63.wdp"/><Relationship Id="rId2" Type="http://schemas.openxmlformats.org/officeDocument/2006/relationships/slideLayout" Target="../slideLayouts/slideLayout1.xml"/><Relationship Id="rId1" Type="http://schemas.openxmlformats.org/officeDocument/2006/relationships/tags" Target="../tags/tag140.xml"/><Relationship Id="rId6" Type="http://schemas.openxmlformats.org/officeDocument/2006/relationships/image" Target="../media/image327.png"/><Relationship Id="rId5" Type="http://schemas.microsoft.com/office/2007/relationships/hdphoto" Target="../media/hdphoto62.wdp"/><Relationship Id="rId4" Type="http://schemas.openxmlformats.org/officeDocument/2006/relationships/image" Target="../media/image326.png"/></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xml"/><Relationship Id="rId1" Type="http://schemas.openxmlformats.org/officeDocument/2006/relationships/tags" Target="../tags/tag141.xml"/><Relationship Id="rId5" Type="http://schemas.openxmlformats.org/officeDocument/2006/relationships/image" Target="../media/image431.png"/><Relationship Id="rId4" Type="http://schemas.openxmlformats.org/officeDocument/2006/relationships/image" Target="../media/image430.png"/></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xml"/><Relationship Id="rId1" Type="http://schemas.openxmlformats.org/officeDocument/2006/relationships/tags" Target="../tags/tag142.xml"/><Relationship Id="rId5" Type="http://schemas.microsoft.com/office/2007/relationships/hdphoto" Target="../media/hdphoto64.wdp"/><Relationship Id="rId4" Type="http://schemas.openxmlformats.org/officeDocument/2006/relationships/image" Target="../media/image329.png"/></Relationships>
</file>

<file path=ppt/slides/_rels/slide208.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xml"/><Relationship Id="rId1" Type="http://schemas.openxmlformats.org/officeDocument/2006/relationships/tags" Target="../tags/tag144.xml"/><Relationship Id="rId4" Type="http://schemas.openxmlformats.org/officeDocument/2006/relationships/image" Target="../media/image43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xml"/><Relationship Id="rId1" Type="http://schemas.openxmlformats.org/officeDocument/2006/relationships/tags" Target="../tags/tag145.xml"/><Relationship Id="rId6" Type="http://schemas.microsoft.com/office/2007/relationships/hdphoto" Target="../media/hdphoto65.wdp"/><Relationship Id="rId5" Type="http://schemas.openxmlformats.org/officeDocument/2006/relationships/image" Target="../media/image330.png"/><Relationship Id="rId4" Type="http://schemas.openxmlformats.org/officeDocument/2006/relationships/image" Target="../media/image436.png"/></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332.emf"/><Relationship Id="rId5" Type="http://schemas.openxmlformats.org/officeDocument/2006/relationships/oleObject" Target="../embeddings/oleObject16.bin"/><Relationship Id="rId4" Type="http://schemas.openxmlformats.org/officeDocument/2006/relationships/image" Target="../media/image331.emf"/></Relationships>
</file>

<file path=ppt/slides/_rels/slide213.xml.rels><?xml version="1.0" encoding="UTF-8" standalone="yes"?>
<Relationships xmlns="http://schemas.openxmlformats.org/package/2006/relationships"><Relationship Id="rId8" Type="http://schemas.openxmlformats.org/officeDocument/2006/relationships/image" Target="../media/image445.png"/><Relationship Id="rId3" Type="http://schemas.openxmlformats.org/officeDocument/2006/relationships/notesSlide" Target="../notesSlides/notesSlide103.xml"/><Relationship Id="rId7" Type="http://schemas.openxmlformats.org/officeDocument/2006/relationships/image" Target="../media/image444.png"/><Relationship Id="rId12" Type="http://schemas.microsoft.com/office/2007/relationships/hdphoto" Target="../media/hdphoto65.wdp"/><Relationship Id="rId2" Type="http://schemas.openxmlformats.org/officeDocument/2006/relationships/slideLayout" Target="../slideLayouts/slideLayout1.xml"/><Relationship Id="rId1" Type="http://schemas.openxmlformats.org/officeDocument/2006/relationships/tags" Target="../tags/tag147.xml"/><Relationship Id="rId6" Type="http://schemas.openxmlformats.org/officeDocument/2006/relationships/image" Target="../media/image443.png"/><Relationship Id="rId11" Type="http://schemas.openxmlformats.org/officeDocument/2006/relationships/image" Target="../media/image330.png"/><Relationship Id="rId5" Type="http://schemas.microsoft.com/office/2007/relationships/hdphoto" Target="../media/hdphoto66.wdp"/><Relationship Id="rId10" Type="http://schemas.openxmlformats.org/officeDocument/2006/relationships/image" Target="../media/image447.png"/><Relationship Id="rId4" Type="http://schemas.openxmlformats.org/officeDocument/2006/relationships/image" Target="../media/image333.png"/><Relationship Id="rId9" Type="http://schemas.openxmlformats.org/officeDocument/2006/relationships/image" Target="../media/image446.png"/></Relationships>
</file>

<file path=ppt/slides/_rels/slide214.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slideLayout" Target="../slideLayouts/slideLayout1.xml"/><Relationship Id="rId1" Type="http://schemas.openxmlformats.org/officeDocument/2006/relationships/tags" Target="../tags/tag148.xml"/><Relationship Id="rId5" Type="http://schemas.openxmlformats.org/officeDocument/2006/relationships/image" Target="../media/image449.png"/><Relationship Id="rId4" Type="http://schemas.openxmlformats.org/officeDocument/2006/relationships/image" Target="../media/image335.png"/></Relationships>
</file>

<file path=ppt/slides/_rels/slide215.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slideLayout" Target="../slideLayouts/slideLayout1.xml"/><Relationship Id="rId1" Type="http://schemas.openxmlformats.org/officeDocument/2006/relationships/tags" Target="../tags/tag149.xml"/><Relationship Id="rId4" Type="http://schemas.microsoft.com/office/2007/relationships/hdphoto" Target="../media/hdphoto67.wdp"/></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1.xml"/></Relationships>
</file>

<file path=ppt/slides/_rels/slide218.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slideLayout" Target="../slideLayouts/slideLayout1.xml"/><Relationship Id="rId1" Type="http://schemas.openxmlformats.org/officeDocument/2006/relationships/tags" Target="../tags/tag152.xml"/><Relationship Id="rId6" Type="http://schemas.microsoft.com/office/2007/relationships/hdphoto" Target="../media/hdphoto69.wdp"/><Relationship Id="rId5" Type="http://schemas.openxmlformats.org/officeDocument/2006/relationships/image" Target="../media/image338.png"/><Relationship Id="rId4" Type="http://schemas.microsoft.com/office/2007/relationships/hdphoto" Target="../media/hdphoto68.wdp"/></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07.xml"/><Relationship Id="rId1" Type="http://schemas.openxmlformats.org/officeDocument/2006/relationships/slideLayout" Target="../slideLayouts/slideLayout1.xml"/><Relationship Id="rId5" Type="http://schemas.openxmlformats.org/officeDocument/2006/relationships/image" Target="../media/image345.png"/><Relationship Id="rId4" Type="http://schemas.openxmlformats.org/officeDocument/2006/relationships/image" Target="../media/image344.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xml"/><Relationship Id="rId1" Type="http://schemas.openxmlformats.org/officeDocument/2006/relationships/tags" Target="../tags/tag15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5.xml"/></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6.xml"/></Relationships>
</file>

<file path=ppt/slides/_rels/slide22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9.png"/><Relationship Id="rId1" Type="http://schemas.openxmlformats.org/officeDocument/2006/relationships/slideLayout" Target="../slideLayouts/slideLayout1.xml"/><Relationship Id="rId5" Type="http://schemas.openxmlformats.org/officeDocument/2006/relationships/image" Target="../media/image138.png"/><Relationship Id="rId4" Type="http://schemas.openxmlformats.org/officeDocument/2006/relationships/image" Target="../media/image346.png"/></Relationships>
</file>

<file path=ppt/slides/_rels/slide228.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35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6.xml"/><Relationship Id="rId7" Type="http://schemas.openxmlformats.org/officeDocument/2006/relationships/image" Target="../media/image9.wmf"/><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oleObject" Target="../embeddings/oleObject3.bin"/><Relationship Id="rId5" Type="http://schemas.microsoft.com/office/2007/relationships/hdphoto" Target="../media/hdphoto2.wdp"/><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0.wmf"/></Relationships>
</file>

<file path=ppt/slides/_rels/slide230.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notesSlide" Target="../notesSlides/notesSlide110.xml"/><Relationship Id="rId1" Type="http://schemas.openxmlformats.org/officeDocument/2006/relationships/slideLayout" Target="../slideLayouts/slideLayout1.xml"/><Relationship Id="rId4" Type="http://schemas.openxmlformats.org/officeDocument/2006/relationships/image" Target="../media/image352.png"/></Relationships>
</file>

<file path=ppt/slides/_rels/slide231.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467.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image" Target="../media/image354.png"/><Relationship Id="rId1" Type="http://schemas.openxmlformats.org/officeDocument/2006/relationships/slideLayout" Target="../slideLayouts/slideLayout13.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234.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473.png"/><Relationship Id="rId1" Type="http://schemas.openxmlformats.org/officeDocument/2006/relationships/slideLayout" Target="../slideLayouts/slideLayout1.xml"/><Relationship Id="rId4" Type="http://schemas.openxmlformats.org/officeDocument/2006/relationships/image" Target="../media/image356.png"/></Relationships>
</file>

<file path=ppt/slides/_rels/slide235.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notesSlide" Target="../notesSlides/notesSlide112.xml"/><Relationship Id="rId1" Type="http://schemas.openxmlformats.org/officeDocument/2006/relationships/slideLayout" Target="../slideLayouts/slideLayout1.xml"/><Relationship Id="rId5" Type="http://schemas.openxmlformats.org/officeDocument/2006/relationships/image" Target="../media/image478.png"/><Relationship Id="rId4" Type="http://schemas.openxmlformats.org/officeDocument/2006/relationships/image" Target="../media/image477.png"/></Relationships>
</file>

<file path=ppt/slides/_rels/slide236.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notesSlide" Target="../notesSlides/notesSlide113.xml"/><Relationship Id="rId1" Type="http://schemas.openxmlformats.org/officeDocument/2006/relationships/slideLayout" Target="../slideLayouts/slideLayout1.xml"/><Relationship Id="rId5" Type="http://schemas.openxmlformats.org/officeDocument/2006/relationships/image" Target="../media/image358.png"/><Relationship Id="rId4" Type="http://schemas.openxmlformats.org/officeDocument/2006/relationships/image" Target="../media/image480.png"/></Relationships>
</file>

<file path=ppt/slides/_rels/slide238.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12.png"/></Relationships>
</file>

<file path=ppt/slides/_rels/slide240.xml.rels><?xml version="1.0" encoding="UTF-8" standalone="yes"?>
<Relationships xmlns="http://schemas.openxmlformats.org/package/2006/relationships"><Relationship Id="rId3" Type="http://schemas.openxmlformats.org/officeDocument/2006/relationships/image" Target="../media/image483.png"/><Relationship Id="rId7" Type="http://schemas.openxmlformats.org/officeDocument/2006/relationships/image" Target="../media/image487.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486.png"/><Relationship Id="rId5" Type="http://schemas.openxmlformats.org/officeDocument/2006/relationships/image" Target="../media/image485.png"/><Relationship Id="rId4" Type="http://schemas.openxmlformats.org/officeDocument/2006/relationships/image" Target="../media/image484.png"/></Relationships>
</file>

<file path=ppt/slides/_rels/slide24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488.png"/><Relationship Id="rId1" Type="http://schemas.openxmlformats.org/officeDocument/2006/relationships/slideLayout" Target="../slideLayouts/slideLayout1.xml"/><Relationship Id="rId4" Type="http://schemas.openxmlformats.org/officeDocument/2006/relationships/image" Target="../media/image490.png"/></Relationships>
</file>

<file path=ppt/slides/_rels/slide242.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483.png"/><Relationship Id="rId5" Type="http://schemas.openxmlformats.org/officeDocument/2006/relationships/image" Target="../media/image493.png"/><Relationship Id="rId4" Type="http://schemas.openxmlformats.org/officeDocument/2006/relationships/image" Target="../media/image492.png"/></Relationships>
</file>

<file path=ppt/slides/_rels/slide243.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494.png"/><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19.xml"/><Relationship Id="rId4" Type="http://schemas.microsoft.com/office/2007/relationships/hdphoto" Target="../media/hdphoto3.wdp"/></Relationships>
</file>

<file path=ppt/slides/_rels/slide250.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501.png"/><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image" Target="../media/image504.png"/><Relationship Id="rId1" Type="http://schemas.openxmlformats.org/officeDocument/2006/relationships/slideLayout" Target="../slideLayouts/slideLayout1.xml"/><Relationship Id="rId5" Type="http://schemas.openxmlformats.org/officeDocument/2006/relationships/image" Target="../media/image507.png"/><Relationship Id="rId4" Type="http://schemas.openxmlformats.org/officeDocument/2006/relationships/image" Target="../media/image506.png"/></Relationships>
</file>

<file path=ppt/slides/_rels/slide253.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79.png"/><Relationship Id="rId1" Type="http://schemas.openxmlformats.org/officeDocument/2006/relationships/slideLayout" Target="../slideLayouts/slideLayout1.xml"/><Relationship Id="rId5" Type="http://schemas.openxmlformats.org/officeDocument/2006/relationships/image" Target="../media/image512.png"/><Relationship Id="rId4" Type="http://schemas.openxmlformats.org/officeDocument/2006/relationships/image" Target="../media/image511.png"/></Relationships>
</file>

<file path=ppt/slides/_rels/slide255.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slideLayout" Target="../slideLayouts/slideLayout1.xml"/><Relationship Id="rId4" Type="http://schemas.openxmlformats.org/officeDocument/2006/relationships/image" Target="../media/image515.png"/></Relationships>
</file>

<file path=ppt/slides/_rels/slide256.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383.png"/></Relationships>
</file>

<file path=ppt/slides/_rels/slide257.xml.rels><?xml version="1.0" encoding="UTF-8" standalone="yes"?>
<Relationships xmlns="http://schemas.openxmlformats.org/package/2006/relationships"><Relationship Id="rId2" Type="http://schemas.openxmlformats.org/officeDocument/2006/relationships/image" Target="../media/image384.jpeg"/><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24.xml"/><Relationship Id="rId1" Type="http://schemas.openxmlformats.org/officeDocument/2006/relationships/slideLayout" Target="../slideLayouts/slideLayout1.xml"/><Relationship Id="rId5" Type="http://schemas.openxmlformats.org/officeDocument/2006/relationships/image" Target="../media/image522.png"/><Relationship Id="rId4" Type="http://schemas.openxmlformats.org/officeDocument/2006/relationships/image" Target="../media/image52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14.png"/></Relationships>
</file>

<file path=ppt/slides/_rels/slide260.xml.rels><?xml version="1.0" encoding="UTF-8" standalone="yes"?>
<Relationships xmlns="http://schemas.openxmlformats.org/package/2006/relationships"><Relationship Id="rId2" Type="http://schemas.openxmlformats.org/officeDocument/2006/relationships/image" Target="../media/image523.png"/><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127.xml"/><Relationship Id="rId1" Type="http://schemas.openxmlformats.org/officeDocument/2006/relationships/slideLayout" Target="../slideLayouts/slideLayout1.xml"/><Relationship Id="rId6" Type="http://schemas.openxmlformats.org/officeDocument/2006/relationships/image" Target="../media/image527.png"/><Relationship Id="rId5" Type="http://schemas.openxmlformats.org/officeDocument/2006/relationships/image" Target="../media/image526.png"/><Relationship Id="rId4" Type="http://schemas.openxmlformats.org/officeDocument/2006/relationships/image" Target="../media/image525.png"/></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1.xml"/><Relationship Id="rId1" Type="http://schemas.openxmlformats.org/officeDocument/2006/relationships/tags" Target="../tags/tag157.xml"/></Relationships>
</file>

<file path=ppt/slides/_rels/slide2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8.xml"/></Relationships>
</file>

<file path=ppt/slides/_rels/slide267.xml.rels><?xml version="1.0" encoding="UTF-8" standalone="yes"?>
<Relationships xmlns="http://schemas.openxmlformats.org/package/2006/relationships"><Relationship Id="rId8" Type="http://schemas.openxmlformats.org/officeDocument/2006/relationships/image" Target="../media/image533.png"/><Relationship Id="rId3" Type="http://schemas.openxmlformats.org/officeDocument/2006/relationships/image" Target="../media/image528.png"/><Relationship Id="rId7" Type="http://schemas.openxmlformats.org/officeDocument/2006/relationships/image" Target="../media/image532.png"/><Relationship Id="rId2" Type="http://schemas.openxmlformats.org/officeDocument/2006/relationships/slideLayout" Target="../slideLayouts/slideLayout1.xml"/><Relationship Id="rId1" Type="http://schemas.openxmlformats.org/officeDocument/2006/relationships/tags" Target="../tags/tag159.xml"/><Relationship Id="rId6" Type="http://schemas.openxmlformats.org/officeDocument/2006/relationships/image" Target="../media/image531.png"/><Relationship Id="rId5" Type="http://schemas.openxmlformats.org/officeDocument/2006/relationships/image" Target="../media/image530.png"/><Relationship Id="rId4" Type="http://schemas.openxmlformats.org/officeDocument/2006/relationships/image" Target="../media/image529.png"/></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1.xml"/><Relationship Id="rId1" Type="http://schemas.openxmlformats.org/officeDocument/2006/relationships/tags" Target="../tags/tag160.xml"/><Relationship Id="rId6" Type="http://schemas.openxmlformats.org/officeDocument/2006/relationships/image" Target="../media/image536.png"/><Relationship Id="rId5" Type="http://schemas.openxmlformats.org/officeDocument/2006/relationships/image" Target="../media/image535.png"/><Relationship Id="rId4" Type="http://schemas.openxmlformats.org/officeDocument/2006/relationships/image" Target="../media/image534.png"/></Relationships>
</file>

<file path=ppt/slides/_rels/slide269.xml.rels><?xml version="1.0" encoding="UTF-8" standalone="yes"?>
<Relationships xmlns="http://schemas.openxmlformats.org/package/2006/relationships"><Relationship Id="rId8" Type="http://schemas.openxmlformats.org/officeDocument/2006/relationships/image" Target="../media/image398.png"/><Relationship Id="rId3" Type="http://schemas.openxmlformats.org/officeDocument/2006/relationships/image" Target="../media/image389.png"/><Relationship Id="rId7" Type="http://schemas.openxmlformats.org/officeDocument/2006/relationships/image" Target="../media/image397.png"/><Relationship Id="rId2" Type="http://schemas.openxmlformats.org/officeDocument/2006/relationships/slideLayout" Target="../slideLayouts/slideLayout1.xml"/><Relationship Id="rId1" Type="http://schemas.openxmlformats.org/officeDocument/2006/relationships/tags" Target="../tags/tag161.xml"/><Relationship Id="rId6" Type="http://schemas.openxmlformats.org/officeDocument/2006/relationships/image" Target="../media/image395.png"/><Relationship Id="rId5" Type="http://schemas.openxmlformats.org/officeDocument/2006/relationships/image" Target="../media/image393.png"/><Relationship Id="rId4" Type="http://schemas.openxmlformats.org/officeDocument/2006/relationships/image" Target="../media/image391.png"/><Relationship Id="rId9" Type="http://schemas.openxmlformats.org/officeDocument/2006/relationships/image" Target="../media/image54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4.wdp"/><Relationship Id="rId2" Type="http://schemas.openxmlformats.org/officeDocument/2006/relationships/slideLayout" Target="../slideLayouts/slideLayout1.xml"/><Relationship Id="rId1" Type="http://schemas.openxmlformats.org/officeDocument/2006/relationships/tags" Target="../tags/tag21.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slides/_rels/slide270.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399.png"/><Relationship Id="rId7" Type="http://schemas.openxmlformats.org/officeDocument/2006/relationships/image" Target="../media/image410.png"/><Relationship Id="rId2" Type="http://schemas.openxmlformats.org/officeDocument/2006/relationships/slideLayout" Target="../slideLayouts/slideLayout1.xml"/><Relationship Id="rId1" Type="http://schemas.openxmlformats.org/officeDocument/2006/relationships/tags" Target="../tags/tag162.xml"/><Relationship Id="rId6" Type="http://schemas.openxmlformats.org/officeDocument/2006/relationships/image" Target="../media/image408.png"/><Relationship Id="rId5" Type="http://schemas.openxmlformats.org/officeDocument/2006/relationships/image" Target="../media/image406.png"/><Relationship Id="rId4" Type="http://schemas.openxmlformats.org/officeDocument/2006/relationships/image" Target="../media/image401.png"/><Relationship Id="rId9" Type="http://schemas.openxmlformats.org/officeDocument/2006/relationships/image" Target="../media/image551.png"/></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1.xml"/><Relationship Id="rId1" Type="http://schemas.openxmlformats.org/officeDocument/2006/relationships/tags" Target="../tags/tag163.xml"/><Relationship Id="rId5" Type="http://schemas.openxmlformats.org/officeDocument/2006/relationships/image" Target="../media/image531.png"/><Relationship Id="rId4" Type="http://schemas.openxmlformats.org/officeDocument/2006/relationships/image" Target="../media/image552.png"/></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1.xml"/><Relationship Id="rId1" Type="http://schemas.openxmlformats.org/officeDocument/2006/relationships/tags" Target="../tags/tag164.xml"/><Relationship Id="rId4" Type="http://schemas.openxmlformats.org/officeDocument/2006/relationships/image" Target="../media/image553.png"/></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1.xml"/><Relationship Id="rId1" Type="http://schemas.openxmlformats.org/officeDocument/2006/relationships/tags" Target="../tags/tag165.xml"/><Relationship Id="rId5" Type="http://schemas.openxmlformats.org/officeDocument/2006/relationships/image" Target="../media/image555.png"/><Relationship Id="rId4" Type="http://schemas.openxmlformats.org/officeDocument/2006/relationships/image" Target="../media/image554.png"/></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134.xml"/><Relationship Id="rId7" Type="http://schemas.openxmlformats.org/officeDocument/2006/relationships/image" Target="../media/image559.png"/><Relationship Id="rId2" Type="http://schemas.openxmlformats.org/officeDocument/2006/relationships/slideLayout" Target="../slideLayouts/slideLayout1.xml"/><Relationship Id="rId1" Type="http://schemas.openxmlformats.org/officeDocument/2006/relationships/tags" Target="../tags/tag166.xml"/><Relationship Id="rId6" Type="http://schemas.openxmlformats.org/officeDocument/2006/relationships/image" Target="../media/image558.png"/><Relationship Id="rId5" Type="http://schemas.openxmlformats.org/officeDocument/2006/relationships/image" Target="../media/image557.png"/><Relationship Id="rId4" Type="http://schemas.openxmlformats.org/officeDocument/2006/relationships/image" Target="../media/image556.png"/></Relationships>
</file>

<file path=ppt/slides/_rels/slide275.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35.xml"/><Relationship Id="rId1" Type="http://schemas.openxmlformats.org/officeDocument/2006/relationships/slideLayout" Target="../slideLayouts/slideLayout1.xml"/><Relationship Id="rId5" Type="http://schemas.openxmlformats.org/officeDocument/2006/relationships/image" Target="../media/image562.png"/><Relationship Id="rId4" Type="http://schemas.openxmlformats.org/officeDocument/2006/relationships/image" Target="../media/image561.png"/></Relationships>
</file>

<file path=ppt/slides/_rels/slide276.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slideLayout" Target="../slideLayouts/slideLayout1.xml"/><Relationship Id="rId1" Type="http://schemas.openxmlformats.org/officeDocument/2006/relationships/tags" Target="../tags/tag167.xml"/><Relationship Id="rId4" Type="http://schemas.openxmlformats.org/officeDocument/2006/relationships/image" Target="../media/image564.png"/></Relationships>
</file>

<file path=ppt/slides/_rels/slide2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8.xml"/></Relationships>
</file>

<file path=ppt/slides/_rels/slide278.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slideLayout" Target="../slideLayouts/slideLayout1.xml"/><Relationship Id="rId1" Type="http://schemas.openxmlformats.org/officeDocument/2006/relationships/tags" Target="../tags/tag169.xml"/></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1.xml"/><Relationship Id="rId1" Type="http://schemas.openxmlformats.org/officeDocument/2006/relationships/tags" Target="../tags/tag170.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ags" Target="../tags/tag22.xml"/><Relationship Id="rId6" Type="http://schemas.openxmlformats.org/officeDocument/2006/relationships/image" Target="../media/image18.png"/><Relationship Id="rId5" Type="http://schemas.microsoft.com/office/2007/relationships/hdphoto" Target="../media/hdphoto5.wdp"/><Relationship Id="rId4" Type="http://schemas.openxmlformats.org/officeDocument/2006/relationships/image" Target="../media/image17.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ags" Target="../tags/tag23.xml"/><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xml"/><Relationship Id="rId1" Type="http://schemas.openxmlformats.org/officeDocument/2006/relationships/tags" Target="../tags/tag24.xml"/><Relationship Id="rId6" Type="http://schemas.openxmlformats.org/officeDocument/2006/relationships/image" Target="../media/image23.wmf"/><Relationship Id="rId5" Type="http://schemas.openxmlformats.org/officeDocument/2006/relationships/oleObject" Target="../embeddings/oleObject5.bin"/><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notesSlide" Target="../notesSlides/notesSlide19.xml"/><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25.xml"/><Relationship Id="rId6" Type="http://schemas.openxmlformats.org/officeDocument/2006/relationships/image" Target="../media/image24.wmf"/><Relationship Id="rId5" Type="http://schemas.openxmlformats.org/officeDocument/2006/relationships/oleObject" Target="../embeddings/oleObject6.bin"/><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26.xml"/><Relationship Id="rId6" Type="http://schemas.openxmlformats.org/officeDocument/2006/relationships/image" Target="../media/image29.png"/><Relationship Id="rId5" Type="http://schemas.microsoft.com/office/2007/relationships/hdphoto" Target="../media/hdphoto8.wdp"/><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1.wmf"/><Relationship Id="rId2" Type="http://schemas.openxmlformats.org/officeDocument/2006/relationships/slideLayout" Target="../slideLayouts/slideLayout1.xml"/><Relationship Id="rId1" Type="http://schemas.openxmlformats.org/officeDocument/2006/relationships/tags" Target="../tags/tag27.xml"/><Relationship Id="rId6" Type="http://schemas.openxmlformats.org/officeDocument/2006/relationships/oleObject" Target="../embeddings/oleObject8.bin"/><Relationship Id="rId5" Type="http://schemas.openxmlformats.org/officeDocument/2006/relationships/image" Target="../media/image30.wmf"/><Relationship Id="rId4"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tags" Target="../tags/tag28.xml"/><Relationship Id="rId6" Type="http://schemas.openxmlformats.org/officeDocument/2006/relationships/image" Target="../media/image33.wmf"/><Relationship Id="rId5" Type="http://schemas.openxmlformats.org/officeDocument/2006/relationships/oleObject" Target="../embeddings/oleObject10.bin"/><Relationship Id="rId4" Type="http://schemas.openxmlformats.org/officeDocument/2006/relationships/image" Target="../media/image32.w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9.xml"/><Relationship Id="rId6" Type="http://schemas.openxmlformats.org/officeDocument/2006/relationships/image" Target="../media/image35.png"/><Relationship Id="rId5" Type="http://schemas.microsoft.com/office/2007/relationships/hdphoto" Target="../media/hdphoto9.wdp"/><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49.png"/><Relationship Id="rId5" Type="http://schemas.microsoft.com/office/2007/relationships/hdphoto" Target="../media/hdphoto9.wdp"/><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tags" Target="../tags/tag3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1.xml"/><Relationship Id="rId1" Type="http://schemas.openxmlformats.org/officeDocument/2006/relationships/tags" Target="../tags/tag36.xml"/><Relationship Id="rId5" Type="http://schemas.openxmlformats.org/officeDocument/2006/relationships/image" Target="../media/image58.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microsoft.com/office/2007/relationships/hdphoto" Target="../media/hdphoto10.wdp"/><Relationship Id="rId2" Type="http://schemas.openxmlformats.org/officeDocument/2006/relationships/slideLayout" Target="../slideLayouts/slideLayout1.xml"/><Relationship Id="rId1" Type="http://schemas.openxmlformats.org/officeDocument/2006/relationships/tags" Target="../tags/tag39.xml"/><Relationship Id="rId6" Type="http://schemas.openxmlformats.org/officeDocument/2006/relationships/image" Target="../media/image42.png"/><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40.xml"/><Relationship Id="rId6" Type="http://schemas.microsoft.com/office/2007/relationships/hdphoto" Target="../media/hdphoto11.wdp"/><Relationship Id="rId5" Type="http://schemas.openxmlformats.org/officeDocument/2006/relationships/image" Target="../media/image43.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microsoft.com/office/2007/relationships/hdphoto" Target="../media/hdphoto13.wdp"/><Relationship Id="rId12"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42.xml"/><Relationship Id="rId6" Type="http://schemas.openxmlformats.org/officeDocument/2006/relationships/image" Target="../media/image45.png"/><Relationship Id="rId11" Type="http://schemas.openxmlformats.org/officeDocument/2006/relationships/image" Target="../media/image47.wmf"/><Relationship Id="rId5" Type="http://schemas.microsoft.com/office/2007/relationships/hdphoto" Target="../media/hdphoto12.wdp"/><Relationship Id="rId10" Type="http://schemas.openxmlformats.org/officeDocument/2006/relationships/oleObject" Target="../embeddings/oleObject11.bin"/><Relationship Id="rId4" Type="http://schemas.openxmlformats.org/officeDocument/2006/relationships/image" Target="../media/image44.png"/><Relationship Id="rId9"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43.xml"/><Relationship Id="rId6" Type="http://schemas.microsoft.com/office/2007/relationships/hdphoto" Target="../media/hdphoto13.wdp"/><Relationship Id="rId5" Type="http://schemas.openxmlformats.org/officeDocument/2006/relationships/image" Target="../media/image46.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5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29.xml"/><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45.xml"/><Relationship Id="rId6" Type="http://schemas.microsoft.com/office/2007/relationships/hdphoto" Target="../media/hdphoto14.wdp"/><Relationship Id="rId5" Type="http://schemas.openxmlformats.org/officeDocument/2006/relationships/image" Target="../media/image50.png"/><Relationship Id="rId4" Type="http://schemas.openxmlformats.org/officeDocument/2006/relationships/image" Target="../media/image78.png"/><Relationship Id="rId9" Type="http://schemas.openxmlformats.org/officeDocument/2006/relationships/image" Target="../media/image52.png"/></Relationships>
</file>

<file path=ppt/slides/_rels/slide54.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notesSlide" Target="../notesSlides/notesSlide30.xml"/><Relationship Id="rId7" Type="http://schemas.openxmlformats.org/officeDocument/2006/relationships/image" Target="../media/image55.png"/><Relationship Id="rId2" Type="http://schemas.openxmlformats.org/officeDocument/2006/relationships/slideLayout" Target="../slideLayouts/slideLayout1.xml"/><Relationship Id="rId1" Type="http://schemas.openxmlformats.org/officeDocument/2006/relationships/tags" Target="../tags/tag46.xml"/><Relationship Id="rId6" Type="http://schemas.microsoft.com/office/2007/relationships/hdphoto" Target="../media/hdphoto14.wdp"/><Relationship Id="rId5" Type="http://schemas.openxmlformats.org/officeDocument/2006/relationships/image" Target="../media/image54.png"/><Relationship Id="rId10" Type="http://schemas.openxmlformats.org/officeDocument/2006/relationships/image" Target="../media/image50.png"/><Relationship Id="rId4" Type="http://schemas.openxmlformats.org/officeDocument/2006/relationships/image" Target="../media/image84.png"/><Relationship Id="rId9" Type="http://schemas.openxmlformats.org/officeDocument/2006/relationships/image" Target="../media/image88.png"/></Relationships>
</file>

<file path=ppt/slides/_rels/slide5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notesSlide" Target="../notesSlides/notesSlide31.xml"/><Relationship Id="rId7"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47.xml"/><Relationship Id="rId6" Type="http://schemas.microsoft.com/office/2007/relationships/hdphoto" Target="../media/hdphoto14.wdp"/><Relationship Id="rId11" Type="http://schemas.openxmlformats.org/officeDocument/2006/relationships/image" Target="../media/image56.wmf"/><Relationship Id="rId5" Type="http://schemas.openxmlformats.org/officeDocument/2006/relationships/image" Target="../media/image50.png"/><Relationship Id="rId10" Type="http://schemas.openxmlformats.org/officeDocument/2006/relationships/oleObject" Target="../embeddings/oleObject12.bin"/><Relationship Id="rId4" Type="http://schemas.openxmlformats.org/officeDocument/2006/relationships/image" Target="../media/image89.png"/><Relationship Id="rId9"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8.xml"/><Relationship Id="rId5" Type="http://schemas.microsoft.com/office/2007/relationships/hdphoto" Target="../media/hdphoto14.wdp"/><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notesSlide" Target="../notesSlides/notesSlide32.xml"/><Relationship Id="rId7" Type="http://schemas.openxmlformats.org/officeDocument/2006/relationships/image" Target="../media/image95.png"/><Relationship Id="rId2" Type="http://schemas.openxmlformats.org/officeDocument/2006/relationships/slideLayout" Target="../slideLayouts/slideLayout1.xml"/><Relationship Id="rId1" Type="http://schemas.openxmlformats.org/officeDocument/2006/relationships/tags" Target="../tags/tag49.xml"/><Relationship Id="rId6" Type="http://schemas.microsoft.com/office/2007/relationships/hdphoto" Target="../media/hdphoto14.wdp"/><Relationship Id="rId11" Type="http://schemas.openxmlformats.org/officeDocument/2006/relationships/image" Target="../media/image97.png"/><Relationship Id="rId5" Type="http://schemas.openxmlformats.org/officeDocument/2006/relationships/image" Target="../media/image54.png"/><Relationship Id="rId10" Type="http://schemas.microsoft.com/office/2007/relationships/hdphoto" Target="../media/hdphoto15.wdp"/><Relationship Id="rId4" Type="http://schemas.openxmlformats.org/officeDocument/2006/relationships/image" Target="../media/image94.png"/><Relationship Id="rId9" Type="http://schemas.openxmlformats.org/officeDocument/2006/relationships/image" Target="../media/image55.png"/></Relationships>
</file>

<file path=ppt/slides/_rels/slide58.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notesSlide" Target="../notesSlides/notesSlide33.xml"/><Relationship Id="rId7" Type="http://schemas.openxmlformats.org/officeDocument/2006/relationships/image" Target="../media/image54.png"/><Relationship Id="rId12" Type="http://schemas.openxmlformats.org/officeDocument/2006/relationships/image" Target="../media/image103.png"/><Relationship Id="rId2" Type="http://schemas.openxmlformats.org/officeDocument/2006/relationships/slideLayout" Target="../slideLayouts/slideLayout1.xml"/><Relationship Id="rId1" Type="http://schemas.openxmlformats.org/officeDocument/2006/relationships/tags" Target="../tags/tag50.xml"/><Relationship Id="rId6" Type="http://schemas.openxmlformats.org/officeDocument/2006/relationships/image" Target="../media/image100.png"/><Relationship Id="rId11" Type="http://schemas.openxmlformats.org/officeDocument/2006/relationships/image" Target="../media/image62.wmf"/><Relationship Id="rId5" Type="http://schemas.microsoft.com/office/2007/relationships/hdphoto" Target="../media/hdphoto16.wdp"/><Relationship Id="rId10" Type="http://schemas.openxmlformats.org/officeDocument/2006/relationships/oleObject" Target="../embeddings/oleObject13.bin"/><Relationship Id="rId4" Type="http://schemas.openxmlformats.org/officeDocument/2006/relationships/image" Target="../media/image61.png"/><Relationship Id="rId9" Type="http://schemas.openxmlformats.org/officeDocument/2006/relationships/image" Target="../media/image101.png"/></Relationships>
</file>

<file path=ppt/slides/_rels/slide5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34.xml"/><Relationship Id="rId7" Type="http://schemas.openxmlformats.org/officeDocument/2006/relationships/image" Target="../media/image107.png"/><Relationship Id="rId2" Type="http://schemas.openxmlformats.org/officeDocument/2006/relationships/slideLayout" Target="../slideLayouts/slideLayout1.xml"/><Relationship Id="rId1" Type="http://schemas.openxmlformats.org/officeDocument/2006/relationships/tags" Target="../tags/tag51.xml"/><Relationship Id="rId6" Type="http://schemas.openxmlformats.org/officeDocument/2006/relationships/image" Target="../media/image106.png"/><Relationship Id="rId5" Type="http://schemas.microsoft.com/office/2007/relationships/hdphoto" Target="../media/hdphoto17.wdp"/><Relationship Id="rId4" Type="http://schemas.openxmlformats.org/officeDocument/2006/relationships/image" Target="../media/image64.png"/><Relationship Id="rId9" Type="http://schemas.microsoft.com/office/2007/relationships/hdphoto" Target="../media/hdphoto13.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52.xml"/><Relationship Id="rId5" Type="http://schemas.openxmlformats.org/officeDocument/2006/relationships/image" Target="../media/image68.png"/><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70.wmf"/><Relationship Id="rId2" Type="http://schemas.openxmlformats.org/officeDocument/2006/relationships/slideLayout" Target="../slideLayouts/slideLayout1.xml"/><Relationship Id="rId1" Type="http://schemas.openxmlformats.org/officeDocument/2006/relationships/tags" Target="../tags/tag53.xml"/><Relationship Id="rId6" Type="http://schemas.openxmlformats.org/officeDocument/2006/relationships/oleObject" Target="../embeddings/oleObject14.bin"/><Relationship Id="rId5" Type="http://schemas.microsoft.com/office/2007/relationships/hdphoto" Target="../media/hdphoto18.wdp"/><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37.xml"/><Relationship Id="rId7"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54.xml"/><Relationship Id="rId6" Type="http://schemas.microsoft.com/office/2007/relationships/hdphoto" Target="../media/hdphoto19.wdp"/><Relationship Id="rId5" Type="http://schemas.openxmlformats.org/officeDocument/2006/relationships/image" Target="../media/image71.png"/><Relationship Id="rId4" Type="http://schemas.openxmlformats.org/officeDocument/2006/relationships/image" Target="../media/image113.png"/></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1.xml"/><Relationship Id="rId1" Type="http://schemas.openxmlformats.org/officeDocument/2006/relationships/tags" Target="../tags/tag55.xml"/><Relationship Id="rId5" Type="http://schemas.openxmlformats.org/officeDocument/2006/relationships/image" Target="../media/image120.png"/><Relationship Id="rId4" Type="http://schemas.openxmlformats.org/officeDocument/2006/relationships/image" Target="../media/image119.png"/></Relationships>
</file>

<file path=ppt/slides/_rels/slide64.xml.rels><?xml version="1.0" encoding="UTF-8" standalone="yes"?>
<Relationships xmlns="http://schemas.openxmlformats.org/package/2006/relationships"><Relationship Id="rId8" Type="http://schemas.microsoft.com/office/2007/relationships/hdphoto" Target="../media/hdphoto20.wdp"/><Relationship Id="rId3" Type="http://schemas.openxmlformats.org/officeDocument/2006/relationships/notesSlide" Target="../notesSlides/notesSlide38.xml"/><Relationship Id="rId7" Type="http://schemas.openxmlformats.org/officeDocument/2006/relationships/image" Target="../media/image73.png"/><Relationship Id="rId2" Type="http://schemas.openxmlformats.org/officeDocument/2006/relationships/slideLayout" Target="../slideLayouts/slideLayout1.xml"/><Relationship Id="rId1" Type="http://schemas.openxmlformats.org/officeDocument/2006/relationships/tags" Target="../tags/tag56.xml"/><Relationship Id="rId6" Type="http://schemas.microsoft.com/office/2007/relationships/hdphoto" Target="../media/hdphoto13.wdp"/><Relationship Id="rId5" Type="http://schemas.openxmlformats.org/officeDocument/2006/relationships/image" Target="../media/image46.png"/><Relationship Id="rId4" Type="http://schemas.openxmlformats.org/officeDocument/2006/relationships/image" Target="../media/image121.png"/><Relationship Id="rId9" Type="http://schemas.openxmlformats.org/officeDocument/2006/relationships/image" Target="../media/image124.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126.png"/><Relationship Id="rId2" Type="http://schemas.openxmlformats.org/officeDocument/2006/relationships/slideLayout" Target="../slideLayouts/slideLayout1.xml"/><Relationship Id="rId1" Type="http://schemas.openxmlformats.org/officeDocument/2006/relationships/tags" Target="../tags/tag57.xml"/><Relationship Id="rId6" Type="http://schemas.openxmlformats.org/officeDocument/2006/relationships/image" Target="../media/image125.png"/><Relationship Id="rId5" Type="http://schemas.microsoft.com/office/2007/relationships/hdphoto" Target="../media/hdphoto20.wdp"/><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notesSlide" Target="../notesSlides/notesSlide40.xml"/><Relationship Id="rId7" Type="http://schemas.microsoft.com/office/2007/relationships/hdphoto" Target="../media/hdphoto21.wdp"/><Relationship Id="rId2" Type="http://schemas.openxmlformats.org/officeDocument/2006/relationships/slideLayout" Target="../slideLayouts/slideLayout1.xml"/><Relationship Id="rId1" Type="http://schemas.openxmlformats.org/officeDocument/2006/relationships/tags" Target="../tags/tag58.xml"/><Relationship Id="rId6" Type="http://schemas.openxmlformats.org/officeDocument/2006/relationships/image" Target="../media/image74.png"/><Relationship Id="rId5" Type="http://schemas.microsoft.com/office/2007/relationships/hdphoto" Target="../media/hdphoto13.wdp"/><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41.xml"/><Relationship Id="rId7" Type="http://schemas.openxmlformats.org/officeDocument/2006/relationships/image" Target="../media/image132.png"/><Relationship Id="rId2" Type="http://schemas.openxmlformats.org/officeDocument/2006/relationships/slideLayout" Target="../slideLayouts/slideLayout1.xml"/><Relationship Id="rId1" Type="http://schemas.openxmlformats.org/officeDocument/2006/relationships/tags" Target="../tags/tag59.xml"/><Relationship Id="rId6" Type="http://schemas.microsoft.com/office/2007/relationships/hdphoto" Target="../media/hdphoto21.wdp"/><Relationship Id="rId5" Type="http://schemas.openxmlformats.org/officeDocument/2006/relationships/image" Target="../media/image76.png"/><Relationship Id="rId4" Type="http://schemas.openxmlformats.org/officeDocument/2006/relationships/image" Target="../media/image130.png"/><Relationship Id="rId9" Type="http://schemas.microsoft.com/office/2007/relationships/hdphoto" Target="../media/hdphoto13.wdp"/></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61.xml"/><Relationship Id="rId6" Type="http://schemas.microsoft.com/office/2007/relationships/hdphoto" Target="../media/hdphoto13.wdp"/><Relationship Id="rId5" Type="http://schemas.openxmlformats.org/officeDocument/2006/relationships/image" Target="../media/image46.png"/><Relationship Id="rId4" Type="http://schemas.openxmlformats.org/officeDocument/2006/relationships/image" Target="../media/image133.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1.xml"/><Relationship Id="rId1" Type="http://schemas.openxmlformats.org/officeDocument/2006/relationships/tags" Target="../tags/tag64.xml"/><Relationship Id="rId4" Type="http://schemas.microsoft.com/office/2007/relationships/hdphoto" Target="../media/hdphoto22.wdp"/></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6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88.jpeg"/></Relationships>
</file>

<file path=ppt/slides/_rels/slide78.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68.xml"/><Relationship Id="rId6" Type="http://schemas.openxmlformats.org/officeDocument/2006/relationships/image" Target="../media/image148.png"/><Relationship Id="rId5" Type="http://schemas.microsoft.com/office/2007/relationships/hdphoto" Target="../media/hdphoto23.wdp"/><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tags" Target="../tags/tag69.xml"/><Relationship Id="rId6" Type="http://schemas.openxmlformats.org/officeDocument/2006/relationships/image" Target="../media/image153.png"/><Relationship Id="rId5" Type="http://schemas.microsoft.com/office/2007/relationships/hdphoto" Target="../media/hdphoto24.wdp"/><Relationship Id="rId4" Type="http://schemas.openxmlformats.org/officeDocument/2006/relationships/image" Target="../media/image9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image" Target="../media/image155.png"/></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72.xml"/><Relationship Id="rId6" Type="http://schemas.openxmlformats.org/officeDocument/2006/relationships/image" Target="../media/image160.png"/><Relationship Id="rId5" Type="http://schemas.openxmlformats.org/officeDocument/2006/relationships/image" Target="../media/image159.png"/><Relationship Id="rId4" Type="http://schemas.microsoft.com/office/2007/relationships/hdphoto" Target="../media/hdphoto25.wdp"/></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73.xml"/><Relationship Id="rId6" Type="http://schemas.openxmlformats.org/officeDocument/2006/relationships/image" Target="../media/image163.png"/><Relationship Id="rId5" Type="http://schemas.microsoft.com/office/2007/relationships/hdphoto" Target="../media/hdphoto26.wdp"/><Relationship Id="rId4" Type="http://schemas.openxmlformats.org/officeDocument/2006/relationships/image" Target="../media/image105.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74.xml"/><Relationship Id="rId6" Type="http://schemas.openxmlformats.org/officeDocument/2006/relationships/image" Target="../media/image166.png"/><Relationship Id="rId5" Type="http://schemas.microsoft.com/office/2007/relationships/hdphoto" Target="../media/hdphoto27.wdp"/><Relationship Id="rId4" Type="http://schemas.openxmlformats.org/officeDocument/2006/relationships/image" Target="../media/image108.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75.xml"/><Relationship Id="rId6" Type="http://schemas.microsoft.com/office/2007/relationships/hdphoto" Target="../media/hdphoto28.wdp"/><Relationship Id="rId5" Type="http://schemas.openxmlformats.org/officeDocument/2006/relationships/image" Target="../media/image109.png"/><Relationship Id="rId4" Type="http://schemas.openxmlformats.org/officeDocument/2006/relationships/image" Target="../media/image167.png"/></Relationships>
</file>

<file path=ppt/slides/_rels/slide8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87.xml.rels><?xml version="1.0" encoding="UTF-8" standalone="yes"?>
<Relationships xmlns="http://schemas.openxmlformats.org/package/2006/relationships"><Relationship Id="rId8" Type="http://schemas.microsoft.com/office/2007/relationships/hdphoto" Target="../media/hdphoto29.wdp"/><Relationship Id="rId3" Type="http://schemas.openxmlformats.org/officeDocument/2006/relationships/image" Target="../media/image171.png"/><Relationship Id="rId7" Type="http://schemas.openxmlformats.org/officeDocument/2006/relationships/image" Target="../media/image110.png"/><Relationship Id="rId2" Type="http://schemas.openxmlformats.org/officeDocument/2006/relationships/slideLayout" Target="../slideLayouts/slideLayout1.xml"/><Relationship Id="rId1" Type="http://schemas.openxmlformats.org/officeDocument/2006/relationships/tags" Target="../tags/tag77.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 Id="rId9" Type="http://schemas.openxmlformats.org/officeDocument/2006/relationships/image" Target="../media/image111.jpeg"/></Relationships>
</file>

<file path=ppt/slides/_rels/slide88.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78.png"/><Relationship Id="rId7" Type="http://schemas.microsoft.com/office/2007/relationships/hdphoto" Target="../media/hdphoto31.wdp"/><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image" Target="../media/image114.png"/><Relationship Id="rId5" Type="http://schemas.microsoft.com/office/2007/relationships/hdphoto" Target="../media/hdphoto30.wdp"/><Relationship Id="rId4" Type="http://schemas.openxmlformats.org/officeDocument/2006/relationships/image" Target="../media/image112.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91.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slideLayout" Target="../slideLayouts/slideLayout1.xml"/><Relationship Id="rId1" Type="http://schemas.openxmlformats.org/officeDocument/2006/relationships/tags" Target="../tags/tag81.xml"/><Relationship Id="rId6" Type="http://schemas.openxmlformats.org/officeDocument/2006/relationships/image" Target="../media/image187.png"/><Relationship Id="rId5" Type="http://schemas.microsoft.com/office/2007/relationships/hdphoto" Target="../media/hdphoto32.wdp"/><Relationship Id="rId4" Type="http://schemas.openxmlformats.org/officeDocument/2006/relationships/image" Target="../media/image122.png"/></Relationships>
</file>

<file path=ppt/slides/_rels/slide92.xml.rels><?xml version="1.0" encoding="UTF-8" standalone="yes"?>
<Relationships xmlns="http://schemas.openxmlformats.org/package/2006/relationships"><Relationship Id="rId8" Type="http://schemas.microsoft.com/office/2007/relationships/hdphoto" Target="../media/hdphoto34.wdp"/><Relationship Id="rId3" Type="http://schemas.openxmlformats.org/officeDocument/2006/relationships/image" Target="../media/image189.png"/><Relationship Id="rId7"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2.xml"/><Relationship Id="rId6" Type="http://schemas.openxmlformats.org/officeDocument/2006/relationships/image" Target="../media/image192.png"/><Relationship Id="rId5" Type="http://schemas.microsoft.com/office/2007/relationships/hdphoto" Target="../media/hdphoto33.wdp"/><Relationship Id="rId4" Type="http://schemas.openxmlformats.org/officeDocument/2006/relationships/image" Target="../media/image123.png"/></Relationships>
</file>

<file path=ppt/slides/_rels/slide9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197.png"/><Relationship Id="rId4" Type="http://schemas.openxmlformats.org/officeDocument/2006/relationships/image" Target="../media/image128.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84.xml"/><Relationship Id="rId4" Type="http://schemas.openxmlformats.org/officeDocument/2006/relationships/image" Target="../media/image13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85.xml"/><Relationship Id="rId6" Type="http://schemas.openxmlformats.org/officeDocument/2006/relationships/image" Target="../media/image135.jpeg"/><Relationship Id="rId5" Type="http://schemas.microsoft.com/office/2007/relationships/hdphoto" Target="../media/hdphoto35.wdp"/><Relationship Id="rId4" Type="http://schemas.openxmlformats.org/officeDocument/2006/relationships/image" Target="../media/image134.png"/></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1.xml"/><Relationship Id="rId1" Type="http://schemas.openxmlformats.org/officeDocument/2006/relationships/tags" Target="../tags/tag86.xml"/><Relationship Id="rId4" Type="http://schemas.microsoft.com/office/2007/relationships/hdphoto" Target="../media/hdphoto36.wdp"/></Relationships>
</file>

<file path=ppt/slides/_rels/slide9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Layout" Target="../slideLayouts/slideLayout1.xml"/><Relationship Id="rId1" Type="http://schemas.openxmlformats.org/officeDocument/2006/relationships/tags" Target="../tags/tag87.xml"/><Relationship Id="rId4" Type="http://schemas.openxmlformats.org/officeDocument/2006/relationships/image" Target="../media/image13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88.xml"/><Relationship Id="rId4" Type="http://schemas.openxmlformats.org/officeDocument/2006/relationships/image" Target="../media/image139.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343401" y="1082420"/>
            <a:ext cx="2457449" cy="519773"/>
            <a:chOff x="1676401" y="988194"/>
            <a:chExt cx="2457449" cy="519773"/>
          </a:xfrm>
        </p:grpSpPr>
        <p:grpSp>
          <p:nvGrpSpPr>
            <p:cNvPr id="26" name="组合 25"/>
            <p:cNvGrpSpPr/>
            <p:nvPr/>
          </p:nvGrpSpPr>
          <p:grpSpPr>
            <a:xfrm>
              <a:off x="1676401" y="988194"/>
              <a:ext cx="2457449" cy="519773"/>
              <a:chOff x="1676401" y="988194"/>
              <a:chExt cx="2457449" cy="519773"/>
            </a:xfrm>
          </p:grpSpPr>
          <p:sp>
            <p:nvSpPr>
              <p:cNvPr id="4" name="矩形 3"/>
              <p:cNvSpPr/>
              <p:nvPr/>
            </p:nvSpPr>
            <p:spPr>
              <a:xfrm>
                <a:off x="1676401" y="988194"/>
                <a:ext cx="2457449"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sp>
          <p:nvSpPr>
            <p:cNvPr id="3" name="TextBox 30"/>
            <p:cNvSpPr txBox="1"/>
            <p:nvPr/>
          </p:nvSpPr>
          <p:spPr>
            <a:xfrm>
              <a:off x="2679169" y="1015524"/>
              <a:ext cx="826064" cy="369332"/>
            </a:xfrm>
            <a:prstGeom prst="rect">
              <a:avLst/>
            </a:prstGeom>
            <a:noFill/>
          </p:spPr>
          <p:txBody>
            <a:bodyPr wrap="square" lIns="0" tIns="0" rIns="0" bIns="0" rtlCol="0">
              <a:spAutoFit/>
            </a:bodyPr>
            <a:lstStyle/>
            <a:p>
              <a:pPr lvl="0">
                <a:defRPr/>
              </a:pPr>
              <a:r>
                <a:rPr lang="zh-CN" altLang="en-US" sz="2400" b="1" dirty="0">
                  <a:solidFill>
                    <a:schemeClr val="bg1"/>
                  </a:solidFill>
                  <a:latin typeface="+mj-lt"/>
                  <a:ea typeface="思源黑体 CN Bold" panose="020B0800000000000000" pitchFamily="34" charset="-122"/>
                </a:rPr>
                <a:t>复习</a:t>
              </a:r>
            </a:p>
          </p:txBody>
        </p:sp>
      </p:grpSp>
      <p:sp>
        <p:nvSpPr>
          <p:cNvPr id="2" name="矩形 1"/>
          <p:cNvSpPr/>
          <p:nvPr/>
        </p:nvSpPr>
        <p:spPr>
          <a:xfrm>
            <a:off x="2366256" y="2043706"/>
            <a:ext cx="3729744" cy="461665"/>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统计学的定义及内涵</a:t>
            </a:r>
          </a:p>
        </p:txBody>
      </p:sp>
      <p:cxnSp>
        <p:nvCxnSpPr>
          <p:cNvPr id="15" name="直接连接符 14"/>
          <p:cNvCxnSpPr/>
          <p:nvPr/>
        </p:nvCxnSpPr>
        <p:spPr>
          <a:xfrm>
            <a:off x="2186350" y="2563897"/>
            <a:ext cx="4532719"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411975" y="2631128"/>
            <a:ext cx="3729744" cy="461665"/>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研究未知现象流程图</a:t>
            </a:r>
          </a:p>
        </p:txBody>
      </p:sp>
      <p:cxnSp>
        <p:nvCxnSpPr>
          <p:cNvPr id="29" name="直接连接符 28"/>
          <p:cNvCxnSpPr/>
          <p:nvPr/>
        </p:nvCxnSpPr>
        <p:spPr>
          <a:xfrm>
            <a:off x="2186350" y="3142615"/>
            <a:ext cx="4532719"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2366256" y="3201142"/>
            <a:ext cx="4676801" cy="461665"/>
          </a:xfrm>
          <a:prstGeom prst="rect">
            <a:avLst/>
          </a:prstGeom>
          <a:noFill/>
          <a:ln w="57150">
            <a:noFill/>
          </a:ln>
        </p:spPr>
        <p:txBody>
          <a:bodyPr wrap="square" anchor="ctr" anchorCtr="0">
            <a:spAutoFit/>
          </a:bodyPr>
          <a:lstStyle/>
          <a:p>
            <a:r>
              <a:rPr lang="zh-CN" altLang="en-US" sz="2400" dirty="0">
                <a:latin typeface="+mj-lt"/>
                <a:ea typeface="思源黑体 CN Normal" panose="020B0400000000000000" pitchFamily="34" charset="-122"/>
              </a:rPr>
              <a:t>收集数据的方法（观测与实验）</a:t>
            </a:r>
          </a:p>
        </p:txBody>
      </p:sp>
      <p:cxnSp>
        <p:nvCxnSpPr>
          <p:cNvPr id="31" name="直接连接符 30"/>
          <p:cNvCxnSpPr/>
          <p:nvPr/>
        </p:nvCxnSpPr>
        <p:spPr>
          <a:xfrm>
            <a:off x="2186350" y="3721333"/>
            <a:ext cx="4532719"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2366256" y="3779860"/>
            <a:ext cx="3729744" cy="461665"/>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随机现象与不确定现象</a:t>
            </a:r>
          </a:p>
        </p:txBody>
      </p:sp>
      <p:cxnSp>
        <p:nvCxnSpPr>
          <p:cNvPr id="38" name="直接连接符 37"/>
          <p:cNvCxnSpPr/>
          <p:nvPr/>
        </p:nvCxnSpPr>
        <p:spPr>
          <a:xfrm>
            <a:off x="2186350" y="4300051"/>
            <a:ext cx="4532719"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2366256" y="4358578"/>
            <a:ext cx="4676800" cy="461665"/>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复杂未知现象研究团队的效率</a:t>
            </a:r>
          </a:p>
        </p:txBody>
      </p:sp>
      <p:cxnSp>
        <p:nvCxnSpPr>
          <p:cNvPr id="40" name="直接连接符 39"/>
          <p:cNvCxnSpPr/>
          <p:nvPr/>
        </p:nvCxnSpPr>
        <p:spPr>
          <a:xfrm>
            <a:off x="2186350" y="4878769"/>
            <a:ext cx="4532719"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2366256" y="4937296"/>
            <a:ext cx="5395258" cy="461665"/>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统计学、数学、概率论、统计软件</a:t>
            </a:r>
          </a:p>
        </p:txBody>
      </p:sp>
      <p:cxnSp>
        <p:nvCxnSpPr>
          <p:cNvPr id="42" name="直接连接符 41"/>
          <p:cNvCxnSpPr/>
          <p:nvPr/>
        </p:nvCxnSpPr>
        <p:spPr>
          <a:xfrm>
            <a:off x="2186350" y="5457487"/>
            <a:ext cx="4532719"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20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84A30D-DD71-4F4B-8E6B-8038113E604D}" type="slidenum">
              <a:rPr lang="zh-CN" altLang="en-US" smtClean="0"/>
              <a:t>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left)">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wipe(left)">
                                      <p:cBhvr>
                                        <p:cTn id="6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30" grpId="0"/>
      <p:bldP spid="37" grpId="0"/>
      <p:bldP spid="39" grpId="0"/>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92309" y="2027075"/>
            <a:ext cx="2034099" cy="2034099"/>
            <a:chOff x="3292309" y="2027075"/>
            <a:chExt cx="2034099" cy="2034099"/>
          </a:xfrm>
        </p:grpSpPr>
        <p:sp>
          <p:nvSpPr>
            <p:cNvPr id="19" name="椭圆 18"/>
            <p:cNvSpPr/>
            <p:nvPr/>
          </p:nvSpPr>
          <p:spPr>
            <a:xfrm>
              <a:off x="3292309" y="2027075"/>
              <a:ext cx="2034099" cy="203409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995283" y="2329574"/>
              <a:ext cx="628150" cy="595561"/>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3" name="TextBox 30"/>
          <p:cNvSpPr txBox="1"/>
          <p:nvPr/>
        </p:nvSpPr>
        <p:spPr>
          <a:xfrm>
            <a:off x="720622" y="3032806"/>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样本空间与随机事件</a:t>
            </a:r>
          </a:p>
        </p:txBody>
      </p:sp>
      <p:sp>
        <p:nvSpPr>
          <p:cNvPr id="26" name="弧形 25"/>
          <p:cNvSpPr/>
          <p:nvPr/>
        </p:nvSpPr>
        <p:spPr>
          <a:xfrm>
            <a:off x="3181781" y="1921307"/>
            <a:ext cx="2255159" cy="2255159"/>
          </a:xfrm>
          <a:prstGeom prst="arc">
            <a:avLst>
              <a:gd name="adj1" fmla="val 11138046"/>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rot="10373949">
            <a:off x="3181780" y="1897495"/>
            <a:ext cx="2255159" cy="2255159"/>
          </a:xfrm>
          <a:prstGeom prst="arc">
            <a:avLst>
              <a:gd name="adj1" fmla="val 13196809"/>
              <a:gd name="adj2" fmla="val 18630298"/>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5FD308DF-D0D6-41CA-8E01-1A1CE80A10EE}" type="slidenum">
              <a:rPr lang="zh-CN" altLang="en-US" smtClean="0"/>
              <a:t>10</a:t>
            </a:fld>
            <a:endParaRPr lang="zh-CN" altLang="en-US"/>
          </a:p>
        </p:txBody>
      </p:sp>
    </p:spTree>
    <p:custDataLst>
      <p:tags r:id="rId1"/>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0310" y="1123551"/>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2.3.5</a:t>
              </a:r>
              <a:r>
                <a:rPr lang="zh-CN" altLang="en-US" sz="2800" dirty="0">
                  <a:solidFill>
                    <a:srgbClr val="004EA2"/>
                  </a:solidFill>
                  <a:ea typeface="思源黑体 CN Bold" panose="020B0800000000000000" pitchFamily="34" charset="-122"/>
                </a:rPr>
                <a:t> </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510310" y="1794634"/>
            <a:ext cx="6794688" cy="564835"/>
          </a:xfrm>
          <a:prstGeom prst="rect">
            <a:avLst/>
          </a:prstGeom>
          <a:noFill/>
          <a:ln w="57150">
            <a:noFill/>
          </a:ln>
        </p:spPr>
        <p:txBody>
          <a:bodyPr wrap="square" anchor="ctr" anchorCtr="0">
            <a:spAutoFit/>
          </a:bodyPr>
          <a:lstStyle/>
          <a:p>
            <a:pPr>
              <a:lnSpc>
                <a:spcPct val="120000"/>
              </a:lnSpc>
            </a:pPr>
            <a:r>
              <a:rPr lang="zh-CN" altLang="en-US" sz="2800" dirty="0">
                <a:latin typeface="思源黑体 CN Normal" panose="020B0400000000000000" pitchFamily="34" charset="-122"/>
                <a:ea typeface="思源黑体 CN Normal" panose="020B0400000000000000" pitchFamily="34" charset="-122"/>
              </a:rPr>
              <a:t>求两点分布随机变量</a:t>
            </a:r>
            <a:r>
              <a:rPr lang="zh-CN" altLang="en-US" sz="2800" dirty="0">
                <a:solidFill>
                  <a:prstClr val="black"/>
                </a:solidFill>
                <a:ea typeface="思源黑体 CN Normal" panose="020B0400000000000000" pitchFamily="34" charset="-122"/>
              </a:rPr>
              <a:t>𝜉</a:t>
            </a:r>
            <a:r>
              <a:rPr lang="zh-CN" altLang="en-US" sz="2800" dirty="0">
                <a:latin typeface="思源黑体 CN Normal" panose="020B0400000000000000" pitchFamily="34" charset="-122"/>
                <a:ea typeface="思源黑体 CN Normal" panose="020B0400000000000000" pitchFamily="34" charset="-122"/>
              </a:rPr>
              <a:t>的数学期望</a:t>
            </a:r>
            <a:r>
              <a:rPr lang="en-US" altLang="zh-CN" sz="2800"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p:txBody>
      </p:sp>
      <p:sp>
        <p:nvSpPr>
          <p:cNvPr id="15" name="矩形 14"/>
          <p:cNvSpPr/>
          <p:nvPr/>
        </p:nvSpPr>
        <p:spPr>
          <a:xfrm>
            <a:off x="1533443" y="3136922"/>
            <a:ext cx="9026762" cy="21153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98146" y="3159945"/>
            <a:ext cx="8516371" cy="565348"/>
          </a:xfrm>
          <a:prstGeom prst="rect">
            <a:avLst/>
          </a:prstGeom>
        </p:spPr>
        <p:txBody>
          <a:bodyPr wrap="square">
            <a:spAutoFit/>
          </a:bodyPr>
          <a:lstStyle/>
          <a:p>
            <a:pPr>
              <a:lnSpc>
                <a:spcPct val="120000"/>
              </a:lnSpc>
            </a:pPr>
            <a:r>
              <a:rPr lang="zh-CN" altLang="en-US" sz="2800" b="1" dirty="0">
                <a:solidFill>
                  <a:srgbClr val="004EA2"/>
                </a:solidFill>
              </a:rPr>
              <a:t>解：</a:t>
            </a:r>
            <a:r>
              <a:rPr lang="zh-CN" altLang="en-US" sz="2800" dirty="0"/>
              <a:t>由两点分布的密度矩阵和数学期望的定义知</a:t>
            </a:r>
          </a:p>
        </p:txBody>
      </p:sp>
      <p:pic>
        <p:nvPicPr>
          <p:cNvPr id="18" name="图片 17"/>
          <p:cNvPicPr>
            <a:picLocks noChangeAspect="1"/>
          </p:cNvPicPr>
          <p:nvPr/>
        </p:nvPicPr>
        <p:blipFill rotWithShape="1">
          <a:blip r:embed="rId3">
            <a:clrChange>
              <a:clrFrom>
                <a:srgbClr val="FFFFFF"/>
              </a:clrFrom>
              <a:clrTo>
                <a:srgbClr val="FFFFFF">
                  <a:alpha val="0"/>
                </a:srgbClr>
              </a:clrTo>
            </a:clrChange>
          </a:blip>
          <a:srcRect l="36325" t="30635" b="34980"/>
          <a:stretch>
            <a:fillRect/>
          </a:stretch>
        </p:blipFill>
        <p:spPr>
          <a:xfrm>
            <a:off x="3060745" y="3748316"/>
            <a:ext cx="6070510" cy="763760"/>
          </a:xfrm>
          <a:prstGeom prst="rect">
            <a:avLst/>
          </a:prstGeom>
          <a:ln>
            <a:noFill/>
          </a:ln>
          <a:effectLst/>
        </p:spPr>
      </p:pic>
      <p:sp>
        <p:nvSpPr>
          <p:cNvPr id="20" name="矩形 19"/>
          <p:cNvSpPr/>
          <p:nvPr/>
        </p:nvSpPr>
        <p:spPr>
          <a:xfrm>
            <a:off x="1885982" y="4647514"/>
            <a:ext cx="6666253" cy="565348"/>
          </a:xfrm>
          <a:prstGeom prst="rect">
            <a:avLst/>
          </a:prstGeom>
        </p:spPr>
        <p:txBody>
          <a:bodyPr wrap="square">
            <a:spAutoFit/>
          </a:bodyPr>
          <a:lstStyle/>
          <a:p>
            <a:pPr>
              <a:lnSpc>
                <a:spcPct val="120000"/>
              </a:lnSpc>
            </a:pPr>
            <a:r>
              <a:rPr lang="zh-CN" altLang="en-US" sz="2800" dirty="0"/>
              <a:t>即两点分布的数学期望等于成功概率．</a:t>
            </a:r>
          </a:p>
        </p:txBody>
      </p:sp>
      <p:sp>
        <p:nvSpPr>
          <p:cNvPr id="8" name="灯片编号占位符 7"/>
          <p:cNvSpPr>
            <a:spLocks noGrp="1"/>
          </p:cNvSpPr>
          <p:nvPr>
            <p:ph type="sldNum" sz="quarter" idx="12"/>
          </p:nvPr>
        </p:nvSpPr>
        <p:spPr/>
        <p:txBody>
          <a:bodyPr/>
          <a:lstStyle/>
          <a:p>
            <a:fld id="{5FD308DF-D0D6-41CA-8E01-1A1CE80A10EE}" type="slidenum">
              <a:rPr lang="zh-CN" altLang="en-US" smtClean="0"/>
              <a:t>100</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9492" y="1115180"/>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2.3.6</a:t>
              </a:r>
              <a:r>
                <a:rPr lang="zh-CN" altLang="en-US" sz="2800" dirty="0">
                  <a:solidFill>
                    <a:srgbClr val="004EA2"/>
                  </a:solidFill>
                  <a:ea typeface="思源黑体 CN Bold" panose="020B0800000000000000" pitchFamily="34" charset="-122"/>
                </a:rPr>
                <a:t> </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533930" y="1588731"/>
            <a:ext cx="9044528" cy="497765"/>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投掷一枚质地均匀的硬币两次，对于：</a:t>
            </a:r>
            <a:r>
              <a:rPr lang="en-US" altLang="zh-CN" sz="2400" i="1" dirty="0" err="1">
                <a:ea typeface="思源黑体 CN Normal" panose="020B0400000000000000" pitchFamily="34" charset="-122"/>
              </a:rPr>
              <a:t>i</a:t>
            </a:r>
            <a:r>
              <a:rPr lang="en-US" altLang="zh-CN" sz="2400" dirty="0">
                <a:ea typeface="思源黑体 CN Normal" panose="020B0400000000000000" pitchFamily="34" charset="-122"/>
              </a:rPr>
              <a:t>=1, 2</a:t>
            </a:r>
            <a:r>
              <a:rPr lang="zh-CN" altLang="en-US" sz="2400" dirty="0">
                <a:ea typeface="思源黑体 CN Normal" panose="020B0400000000000000" pitchFamily="34" charset="-122"/>
              </a:rPr>
              <a:t>，</a:t>
            </a:r>
            <a:r>
              <a:rPr lang="zh-CN" altLang="en-US" sz="2400" dirty="0"/>
              <a:t>定义</a:t>
            </a:r>
            <a:endParaRPr lang="zh-CN" altLang="en-US" sz="2400" dirty="0">
              <a:ea typeface="思源黑体 CN Normal" panose="020B0400000000000000" pitchFamily="34" charset="-122"/>
            </a:endParaRPr>
          </a:p>
        </p:txBody>
      </p:sp>
      <p:pic>
        <p:nvPicPr>
          <p:cNvPr id="9" name="图片 8"/>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19689" t="28650" r="9429" b="33176"/>
          <a:stretch>
            <a:fillRect/>
          </a:stretch>
        </p:blipFill>
        <p:spPr>
          <a:xfrm>
            <a:off x="2948717" y="2095569"/>
            <a:ext cx="5064405" cy="866032"/>
          </a:xfrm>
          <a:prstGeom prst="rect">
            <a:avLst/>
          </a:prstGeom>
          <a:ln>
            <a:noFill/>
          </a:ln>
          <a:effectLst/>
        </p:spPr>
      </p:pic>
      <p:sp>
        <p:nvSpPr>
          <p:cNvPr id="11" name="矩形 10"/>
          <p:cNvSpPr/>
          <p:nvPr/>
        </p:nvSpPr>
        <p:spPr>
          <a:xfrm>
            <a:off x="1580302" y="2775220"/>
            <a:ext cx="6794688" cy="497316"/>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求</a:t>
            </a:r>
            <a:r>
              <a:rPr lang="en-US" altLang="zh-CN" sz="2400" dirty="0">
                <a:sym typeface="+mn-ea"/>
              </a:rPr>
              <a:t>E(</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1</a:t>
            </a:r>
            <a:r>
              <a:rPr lang="en-US" altLang="zh-CN" sz="2400" dirty="0">
                <a:sym typeface="+mn-ea"/>
              </a:rPr>
              <a:t>)</a:t>
            </a:r>
            <a:r>
              <a:rPr lang="zh-CN" altLang="en-US" sz="2400" dirty="0">
                <a:ea typeface="思源黑体 CN Normal" panose="020B0400000000000000" pitchFamily="34" charset="-122"/>
              </a:rPr>
              <a:t>和</a:t>
            </a:r>
            <a:r>
              <a:rPr lang="en-US" altLang="zh-CN" sz="2400" dirty="0">
                <a:sym typeface="+mn-ea"/>
              </a:rPr>
              <a:t>E(</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2</a:t>
            </a:r>
            <a:r>
              <a:rPr lang="en-US" altLang="zh-CN" sz="2400" dirty="0">
                <a:sym typeface="+mn-ea"/>
              </a:rPr>
              <a:t>) </a:t>
            </a:r>
            <a:r>
              <a:rPr lang="zh-CN" altLang="en-US" sz="2400" dirty="0">
                <a:ea typeface="思源黑体 CN Normal" panose="020B0400000000000000" pitchFamily="34" charset="-122"/>
              </a:rPr>
              <a:t>．</a:t>
            </a:r>
          </a:p>
        </p:txBody>
      </p:sp>
      <p:grpSp>
        <p:nvGrpSpPr>
          <p:cNvPr id="14" name="组合 13"/>
          <p:cNvGrpSpPr/>
          <p:nvPr/>
        </p:nvGrpSpPr>
        <p:grpSpPr>
          <a:xfrm>
            <a:off x="1533930" y="3402639"/>
            <a:ext cx="7006811" cy="1060283"/>
            <a:chOff x="1362565" y="3692991"/>
            <a:chExt cx="8230996" cy="1245529"/>
          </a:xfrm>
        </p:grpSpPr>
        <p:sp>
          <p:nvSpPr>
            <p:cNvPr id="12" name="椭圆 11"/>
            <p:cNvSpPr/>
            <p:nvPr/>
          </p:nvSpPr>
          <p:spPr>
            <a:xfrm>
              <a:off x="1362565" y="3692991"/>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611748" y="3754842"/>
              <a:ext cx="7981813" cy="542324"/>
            </a:xfrm>
            <a:prstGeom prst="rect">
              <a:avLst/>
            </a:prstGeom>
            <a:noFill/>
            <a:ln w="57150">
              <a:noFill/>
            </a:ln>
          </p:spPr>
          <p:txBody>
            <a:bodyPr wrap="square" anchor="ctr" anchorCtr="0">
              <a:spAutoFit/>
            </a:bodyPr>
            <a:lstStyle/>
            <a:p>
              <a:r>
                <a:rPr lang="zh-CN" altLang="en-US" sz="2400" dirty="0">
                  <a:solidFill>
                    <a:prstClr val="black"/>
                  </a:solidFill>
                  <a:latin typeface="思源黑体 CN Normal" panose="020B0400000000000000" pitchFamily="34" charset="-122"/>
                  <a:ea typeface="思源黑体 CN Normal" panose="020B0400000000000000" pitchFamily="34" charset="-122"/>
                </a:rPr>
                <a:t>解：</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1</a:t>
              </a:r>
              <a:r>
                <a:rPr lang="zh-CN" altLang="en-US" sz="2400" dirty="0">
                  <a:solidFill>
                    <a:prstClr val="black"/>
                  </a:solidFill>
                  <a:latin typeface="思源黑体 CN Normal" panose="020B0400000000000000" pitchFamily="34" charset="-122"/>
                  <a:ea typeface="思源黑体 CN Normal" panose="020B0400000000000000" pitchFamily="34" charset="-122"/>
                </a:rPr>
                <a:t>和</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2</a:t>
              </a:r>
              <a:r>
                <a:rPr lang="zh-CN" altLang="en-US" sz="2400" dirty="0">
                  <a:solidFill>
                    <a:prstClr val="black"/>
                  </a:solidFill>
                  <a:latin typeface="思源黑体 CN Normal" panose="020B0400000000000000" pitchFamily="34" charset="-122"/>
                  <a:ea typeface="思源黑体 CN Normal" panose="020B0400000000000000" pitchFamily="34" charset="-122"/>
                </a:rPr>
                <a:t>都服从两点分布，有共同的密度矩阵</a:t>
              </a:r>
            </a:p>
          </p:txBody>
        </p:sp>
      </p:grpSp>
      <p:pic>
        <p:nvPicPr>
          <p:cNvPr id="16" name="图片 15"/>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l="32687" t="28113" r="35166" b="38080"/>
          <a:stretch>
            <a:fillRect/>
          </a:stretch>
        </p:blipFill>
        <p:spPr>
          <a:xfrm>
            <a:off x="3849451" y="3966521"/>
            <a:ext cx="2366925" cy="855349"/>
          </a:xfrm>
          <a:prstGeom prst="rect">
            <a:avLst/>
          </a:prstGeom>
          <a:ln>
            <a:noFill/>
          </a:ln>
          <a:effectLst/>
        </p:spPr>
      </p:pic>
      <p:sp>
        <p:nvSpPr>
          <p:cNvPr id="17" name="矩形 16"/>
          <p:cNvSpPr/>
          <p:nvPr/>
        </p:nvSpPr>
        <p:spPr>
          <a:xfrm>
            <a:off x="1746053" y="4682127"/>
            <a:ext cx="6794688" cy="497765"/>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可知</a:t>
            </a:r>
          </a:p>
        </p:txBody>
      </p:sp>
      <p:pic>
        <p:nvPicPr>
          <p:cNvPr id="18" name="图片 17"/>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l="31102" t="65981" r="31720" b="212"/>
          <a:stretch>
            <a:fillRect/>
          </a:stretch>
        </p:blipFill>
        <p:spPr>
          <a:xfrm>
            <a:off x="3563223" y="4682127"/>
            <a:ext cx="2991625" cy="934815"/>
          </a:xfrm>
          <a:prstGeom prst="rect">
            <a:avLst/>
          </a:prstGeom>
          <a:ln>
            <a:noFill/>
          </a:ln>
          <a:effectLst/>
        </p:spPr>
      </p:pic>
      <p:sp>
        <p:nvSpPr>
          <p:cNvPr id="19" name="矩形 18"/>
          <p:cNvSpPr/>
          <p:nvPr/>
        </p:nvSpPr>
        <p:spPr>
          <a:xfrm>
            <a:off x="1734521" y="5781068"/>
            <a:ext cx="8843937" cy="5197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rPr>
              <a:t>思考：上面的两个随机变量</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1</a:t>
            </a:r>
            <a:r>
              <a:rPr lang="zh-CN" altLang="en-US" sz="2400" dirty="0">
                <a:solidFill>
                  <a:prstClr val="black"/>
                </a:solidFill>
                <a:latin typeface="思源黑体 CN Normal" panose="020B0400000000000000" pitchFamily="34" charset="-122"/>
                <a:ea typeface="思源黑体 CN Normal" panose="020B0400000000000000" pitchFamily="34" charset="-122"/>
              </a:rPr>
              <a:t>和</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2</a:t>
            </a:r>
            <a:r>
              <a:rPr lang="zh-CN" altLang="en-US" sz="2400" dirty="0">
                <a:solidFill>
                  <a:schemeClr val="tx1"/>
                </a:solidFill>
              </a:rPr>
              <a:t>是否相等？</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1</a:t>
            </a:r>
            <a:r>
              <a:rPr lang="en-US" altLang="zh-CN" sz="2400" dirty="0">
                <a:solidFill>
                  <a:schemeClr val="tx1"/>
                </a:solidFill>
              </a:rPr>
              <a:t>+</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2</a:t>
            </a:r>
            <a:r>
              <a:rPr lang="zh-CN" altLang="en-US" sz="2400" dirty="0">
                <a:solidFill>
                  <a:schemeClr val="tx1"/>
                </a:solidFill>
              </a:rPr>
              <a:t>的含义？</a:t>
            </a:r>
          </a:p>
        </p:txBody>
      </p:sp>
      <p:sp>
        <p:nvSpPr>
          <p:cNvPr id="8" name="灯片编号占位符 7"/>
          <p:cNvSpPr>
            <a:spLocks noGrp="1"/>
          </p:cNvSpPr>
          <p:nvPr>
            <p:ph type="sldNum" sz="quarter" idx="12"/>
          </p:nvPr>
        </p:nvSpPr>
        <p:spPr/>
        <p:txBody>
          <a:bodyPr/>
          <a:lstStyle/>
          <a:p>
            <a:fld id="{5FD308DF-D0D6-41CA-8E01-1A1CE80A10EE}" type="slidenum">
              <a:rPr lang="zh-CN" altLang="en-US" smtClean="0"/>
              <a:t>101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37724" y="1496228"/>
            <a:ext cx="8716552" cy="1306790"/>
            <a:chOff x="1362565" y="1905903"/>
            <a:chExt cx="8716552" cy="1306790"/>
          </a:xfrm>
        </p:grpSpPr>
        <p:sp>
          <p:nvSpPr>
            <p:cNvPr id="3" name="椭圆 2"/>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750293" y="2258586"/>
                  <a:ext cx="8328824" cy="954107"/>
                </a:xfrm>
                <a:prstGeom prst="rect">
                  <a:avLst/>
                </a:prstGeom>
                <a:noFill/>
                <a:ln w="57150">
                  <a:noFill/>
                </a:ln>
              </p:spPr>
              <p:txBody>
                <a:bodyPr wrap="square" anchor="ctr" anchorCtr="0">
                  <a:spAutoFit/>
                </a:bodyPr>
                <a:lstStyle/>
                <a:p>
                  <a:r>
                    <a:rPr lang="zh-CN" altLang="en-US" sz="2800" dirty="0">
                      <a:solidFill>
                        <a:srgbClr val="004EA2"/>
                      </a:solidFill>
                      <a:ea typeface="思源黑体 CN Normal" panose="020B0400000000000000" pitchFamily="34" charset="-122"/>
                    </a:rPr>
                    <a:t>（数学期望的线性性质）</a:t>
                  </a:r>
                  <a:r>
                    <a:rPr lang="zh-CN" altLang="en-US" sz="2800" dirty="0">
                      <a:solidFill>
                        <a:prstClr val="black"/>
                      </a:solidFill>
                      <a:ea typeface="思源黑体 CN Normal" panose="020B0400000000000000" pitchFamily="34" charset="-122"/>
                    </a:rPr>
                    <a:t>设随机变量𝜉和</a:t>
                  </a:r>
                  <a14:m>
                    <m:oMath xmlns:m="http://schemas.openxmlformats.org/officeDocument/2006/math">
                      <m:r>
                        <a:rPr lang="en-US" altLang="zh-CN" sz="2800" i="1" dirty="0" smtClean="0">
                          <a:solidFill>
                            <a:prstClr val="black"/>
                          </a:solidFill>
                          <a:latin typeface="Cambria Math" panose="02040503050406030204" pitchFamily="18" charset="0"/>
                        </a:rPr>
                        <m:t>𝜂</m:t>
                      </m:r>
                    </m:oMath>
                  </a14:m>
                  <a:r>
                    <a:rPr lang="zh-CN" altLang="en-US" sz="2800" dirty="0">
                      <a:solidFill>
                        <a:prstClr val="black"/>
                      </a:solidFill>
                      <a:ea typeface="思源黑体 CN Normal" panose="020B0400000000000000" pitchFamily="34" charset="-122"/>
                    </a:rPr>
                    <a:t>的数学期望都存在，</a:t>
                  </a:r>
                  <a:r>
                    <a:rPr lang="en-US" altLang="zh-CN" sz="2800" i="1" dirty="0">
                      <a:solidFill>
                        <a:prstClr val="black"/>
                      </a:solidFill>
                      <a:ea typeface="思源黑体 CN Normal" panose="020B0400000000000000" pitchFamily="34" charset="-122"/>
                    </a:rPr>
                    <a:t>a, b</a:t>
                  </a:r>
                  <a14:m>
                    <m:oMath xmlns:m="http://schemas.openxmlformats.org/officeDocument/2006/math">
                      <m:r>
                        <a:rPr lang="en-US" altLang="zh-CN" sz="2800" i="1" smtClean="0">
                          <a:solidFill>
                            <a:prstClr val="black"/>
                          </a:solidFill>
                          <a:latin typeface="Cambria Math" panose="02040503050406030204" pitchFamily="18" charset="0"/>
                          <a:ea typeface="Cambria Math" panose="02040503050406030204" pitchFamily="18" charset="0"/>
                        </a:rPr>
                        <m:t>∈</m:t>
                      </m:r>
                    </m:oMath>
                  </a14:m>
                  <a:r>
                    <a:rPr lang="en-US" altLang="zh-CN" sz="2800" i="1" dirty="0">
                      <a:solidFill>
                        <a:prstClr val="black"/>
                      </a:solidFill>
                      <a:ea typeface="思源黑体 CN Normal" panose="020B0400000000000000" pitchFamily="34" charset="-122"/>
                    </a:rPr>
                    <a:t>R</a:t>
                  </a:r>
                  <a:r>
                    <a:rPr lang="zh-CN" altLang="en-US" sz="2800" dirty="0">
                      <a:solidFill>
                        <a:prstClr val="black"/>
                      </a:solidFill>
                      <a:ea typeface="思源黑体 CN Normal" panose="020B0400000000000000" pitchFamily="34" charset="-122"/>
                    </a:rPr>
                    <a:t>，则</a:t>
                  </a:r>
                </a:p>
              </p:txBody>
            </p:sp>
          </mc:Choice>
          <mc:Fallback xmlns="">
            <p:sp>
              <p:nvSpPr>
                <p:cNvPr id="5" name="矩形 4"/>
                <p:cNvSpPr>
                  <a:spLocks noRot="1" noChangeAspect="1" noMove="1" noResize="1" noEditPoints="1" noAdjustHandles="1" noChangeArrowheads="1" noChangeShapeType="1" noTextEdit="1"/>
                </p:cNvSpPr>
                <p:nvPr/>
              </p:nvSpPr>
              <p:spPr>
                <a:xfrm>
                  <a:off x="1750293" y="2258586"/>
                  <a:ext cx="8328824" cy="954107"/>
                </a:xfrm>
                <a:prstGeom prst="rect">
                  <a:avLst/>
                </a:prstGeom>
                <a:blipFill rotWithShape="1">
                  <a:blip r:embed="rId4"/>
                </a:blipFill>
                <a:ln w="57150">
                  <a:noFill/>
                </a:ln>
              </p:spPr>
              <p:txBody>
                <a:bodyPr/>
                <a:lstStyle/>
                <a:p>
                  <a:r>
                    <a:rPr lang="zh-CN" altLang="en-US">
                      <a:noFill/>
                    </a:rPr>
                    <a:t> </a:t>
                  </a:r>
                </a:p>
              </p:txBody>
            </p:sp>
          </mc:Fallback>
        </mc:AlternateContent>
        <p:cxnSp>
          <p:nvCxnSpPr>
            <p:cNvPr id="6" name="直接连接符 5"/>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554353" y="1309221"/>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定理 </a:t>
            </a:r>
            <a:endParaRPr lang="en-US" altLang="zh-CN" sz="2800" b="1" dirty="0">
              <a:solidFill>
                <a:srgbClr val="004EA2"/>
              </a:solidFill>
              <a:ea typeface="思源黑体 CN Normal" panose="020B0400000000000000" pitchFamily="34" charset="-122"/>
            </a:endParaRPr>
          </a:p>
        </p:txBody>
      </p:sp>
      <p:pic>
        <p:nvPicPr>
          <p:cNvPr id="8" name="图片 7"/>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Effect>
                      <a14:sharpenSoften amount="50000"/>
                    </a14:imgEffect>
                  </a14:imgLayer>
                </a14:imgProps>
              </a:ext>
            </a:extLst>
          </a:blip>
          <a:srcRect l="19451" t="58060" r="22942"/>
          <a:stretch>
            <a:fillRect/>
          </a:stretch>
        </p:blipFill>
        <p:spPr>
          <a:xfrm>
            <a:off x="2554354" y="3293003"/>
            <a:ext cx="5985404" cy="1111729"/>
          </a:xfrm>
          <a:prstGeom prst="rect">
            <a:avLst/>
          </a:prstGeom>
          <a:ln>
            <a:noFill/>
          </a:ln>
          <a:effectLst/>
        </p:spPr>
      </p:pic>
      <p:sp>
        <p:nvSpPr>
          <p:cNvPr id="9" name="灯片编号占位符 8"/>
          <p:cNvSpPr>
            <a:spLocks noGrp="1"/>
          </p:cNvSpPr>
          <p:nvPr>
            <p:ph type="sldNum" sz="quarter" idx="12"/>
          </p:nvPr>
        </p:nvSpPr>
        <p:spPr/>
        <p:txBody>
          <a:bodyPr/>
          <a:lstStyle/>
          <a:p>
            <a:fld id="{5FD308DF-D0D6-41CA-8E01-1A1CE80A10EE}" type="slidenum">
              <a:rPr lang="zh-CN" altLang="en-US" smtClean="0"/>
              <a:t>102</a:t>
            </a:fld>
            <a:endParaRPr lang="zh-CN" altLang="en-US"/>
          </a:p>
        </p:txBody>
      </p:sp>
    </p:spTree>
    <p:custDataLst>
      <p:tags r:id="rId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32607" y="1120561"/>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2.3.7</a:t>
              </a:r>
              <a:r>
                <a:rPr lang="zh-CN" altLang="en-US" sz="2800" dirty="0">
                  <a:solidFill>
                    <a:srgbClr val="004EA2"/>
                  </a:solidFill>
                  <a:ea typeface="思源黑体 CN Bold" panose="020B0800000000000000" pitchFamily="34" charset="-122"/>
                </a:rPr>
                <a:t> </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467637" y="1690303"/>
            <a:ext cx="9499126" cy="564835"/>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投掷一枚质地均匀的硬币</a:t>
            </a:r>
            <a:r>
              <a:rPr lang="en-US" altLang="zh-CN" sz="2800" i="1" dirty="0">
                <a:ea typeface="思源黑体 CN Normal" panose="020B0400000000000000" pitchFamily="34" charset="-122"/>
              </a:rPr>
              <a:t>n</a:t>
            </a:r>
            <a:r>
              <a:rPr lang="zh-CN" altLang="en-US" sz="2800" dirty="0">
                <a:ea typeface="思源黑体 CN Normal" panose="020B0400000000000000" pitchFamily="34" charset="-122"/>
              </a:rPr>
              <a:t>次，求出现正面次数</a:t>
            </a:r>
            <a:r>
              <a:rPr lang="zh-CN" altLang="en-US" sz="2800" dirty="0">
                <a:solidFill>
                  <a:prstClr val="black"/>
                </a:solidFill>
                <a:ea typeface="思源黑体 CN Normal" panose="020B0400000000000000" pitchFamily="34" charset="-122"/>
              </a:rPr>
              <a:t>𝜉</a:t>
            </a:r>
            <a:r>
              <a:rPr lang="zh-CN" altLang="en-US" sz="2800" dirty="0">
                <a:ea typeface="思源黑体 CN Normal" panose="020B0400000000000000" pitchFamily="34" charset="-122"/>
              </a:rPr>
              <a:t>的数学期望</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p:sp>
        <p:nvSpPr>
          <p:cNvPr id="8" name="矩形 7"/>
          <p:cNvSpPr/>
          <p:nvPr/>
        </p:nvSpPr>
        <p:spPr>
          <a:xfrm>
            <a:off x="2007341" y="2362758"/>
            <a:ext cx="7674942" cy="225621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9" name="矩形 8"/>
          <p:cNvSpPr/>
          <p:nvPr/>
        </p:nvSpPr>
        <p:spPr>
          <a:xfrm>
            <a:off x="2146950" y="2302084"/>
            <a:ext cx="7316221" cy="565348"/>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在第 </a:t>
            </a:r>
            <a:r>
              <a:rPr lang="en-US" altLang="zh-CN" sz="2800" i="1" dirty="0" err="1">
                <a:ea typeface="思源黑体 CN Normal" panose="020B0400000000000000" pitchFamily="34" charset="-122"/>
              </a:rPr>
              <a:t>i</a:t>
            </a:r>
            <a:r>
              <a:rPr lang="zh-CN" altLang="en-US" sz="2800" dirty="0">
                <a:ea typeface="思源黑体 CN Normal" panose="020B0400000000000000" pitchFamily="34" charset="-122"/>
              </a:rPr>
              <a:t> 次投掷硬币实验中，定义</a:t>
            </a:r>
          </a:p>
        </p:txBody>
      </p:sp>
      <p:grpSp>
        <p:nvGrpSpPr>
          <p:cNvPr id="16" name="组合 15"/>
          <p:cNvGrpSpPr/>
          <p:nvPr/>
        </p:nvGrpSpPr>
        <p:grpSpPr>
          <a:xfrm>
            <a:off x="4170556" y="2759652"/>
            <a:ext cx="4086267" cy="1216417"/>
            <a:chOff x="3166552" y="2891982"/>
            <a:chExt cx="3032403" cy="774979"/>
          </a:xfrm>
        </p:grpSpPr>
        <p:pic>
          <p:nvPicPr>
            <p:cNvPr id="10" name="图片 9"/>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Effect>
                        <a14:sharpenSoften amount="50000"/>
                      </a14:imgEffect>
                    </a14:imgLayer>
                  </a14:imgProps>
                </a:ext>
              </a:extLst>
            </a:blip>
            <a:srcRect l="27973" t="21510" r="46702" b="37286"/>
            <a:stretch>
              <a:fillRect/>
            </a:stretch>
          </p:blipFill>
          <p:spPr>
            <a:xfrm>
              <a:off x="3166552" y="2901318"/>
              <a:ext cx="1224473" cy="765643"/>
            </a:xfrm>
            <a:prstGeom prst="rect">
              <a:avLst/>
            </a:prstGeom>
            <a:ln>
              <a:noFill/>
            </a:ln>
            <a:effectLst/>
          </p:spPr>
        </p:pic>
        <p:sp>
          <p:nvSpPr>
            <p:cNvPr id="12" name="矩形 11"/>
            <p:cNvSpPr/>
            <p:nvPr/>
          </p:nvSpPr>
          <p:spPr>
            <a:xfrm>
              <a:off x="4107564" y="2891982"/>
              <a:ext cx="2091391" cy="723020"/>
            </a:xfrm>
            <a:prstGeom prst="rect">
              <a:avLst/>
            </a:prstGeom>
            <a:noFill/>
            <a:ln w="57150">
              <a:noFill/>
            </a:ln>
          </p:spPr>
          <p:txBody>
            <a:bodyPr wrap="square" anchor="ctr" anchorCtr="0">
              <a:spAutoFit/>
            </a:bodyPr>
            <a:lstStyle/>
            <a:p>
              <a:pPr>
                <a:lnSpc>
                  <a:spcPct val="150000"/>
                </a:lnSpc>
              </a:pPr>
              <a:r>
                <a:rPr lang="zh-CN" altLang="en-US" sz="2400" dirty="0">
                  <a:ea typeface="思源黑体 CN Normal" panose="020B0400000000000000" pitchFamily="34" charset="-122"/>
                </a:rPr>
                <a:t> 第 </a:t>
              </a:r>
              <a:r>
                <a:rPr lang="en-US" altLang="zh-CN" sz="2400" i="1" dirty="0" err="1">
                  <a:ea typeface="思源黑体 CN Normal" panose="020B0400000000000000" pitchFamily="34" charset="-122"/>
                </a:rPr>
                <a:t>i</a:t>
              </a:r>
              <a:r>
                <a:rPr lang="en-US" altLang="zh-CN" sz="2400" i="1" dirty="0">
                  <a:ea typeface="思源黑体 CN Normal" panose="020B0400000000000000" pitchFamily="34" charset="-122"/>
                </a:rPr>
                <a:t> </a:t>
              </a:r>
              <a:r>
                <a:rPr lang="zh-CN" altLang="en-US" sz="2400" dirty="0">
                  <a:ea typeface="思源黑体 CN Normal" panose="020B0400000000000000" pitchFamily="34" charset="-122"/>
                </a:rPr>
                <a:t>次掷出正面</a:t>
              </a:r>
              <a:endParaRPr lang="en-US" altLang="zh-CN" sz="2400" dirty="0">
                <a:ea typeface="思源黑体 CN Normal" panose="020B0400000000000000" pitchFamily="34" charset="-122"/>
              </a:endParaRPr>
            </a:p>
            <a:p>
              <a:pPr>
                <a:lnSpc>
                  <a:spcPct val="150000"/>
                </a:lnSpc>
              </a:pPr>
              <a:r>
                <a:rPr lang="zh-CN" altLang="en-US" sz="2400" dirty="0">
                  <a:ea typeface="思源黑体 CN Normal" panose="020B0400000000000000" pitchFamily="34" charset="-122"/>
                </a:rPr>
                <a:t> 第 </a:t>
              </a:r>
              <a:r>
                <a:rPr lang="en-US" altLang="zh-CN" sz="2400" i="1" dirty="0" err="1">
                  <a:ea typeface="思源黑体 CN Normal" panose="020B0400000000000000" pitchFamily="34" charset="-122"/>
                </a:rPr>
                <a:t>i</a:t>
              </a:r>
              <a:r>
                <a:rPr lang="en-US" altLang="zh-CN" sz="2400" i="1" dirty="0">
                  <a:ea typeface="思源黑体 CN Normal" panose="020B0400000000000000" pitchFamily="34" charset="-122"/>
                </a:rPr>
                <a:t> </a:t>
              </a:r>
              <a:r>
                <a:rPr lang="zh-CN" altLang="en-US" sz="2400" dirty="0">
                  <a:ea typeface="思源黑体 CN Normal" panose="020B0400000000000000" pitchFamily="34" charset="-122"/>
                </a:rPr>
                <a:t>次掷出反面</a:t>
              </a:r>
            </a:p>
          </p:txBody>
        </p:sp>
      </p:grpSp>
      <mc:AlternateContent xmlns:mc="http://schemas.openxmlformats.org/markup-compatibility/2006" xmlns:a14="http://schemas.microsoft.com/office/drawing/2010/main">
        <mc:Choice Requires="a14">
          <p:sp>
            <p:nvSpPr>
              <p:cNvPr id="14" name="矩形 13"/>
              <p:cNvSpPr/>
              <p:nvPr/>
            </p:nvSpPr>
            <p:spPr>
              <a:xfrm>
                <a:off x="2007341" y="3780896"/>
                <a:ext cx="7316221" cy="1082989"/>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则</a:t>
                </a:r>
                <a14:m>
                  <m:oMath xmlns:m="http://schemas.openxmlformats.org/officeDocument/2006/math">
                    <m:r>
                      <a:rPr lang="zh-CN" altLang="en-US" sz="2800" i="1">
                        <a:latin typeface="Cambria Math" panose="02040503050406030204" pitchFamily="18" charset="0"/>
                      </a:rPr>
                      <m:t>𝜉</m:t>
                    </m:r>
                    <m:r>
                      <a:rPr lang="zh-CN" altLang="en-US" sz="2800">
                        <a:latin typeface="Cambria Math" panose="02040503050406030204" pitchFamily="18" charset="0"/>
                      </a:rPr>
                      <m:t>=</m:t>
                    </m:r>
                    <m:nary>
                      <m:naryPr>
                        <m:chr m:val="∑"/>
                        <m:limLoc m:val="undOvr"/>
                        <m:grow m:val="on"/>
                        <m:ctrlPr>
                          <a:rPr lang="zh-CN" altLang="en-US" sz="2800" i="1">
                            <a:latin typeface="Cambria Math" panose="02040503050406030204" pitchFamily="18" charset="0"/>
                          </a:rPr>
                        </m:ctrlPr>
                      </m:naryPr>
                      <m:sub>
                        <m:r>
                          <a:rPr lang="zh-CN" altLang="en-US" sz="2800" i="1">
                            <a:latin typeface="Cambria Math" panose="02040503050406030204" pitchFamily="18" charset="0"/>
                          </a:rPr>
                          <m:t>𝑖</m:t>
                        </m:r>
                        <m:r>
                          <a:rPr lang="zh-CN" altLang="en-US" sz="2800">
                            <a:latin typeface="Cambria Math" panose="02040503050406030204" pitchFamily="18" charset="0"/>
                          </a:rPr>
                          <m:t>=1</m:t>
                        </m:r>
                      </m:sub>
                      <m:sup>
                        <m:r>
                          <a:rPr lang="zh-CN" altLang="en-US" sz="2800" i="1">
                            <a:latin typeface="Cambria Math" panose="02040503050406030204" pitchFamily="18" charset="0"/>
                          </a:rPr>
                          <m:t>𝑛</m:t>
                        </m:r>
                      </m:sup>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𝜉</m:t>
                            </m:r>
                          </m:e>
                          <m:sub>
                            <m:r>
                              <a:rPr lang="zh-CN" altLang="en-US" sz="2800" i="1">
                                <a:latin typeface="Cambria Math" panose="02040503050406030204" pitchFamily="18" charset="0"/>
                              </a:rPr>
                              <m:t>𝑖</m:t>
                            </m:r>
                          </m:sub>
                        </m:sSub>
                        <m:r>
                          <a:rPr lang="zh-CN" altLang="en-US" sz="2800">
                            <a:latin typeface="Cambria Math" panose="02040503050406030204" pitchFamily="18" charset="0"/>
                          </a:rPr>
                          <m:t>,</m:t>
                        </m:r>
                      </m:e>
                    </m:nary>
                  </m:oMath>
                </a14:m>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且 </a:t>
                </a:r>
                <a:r>
                  <a:rPr lang="zh-CN" altLang="en-US" sz="2800" dirty="0">
                    <a:solidFill>
                      <a:prstClr val="black"/>
                    </a:solidFill>
                    <a:ea typeface="思源黑体 CN Normal" panose="020B0400000000000000" pitchFamily="34" charset="-122"/>
                  </a:rPr>
                  <a:t>𝜉</a:t>
                </a:r>
                <a:r>
                  <a:rPr lang="en-US" altLang="zh-CN" sz="2800" i="1" baseline="-25000" dirty="0" err="1">
                    <a:solidFill>
                      <a:prstClr val="black"/>
                    </a:solidFill>
                    <a:ea typeface="思源黑体 CN Normal" panose="020B0400000000000000" pitchFamily="34" charset="-122"/>
                  </a:rPr>
                  <a:t>i</a:t>
                </a:r>
                <a:r>
                  <a:rPr lang="en-US" altLang="zh-CN" sz="2800" i="1" baseline="-25000" dirty="0">
                    <a:solidFill>
                      <a:prstClr val="black"/>
                    </a:solidFill>
                    <a:ea typeface="思源黑体 CN Normal" panose="020B0400000000000000" pitchFamily="34" charset="-122"/>
                  </a:rPr>
                  <a:t> </a:t>
                </a:r>
                <a:r>
                  <a:rPr lang="zh-CN" altLang="en-US" sz="2800" dirty="0">
                    <a:ea typeface="思源黑体 CN Normal" panose="020B0400000000000000" pitchFamily="34" charset="-122"/>
                  </a:rPr>
                  <a:t>服从两点分布，</a:t>
                </a:r>
                <a14:m>
                  <m:oMath xmlns:m="http://schemas.openxmlformats.org/officeDocument/2006/math">
                    <m:r>
                      <a:rPr lang="zh-CN" altLang="en-US" sz="2800" b="1" dirty="0">
                        <a:latin typeface="Cambria Math" panose="02040503050406030204"/>
                      </a:rPr>
                      <m:t>𝔼</m:t>
                    </m:r>
                    <m:d>
                      <m:dPr>
                        <m:ctrlPr>
                          <a:rPr lang="en-US" altLang="zh-CN" sz="2800" b="1" i="1" dirty="0">
                            <a:latin typeface="Cambria Math" panose="02040503050406030204" pitchFamily="18" charset="0"/>
                          </a:rPr>
                        </m:ctrlPr>
                      </m:dPr>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𝜉</m:t>
                            </m:r>
                          </m:e>
                          <m:sub>
                            <m:r>
                              <a:rPr lang="zh-CN" altLang="en-US" sz="2800" i="1">
                                <a:latin typeface="Cambria Math" panose="02040503050406030204" pitchFamily="18" charset="0"/>
                              </a:rPr>
                              <m:t>𝑖</m:t>
                            </m:r>
                          </m:sub>
                        </m:sSub>
                      </m:e>
                    </m:d>
                  </m:oMath>
                </a14:m>
                <a:r>
                  <a:rPr lang="en-US" altLang="zh-CN" sz="2800" dirty="0"/>
                  <a:t>=1/2</a:t>
                </a:r>
              </a:p>
              <a:p>
                <a:pPr>
                  <a:lnSpc>
                    <a:spcPct val="120000"/>
                  </a:lnSpc>
                </a:pPr>
                <a:endParaRPr lang="zh-CN" altLang="en-US" sz="2800" dirty="0">
                  <a:ea typeface="思源黑体 CN Normal" panose="020B0400000000000000" pitchFamily="34"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2007341" y="3780896"/>
                <a:ext cx="7316221" cy="1082989"/>
              </a:xfrm>
              <a:prstGeom prst="rect">
                <a:avLst/>
              </a:prstGeom>
              <a:blipFill rotWithShape="1">
                <a:blip r:embed="rId5"/>
                <a:stretch>
                  <a:fillRect l="-1" t="-1652" r="7" b="-1662"/>
                </a:stretch>
              </a:blipFill>
              <a:ln w="57150">
                <a:noFill/>
              </a:ln>
            </p:spPr>
            <p:txBody>
              <a:bodyPr/>
              <a:lstStyle/>
              <a:p>
                <a:r>
                  <a:rPr lang="zh-CN" altLang="en-US">
                    <a:noFill/>
                  </a:rPr>
                  <a:t> </a:t>
                </a:r>
              </a:p>
            </p:txBody>
          </p:sp>
        </mc:Fallback>
      </mc:AlternateContent>
      <p:sp>
        <p:nvSpPr>
          <p:cNvPr id="17" name="矩形 16"/>
          <p:cNvSpPr/>
          <p:nvPr/>
        </p:nvSpPr>
        <p:spPr>
          <a:xfrm>
            <a:off x="1555740" y="4698532"/>
            <a:ext cx="7316221" cy="565348"/>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再由数学期望的线性性质知</a:t>
            </a:r>
            <a:endParaRPr lang="en-US" altLang="zh-CN" sz="2800" dirty="0">
              <a:ea typeface="思源黑体 CN Normal" panose="020B0400000000000000" pitchFamily="34" charset="-122"/>
            </a:endParaRPr>
          </a:p>
        </p:txBody>
      </p:sp>
      <p:pic>
        <p:nvPicPr>
          <p:cNvPr id="18" name="图片 17"/>
          <p:cNvPicPr>
            <a:picLocks noChangeAspect="1"/>
          </p:cNvPicPr>
          <p:nvPr/>
        </p:nvPicPr>
        <p:blipFill rotWithShape="1">
          <a:blip r:embed="rId6">
            <a:clrChange>
              <a:clrFrom>
                <a:srgbClr val="FFFFFF"/>
              </a:clrFrom>
              <a:clrTo>
                <a:srgbClr val="FFFFFF">
                  <a:alpha val="0"/>
                </a:srgbClr>
              </a:clrTo>
            </a:clrChange>
          </a:blip>
          <a:srcRect l="27202" t="43040" r="9589"/>
          <a:stretch>
            <a:fillRect/>
          </a:stretch>
        </p:blipFill>
        <p:spPr>
          <a:xfrm>
            <a:off x="3806992" y="5263880"/>
            <a:ext cx="4820416" cy="1074027"/>
          </a:xfrm>
          <a:prstGeom prst="rect">
            <a:avLst/>
          </a:prstGeom>
          <a:ln>
            <a:noFill/>
          </a:ln>
          <a:effectLst/>
        </p:spPr>
      </p:pic>
      <p:sp>
        <p:nvSpPr>
          <p:cNvPr id="11" name="灯片编号占位符 10"/>
          <p:cNvSpPr>
            <a:spLocks noGrp="1"/>
          </p:cNvSpPr>
          <p:nvPr>
            <p:ph type="sldNum" sz="quarter" idx="12"/>
          </p:nvPr>
        </p:nvSpPr>
        <p:spPr/>
        <p:txBody>
          <a:bodyPr/>
          <a:lstStyle/>
          <a:p>
            <a:fld id="{5FD308DF-D0D6-41CA-8E01-1A1CE80A10EE}" type="slidenum">
              <a:rPr lang="zh-CN" altLang="en-US" smtClean="0"/>
              <a:t>103</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4" grpId="0"/>
      <p:bldP spid="1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328990" y="1902277"/>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559319" y="2092856"/>
            <a:ext cx="4303691" cy="1480983"/>
          </a:xfrm>
          <a:prstGeom prst="rect">
            <a:avLst/>
          </a:prstGeom>
        </p:spPr>
        <p:txBody>
          <a:bodyPr wrap="square">
            <a:spAutoFit/>
          </a:bodyPr>
          <a:lstStyle/>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离散型随机变量</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p>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数学期望及其线性性质</a:t>
            </a:r>
            <a:endParaRPr lang="en-US" altLang="zh-CN" sz="2800" dirty="0"/>
          </a:p>
        </p:txBody>
      </p:sp>
      <p:sp>
        <p:nvSpPr>
          <p:cNvPr id="15" name="矩形 14"/>
          <p:cNvSpPr/>
          <p:nvPr/>
        </p:nvSpPr>
        <p:spPr>
          <a:xfrm>
            <a:off x="3007046" y="2565304"/>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2619283" y="1902277"/>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308229" y="3051287"/>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214820" y="3519411"/>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59319" y="2669824"/>
            <a:ext cx="3807705"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5559319" y="3519411"/>
            <a:ext cx="3885764" cy="54428"/>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104</a:t>
            </a:fld>
            <a:endParaRPr lang="zh-CN" altLang="en-US"/>
          </a:p>
        </p:txBody>
      </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26059" y="2875002"/>
            <a:ext cx="6096000" cy="1476375"/>
          </a:xfrm>
          <a:prstGeom prst="rect">
            <a:avLst/>
          </a:prstGeom>
        </p:spPr>
        <p:txBody>
          <a:bodyPr>
            <a:spAutoFit/>
          </a:bodyPr>
          <a:lstStyle/>
          <a:p>
            <a:pPr algn="ctr">
              <a:lnSpc>
                <a:spcPts val="3600"/>
              </a:lnSpc>
            </a:pPr>
            <a:r>
              <a:rPr lang="zh-CN" altLang="en-US" sz="3200" dirty="0"/>
              <a:t>第四次作业</a:t>
            </a:r>
            <a:endParaRPr lang="en-US" altLang="zh-CN" sz="3200" dirty="0"/>
          </a:p>
          <a:p>
            <a:pPr algn="ctr">
              <a:lnSpc>
                <a:spcPts val="3600"/>
              </a:lnSpc>
            </a:pPr>
            <a:endParaRPr lang="en-US" altLang="zh-CN" sz="3200" dirty="0"/>
          </a:p>
          <a:p>
            <a:pPr>
              <a:lnSpc>
                <a:spcPts val="3600"/>
              </a:lnSpc>
            </a:pPr>
            <a:r>
              <a:rPr lang="en-US" altLang="zh-CN" sz="3200" dirty="0"/>
              <a:t>105</a:t>
            </a:r>
            <a:r>
              <a:rPr lang="zh-CN" altLang="en-US" sz="3200" dirty="0"/>
              <a:t>页练习</a:t>
            </a:r>
            <a:r>
              <a:rPr lang="en-US" altLang="zh-CN" sz="3200" dirty="0"/>
              <a:t>2.19</a:t>
            </a:r>
            <a:r>
              <a:rPr lang="zh-CN" altLang="en-US" sz="3200" dirty="0"/>
              <a:t>、</a:t>
            </a:r>
            <a:r>
              <a:rPr lang="en-US" altLang="zh-CN" sz="3200" dirty="0"/>
              <a:t>2.20</a:t>
            </a:r>
            <a:r>
              <a:rPr lang="zh-CN" altLang="en-US" sz="3200" dirty="0"/>
              <a:t>、</a:t>
            </a:r>
            <a:r>
              <a:rPr lang="en-US" altLang="zh-CN" sz="3200" dirty="0"/>
              <a:t>2.21</a:t>
            </a:r>
            <a:r>
              <a:rPr lang="zh-CN" altLang="en-US" sz="3200" dirty="0">
                <a:sym typeface="+mn-ea"/>
              </a:rPr>
              <a:t>、</a:t>
            </a:r>
            <a:r>
              <a:rPr lang="en-US" altLang="zh-CN" sz="3200" dirty="0">
                <a:sym typeface="+mn-ea"/>
              </a:rPr>
              <a:t>2.22</a:t>
            </a:r>
            <a:endParaRPr lang="zh-CN" altLang="en-US" sz="3200" dirty="0"/>
          </a:p>
        </p:txBody>
      </p:sp>
      <p:sp>
        <p:nvSpPr>
          <p:cNvPr id="3" name="灯片编号占位符 2"/>
          <p:cNvSpPr>
            <a:spLocks noGrp="1"/>
          </p:cNvSpPr>
          <p:nvPr>
            <p:ph type="sldNum" sz="quarter" idx="12"/>
          </p:nvPr>
        </p:nvSpPr>
        <p:spPr/>
        <p:txBody>
          <a:bodyPr/>
          <a:lstStyle/>
          <a:p>
            <a:fld id="{5FD308DF-D0D6-41CA-8E01-1A1CE80A10EE}" type="slidenum">
              <a:rPr lang="zh-CN" altLang="en-US" smtClean="0"/>
              <a:t>105</a:t>
            </a:fld>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510660"/>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404892"/>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17514"/>
            <a:ext cx="7394678" cy="756544"/>
            <a:chOff x="720622" y="2933929"/>
            <a:chExt cx="7394678"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连续型随机变量及其数学期望</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106</a:t>
            </a:fld>
            <a:endParaRPr lang="zh-CN" altLang="en-US"/>
          </a:p>
        </p:txBody>
      </p:sp>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84446" y="1858629"/>
            <a:ext cx="8208912" cy="492443"/>
          </a:xfrm>
          <a:prstGeom prst="rect">
            <a:avLst/>
          </a:prstGeom>
          <a:noFill/>
        </p:spPr>
        <p:txBody>
          <a:bodyPr wrap="square" rtlCol="0">
            <a:spAutoFit/>
          </a:bodyPr>
          <a:lstStyle/>
          <a:p>
            <a:r>
              <a:rPr lang="zh-CN" altLang="en-US" sz="2600" b="1" dirty="0"/>
              <a:t>曲边梯形：</a:t>
            </a:r>
          </a:p>
        </p:txBody>
      </p:sp>
      <mc:AlternateContent xmlns:mc="http://schemas.openxmlformats.org/markup-compatibility/2006" xmlns:a14="http://schemas.microsoft.com/office/drawing/2010/main">
        <mc:Choice Requires="a14">
          <p:sp>
            <p:nvSpPr>
              <p:cNvPr id="4" name="TextBox 3"/>
              <p:cNvSpPr txBox="1"/>
              <p:nvPr/>
            </p:nvSpPr>
            <p:spPr>
              <a:xfrm>
                <a:off x="1122556" y="4050779"/>
                <a:ext cx="9946888" cy="2300823"/>
              </a:xfrm>
              <a:prstGeom prst="rect">
                <a:avLst/>
              </a:prstGeom>
              <a:noFill/>
            </p:spPr>
            <p:txBody>
              <a:bodyPr wrap="square" rtlCol="0">
                <a:spAutoFit/>
              </a:bodyPr>
              <a:lstStyle/>
              <a:p>
                <a:r>
                  <a:rPr lang="zh-CN" altLang="en-US" sz="2600" dirty="0"/>
                  <a:t>称其面积为函数</a:t>
                </a:r>
                <a14:m>
                  <m:oMath xmlns:m="http://schemas.openxmlformats.org/officeDocument/2006/math">
                    <m:r>
                      <a:rPr lang="en-US" altLang="zh-CN" sz="2600" b="1" i="1">
                        <a:latin typeface="Cambria Math" panose="02040503050406030204"/>
                      </a:rPr>
                      <m:t>𝒑</m:t>
                    </m:r>
                    <m:r>
                      <a:rPr lang="en-US" altLang="zh-CN" sz="2600" b="1" i="1">
                        <a:latin typeface="Cambria Math" panose="02040503050406030204"/>
                      </a:rPr>
                      <m:t>(</m:t>
                    </m:r>
                    <m:r>
                      <a:rPr lang="en-US" altLang="zh-CN" sz="2600" b="1" i="1">
                        <a:latin typeface="Cambria Math" panose="02040503050406030204"/>
                      </a:rPr>
                      <m:t>𝒙</m:t>
                    </m:r>
                    <m:r>
                      <a:rPr lang="en-US" altLang="zh-CN" sz="2600" b="1" i="1">
                        <a:latin typeface="Cambria Math" panose="02040503050406030204"/>
                      </a:rPr>
                      <m:t>)</m:t>
                    </m:r>
                  </m:oMath>
                </a14:m>
                <a:r>
                  <a:rPr lang="zh-CN" altLang="en-US" sz="2600" dirty="0"/>
                  <a:t>在区间</a:t>
                </a:r>
                <a14:m>
                  <m:oMath xmlns:m="http://schemas.openxmlformats.org/officeDocument/2006/math">
                    <m:r>
                      <a:rPr lang="en-US" altLang="zh-CN" sz="2600" b="1" i="1">
                        <a:latin typeface="Cambria Math" panose="02040503050406030204"/>
                      </a:rPr>
                      <m:t>(</m:t>
                    </m:r>
                    <m:r>
                      <a:rPr lang="en-US" altLang="zh-CN" sz="2600" b="1" i="1">
                        <a:latin typeface="Cambria Math" panose="02040503050406030204"/>
                      </a:rPr>
                      <m:t>𝒂</m:t>
                    </m:r>
                    <m:r>
                      <a:rPr lang="en-US" altLang="zh-CN" sz="2600" b="1" i="1">
                        <a:latin typeface="Cambria Math" panose="02040503050406030204"/>
                      </a:rPr>
                      <m:t>,</m:t>
                    </m:r>
                    <m:r>
                      <a:rPr lang="en-US" altLang="zh-CN" sz="2600" b="1" i="1">
                        <a:latin typeface="Cambria Math" panose="02040503050406030204"/>
                      </a:rPr>
                      <m:t>𝒃</m:t>
                    </m:r>
                    <m:r>
                      <a:rPr lang="en-US" altLang="zh-CN" sz="2600" b="1" i="1">
                        <a:latin typeface="Cambria Math" panose="02040503050406030204"/>
                      </a:rPr>
                      <m:t>]</m:t>
                    </m:r>
                  </m:oMath>
                </a14:m>
                <a:r>
                  <a:rPr lang="zh-CN" altLang="en-US" sz="2600" dirty="0"/>
                  <a:t>上的</a:t>
                </a:r>
                <a:r>
                  <a:rPr lang="zh-CN" altLang="en-US" sz="2600" b="1" dirty="0"/>
                  <a:t>定积分</a:t>
                </a:r>
                <a:r>
                  <a:rPr lang="zh-CN" altLang="en-US" sz="2600" dirty="0"/>
                  <a:t>，称</a:t>
                </a:r>
                <a14:m>
                  <m:oMath xmlns:m="http://schemas.openxmlformats.org/officeDocument/2006/math">
                    <m:r>
                      <a:rPr lang="en-US" altLang="zh-CN" sz="2600" b="1" i="1">
                        <a:latin typeface="Cambria Math" panose="02040503050406030204"/>
                      </a:rPr>
                      <m:t>𝒑</m:t>
                    </m:r>
                    <m:r>
                      <a:rPr lang="en-US" altLang="zh-CN" sz="2600" b="1" i="1">
                        <a:latin typeface="Cambria Math" panose="02040503050406030204"/>
                      </a:rPr>
                      <m:t>(</m:t>
                    </m:r>
                    <m:r>
                      <a:rPr lang="en-US" altLang="zh-CN" sz="2600" b="1" i="1">
                        <a:latin typeface="Cambria Math" panose="02040503050406030204"/>
                      </a:rPr>
                      <m:t>𝒙</m:t>
                    </m:r>
                    <m:r>
                      <a:rPr lang="en-US" altLang="zh-CN" sz="2600" b="1" i="1">
                        <a:latin typeface="Cambria Math" panose="02040503050406030204"/>
                      </a:rPr>
                      <m:t>)</m:t>
                    </m:r>
                  </m:oMath>
                </a14:m>
                <a:r>
                  <a:rPr lang="zh-CN" altLang="en-US" sz="2600" dirty="0"/>
                  <a:t>为</a:t>
                </a:r>
                <a:r>
                  <a:rPr lang="zh-CN" altLang="en-US" sz="2600" b="1" dirty="0"/>
                  <a:t>被积函数</a:t>
                </a:r>
                <a:r>
                  <a:rPr lang="zh-CN" altLang="en-US" sz="2600" dirty="0"/>
                  <a:t>，如图</a:t>
                </a:r>
                <a:r>
                  <a:rPr lang="en-US" altLang="zh-CN" sz="2600" dirty="0"/>
                  <a:t>2.8</a:t>
                </a:r>
                <a:r>
                  <a:rPr lang="zh-CN" altLang="en-US" sz="2600" dirty="0"/>
                  <a:t>所示，为讨论方便，我们用</a:t>
                </a:r>
                <a:endParaRPr lang="en-US" altLang="zh-CN" sz="2600" dirty="0"/>
              </a:p>
              <a:p>
                <a:pPr/>
                <a14:m>
                  <m:oMathPara xmlns:m="http://schemas.openxmlformats.org/officeDocument/2006/math">
                    <m:oMathParaPr>
                      <m:jc m:val="centerGroup"/>
                    </m:oMathParaPr>
                    <m:oMath xmlns:m="http://schemas.openxmlformats.org/officeDocument/2006/math">
                      <m:nary>
                        <m:naryPr>
                          <m:ctrlPr>
                            <a:rPr lang="zh-CN" altLang="en-US" sz="2800" i="1">
                              <a:latin typeface="Cambria Math" panose="02040503050406030204" pitchFamily="18" charset="0"/>
                            </a:rPr>
                          </m:ctrlPr>
                        </m:naryPr>
                        <m:sub>
                          <m:r>
                            <m:rPr>
                              <m:brk m:alnAt="23"/>
                            </m:rPr>
                            <a:rPr lang="en-US" altLang="zh-CN" sz="2800" i="1">
                              <a:latin typeface="Cambria Math" panose="02040503050406030204"/>
                            </a:rPr>
                            <m:t>𝑎</m:t>
                          </m:r>
                        </m:sub>
                        <m:sup>
                          <m:r>
                            <a:rPr lang="en-US" altLang="zh-CN" sz="2800" i="1">
                              <a:latin typeface="Cambria Math" panose="02040503050406030204"/>
                            </a:rPr>
                            <m:t>𝑏</m:t>
                          </m:r>
                        </m:sup>
                        <m:e>
                          <m:r>
                            <a:rPr lang="en-US" altLang="zh-CN" sz="2800" b="1" i="1">
                              <a:latin typeface="Cambria Math" panose="02040503050406030204"/>
                            </a:rPr>
                            <m:t>𝒑</m:t>
                          </m:r>
                          <m:d>
                            <m:dPr>
                              <m:ctrlPr>
                                <a:rPr lang="en-US" altLang="zh-CN" sz="2800" b="1" i="1">
                                  <a:latin typeface="Cambria Math" panose="02040503050406030204" pitchFamily="18" charset="0"/>
                                </a:rPr>
                              </m:ctrlPr>
                            </m:dPr>
                            <m:e>
                              <m:r>
                                <a:rPr lang="en-US" altLang="zh-CN" sz="2800" b="1" i="1">
                                  <a:latin typeface="Cambria Math" panose="02040503050406030204"/>
                                </a:rPr>
                                <m:t>𝒙</m:t>
                              </m:r>
                            </m:e>
                          </m:d>
                          <m:r>
                            <a:rPr lang="en-US" altLang="zh-CN" sz="2800" b="1" i="1">
                              <a:latin typeface="Cambria Math" panose="02040503050406030204"/>
                            </a:rPr>
                            <m:t>𝒅𝒙</m:t>
                          </m:r>
                        </m:e>
                      </m:nary>
                    </m:oMath>
                  </m:oMathPara>
                </a14:m>
                <a:endParaRPr lang="en-US" altLang="zh-CN" sz="2800" dirty="0"/>
              </a:p>
              <a:p>
                <a:r>
                  <a:rPr lang="zh-CN" altLang="en-US" sz="2800" dirty="0"/>
                  <a:t>表示函数</a:t>
                </a:r>
                <a14:m>
                  <m:oMath xmlns:m="http://schemas.openxmlformats.org/officeDocument/2006/math">
                    <m:r>
                      <a:rPr lang="en-US" altLang="zh-CN" sz="2800" b="1" i="1">
                        <a:latin typeface="Cambria Math" panose="02040503050406030204"/>
                      </a:rPr>
                      <m:t>𝒑</m:t>
                    </m:r>
                    <m:r>
                      <a:rPr lang="en-US" altLang="zh-CN" sz="2800" b="1" i="1">
                        <a:latin typeface="Cambria Math" panose="02040503050406030204"/>
                      </a:rPr>
                      <m:t>(</m:t>
                    </m:r>
                    <m:r>
                      <a:rPr lang="en-US" altLang="zh-CN" sz="2800" b="1" i="1">
                        <a:latin typeface="Cambria Math" panose="02040503050406030204"/>
                      </a:rPr>
                      <m:t>𝒙</m:t>
                    </m:r>
                    <m:r>
                      <a:rPr lang="en-US" altLang="zh-CN" sz="2800" b="1" i="1">
                        <a:latin typeface="Cambria Math" panose="02040503050406030204"/>
                      </a:rPr>
                      <m:t>)</m:t>
                    </m:r>
                  </m:oMath>
                </a14:m>
                <a:r>
                  <a:rPr lang="zh-CN" altLang="en-US" sz="2800" dirty="0"/>
                  <a:t>在区间</a:t>
                </a:r>
                <a14:m>
                  <m:oMath xmlns:m="http://schemas.openxmlformats.org/officeDocument/2006/math">
                    <m:r>
                      <a:rPr lang="en-US" altLang="zh-CN" sz="2800" b="1" i="1">
                        <a:latin typeface="Cambria Math" panose="02040503050406030204"/>
                      </a:rPr>
                      <m:t>[</m:t>
                    </m:r>
                    <m:r>
                      <a:rPr lang="en-US" altLang="zh-CN" sz="2800" b="1" i="1">
                        <a:latin typeface="Cambria Math" panose="02040503050406030204"/>
                      </a:rPr>
                      <m:t>𝒂</m:t>
                    </m:r>
                    <m:r>
                      <a:rPr lang="en-US" altLang="zh-CN" sz="2800" b="1" i="1">
                        <a:latin typeface="Cambria Math" panose="02040503050406030204"/>
                      </a:rPr>
                      <m:t>,</m:t>
                    </m:r>
                    <m:r>
                      <a:rPr lang="en-US" altLang="zh-CN" sz="2800" b="1" i="1">
                        <a:latin typeface="Cambria Math" panose="02040503050406030204"/>
                      </a:rPr>
                      <m:t>𝒃</m:t>
                    </m:r>
                    <m:r>
                      <a:rPr lang="en-US" altLang="zh-CN" sz="2800" b="1" i="1">
                        <a:latin typeface="Cambria Math" panose="02040503050406030204"/>
                      </a:rPr>
                      <m:t>]</m:t>
                    </m:r>
                  </m:oMath>
                </a14:m>
                <a:r>
                  <a:rPr lang="zh-CN" altLang="en-US" sz="2800" dirty="0"/>
                  <a:t>上的定积分</a:t>
                </a:r>
                <a:r>
                  <a:rPr lang="en-US" altLang="zh-CN" sz="2800" dirty="0"/>
                  <a:t>.</a:t>
                </a:r>
                <a:endParaRPr lang="zh-CN" alt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1122556" y="4050779"/>
                <a:ext cx="9946888" cy="2300823"/>
              </a:xfrm>
              <a:prstGeom prst="rect">
                <a:avLst/>
              </a:prstGeom>
              <a:blipFill rotWithShape="1">
                <a:blip r:embed="rId2"/>
                <a:stretch>
                  <a:fillRect l="-5" t="-5" r="1" b="14"/>
                </a:stretch>
              </a:blipFill>
            </p:spPr>
            <p:txBody>
              <a:bodyPr/>
              <a:lstStyle/>
              <a:p>
                <a:r>
                  <a:rPr lang="zh-CN" altLang="en-US">
                    <a:noFill/>
                  </a:rPr>
                  <a:t> </a:t>
                </a:r>
              </a:p>
            </p:txBody>
          </p:sp>
        </mc:Fallback>
      </mc:AlternateContent>
      <p:grpSp>
        <p:nvGrpSpPr>
          <p:cNvPr id="7" name="组合 6"/>
          <p:cNvGrpSpPr/>
          <p:nvPr/>
        </p:nvGrpSpPr>
        <p:grpSpPr>
          <a:xfrm>
            <a:off x="3272317" y="1012403"/>
            <a:ext cx="4032448" cy="3033628"/>
            <a:chOff x="2693741" y="1124744"/>
            <a:chExt cx="4032448" cy="3033628"/>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1124744"/>
              <a:ext cx="3384377" cy="2673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693741" y="3789040"/>
              <a:ext cx="4032448" cy="369332"/>
            </a:xfrm>
            <a:prstGeom prst="rect">
              <a:avLst/>
            </a:prstGeom>
          </p:spPr>
          <p:txBody>
            <a:bodyPr wrap="square">
              <a:spAutoFit/>
            </a:bodyPr>
            <a:lstStyle/>
            <a:p>
              <a:r>
                <a:rPr lang="zh-CN" altLang="en-US" dirty="0"/>
                <a:t>图</a:t>
              </a:r>
              <a:r>
                <a:rPr lang="en-US" altLang="zh-CN" dirty="0"/>
                <a:t>2.8 </a:t>
              </a:r>
              <a:r>
                <a:rPr lang="zh-CN" altLang="en-US" dirty="0"/>
                <a:t>定积分与曲边梯形的面积</a:t>
              </a: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107</a:t>
            </a:fld>
            <a:endParaRPr lang="zh-CN" altLang="en-US"/>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4765" y="1003121"/>
            <a:ext cx="3384377" cy="2673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直接连接符 10"/>
          <p:cNvCxnSpPr/>
          <p:nvPr/>
        </p:nvCxnSpPr>
        <p:spPr>
          <a:xfrm>
            <a:off x="8943278" y="1505414"/>
            <a:ext cx="0" cy="2007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355873" y="1702419"/>
            <a:ext cx="0" cy="1810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508380" y="1505414"/>
            <a:ext cx="43489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943278" y="1702419"/>
            <a:ext cx="43489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355873" y="1981199"/>
            <a:ext cx="34568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9701561" y="1997054"/>
            <a:ext cx="0" cy="215591"/>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845296" y="1079230"/>
                <a:ext cx="8703758" cy="5149551"/>
              </a:xfrm>
              <a:prstGeom prst="rect">
                <a:avLst/>
              </a:prstGeom>
              <a:noFill/>
            </p:spPr>
            <p:txBody>
              <a:bodyPr wrap="square" rtlCol="0">
                <a:spAutoFit/>
              </a:bodyPr>
              <a:lstStyle/>
              <a:p>
                <a:pPr>
                  <a:lnSpc>
                    <a:spcPct val="150000"/>
                  </a:lnSpc>
                </a:pPr>
                <a:r>
                  <a:rPr lang="en-US" altLang="zh-CN" sz="2400" dirty="0">
                    <a:latin typeface="+mj-ea"/>
                    <a:ea typeface="+mj-ea"/>
                  </a:rPr>
                  <a:t>R</a:t>
                </a:r>
                <a:r>
                  <a:rPr lang="zh-CN" altLang="en-US" sz="2400" dirty="0">
                    <a:latin typeface="+mj-ea"/>
                    <a:ea typeface="+mj-ea"/>
                  </a:rPr>
                  <a:t>软件可以用函数</a:t>
                </a:r>
                <a14:m>
                  <m:oMath xmlns:m="http://schemas.openxmlformats.org/officeDocument/2006/math">
                    <m:r>
                      <a:rPr lang="en-US" altLang="zh-CN" sz="2400" b="1" i="1">
                        <a:latin typeface="Cambria Math" panose="02040503050406030204" pitchFamily="18" charset="0"/>
                        <a:ea typeface="+mj-ea"/>
                      </a:rPr>
                      <m:t>𝒊𝒏𝒕𝒆𝒈𝒓𝒂𝒕𝒆</m:t>
                    </m:r>
                  </m:oMath>
                </a14:m>
                <a:r>
                  <a:rPr lang="zh-CN" altLang="en-US" sz="2400" dirty="0">
                    <a:latin typeface="+mj-ea"/>
                    <a:ea typeface="+mj-ea"/>
                  </a:rPr>
                  <a:t>计算定积分，例如计算</a:t>
                </a:r>
                <a:endParaRPr lang="en-US" altLang="zh-CN" sz="2400" dirty="0">
                  <a:latin typeface="+mj-ea"/>
                  <a:ea typeface="+mj-ea"/>
                </a:endParaRPr>
              </a:p>
              <a:p>
                <a:pPr>
                  <a:lnSpc>
                    <a:spcPct val="150000"/>
                  </a:lnSpc>
                </a:pPr>
                <a14:m>
                  <m:oMathPara xmlns:m="http://schemas.openxmlformats.org/officeDocument/2006/math">
                    <m:oMathParaPr>
                      <m:jc m:val="centerGroup"/>
                    </m:oMathParaPr>
                    <m:oMath xmlns:m="http://schemas.openxmlformats.org/officeDocument/2006/math">
                      <m:nary>
                        <m:naryPr>
                          <m:ctrlPr>
                            <a:rPr lang="zh-CN" altLang="en-US"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0</m:t>
                          </m:r>
                        </m:sub>
                        <m:sup>
                          <m:r>
                            <a:rPr lang="en-US" altLang="zh-CN" sz="2400" i="1">
                              <a:latin typeface="Cambria Math" panose="02040503050406030204" pitchFamily="18" charset="0"/>
                              <a:ea typeface="+mj-ea"/>
                            </a:rPr>
                            <m:t>1</m:t>
                          </m:r>
                        </m:sup>
                        <m:e>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𝑥</m:t>
                              </m:r>
                            </m:e>
                            <m:sup>
                              <m:r>
                                <a:rPr lang="en-US" altLang="zh-CN" sz="2400" i="1">
                                  <a:latin typeface="Cambria Math" panose="02040503050406030204" pitchFamily="18" charset="0"/>
                                  <a:ea typeface="+mj-ea"/>
                                </a:rPr>
                                <m:t>2</m:t>
                              </m:r>
                            </m:sup>
                          </m:sSup>
                          <m:r>
                            <a:rPr lang="en-US" altLang="zh-CN" sz="2400" b="1" i="1">
                              <a:latin typeface="Cambria Math" panose="02040503050406030204" pitchFamily="18" charset="0"/>
                              <a:ea typeface="+mj-ea"/>
                            </a:rPr>
                            <m:t>𝒅𝒙</m:t>
                          </m:r>
                        </m:e>
                      </m:nary>
                    </m:oMath>
                  </m:oMathPara>
                </a14:m>
                <a:endParaRPr lang="en-US" altLang="zh-CN" sz="2400" dirty="0">
                  <a:latin typeface="+mj-ea"/>
                  <a:ea typeface="+mj-ea"/>
                </a:endParaRPr>
              </a:p>
              <a:p>
                <a:pPr>
                  <a:lnSpc>
                    <a:spcPct val="150000"/>
                  </a:lnSpc>
                </a:pPr>
                <a:r>
                  <a:rPr lang="zh-CN" altLang="en-US" sz="2400" dirty="0">
                    <a:latin typeface="+mj-ea"/>
                    <a:ea typeface="+mj-ea"/>
                  </a:rPr>
                  <a:t>的</a:t>
                </a:r>
                <a:r>
                  <a:rPr lang="en-US" altLang="zh-CN" sz="2400" dirty="0">
                    <a:latin typeface="+mj-ea"/>
                    <a:ea typeface="+mj-ea"/>
                  </a:rPr>
                  <a:t>R</a:t>
                </a:r>
                <a:r>
                  <a:rPr lang="zh-CN" altLang="en-US" sz="2400" dirty="0">
                    <a:latin typeface="+mj-ea"/>
                    <a:ea typeface="+mj-ea"/>
                  </a:rPr>
                  <a:t>程序代码如下</a:t>
                </a:r>
                <a:r>
                  <a:rPr lang="en-US" altLang="zh-CN" sz="2400" dirty="0">
                    <a:latin typeface="+mj-ea"/>
                    <a:ea typeface="+mj-ea"/>
                  </a:rPr>
                  <a:t>:</a:t>
                </a:r>
              </a:p>
              <a:p>
                <a:pPr>
                  <a:lnSpc>
                    <a:spcPct val="150000"/>
                  </a:lnSpc>
                </a:pPr>
                <a:r>
                  <a:rPr lang="en-US" altLang="zh-CN" sz="2400" dirty="0">
                    <a:latin typeface="+mj-ea"/>
                    <a:ea typeface="+mj-ea"/>
                  </a:rPr>
                  <a:t>                      integrate(function(x) x^2,0,1)</a:t>
                </a:r>
                <a:endParaRPr lang="zh-CN" altLang="en-US" sz="2400" dirty="0">
                  <a:latin typeface="+mj-ea"/>
                  <a:ea typeface="+mj-ea"/>
                </a:endParaRPr>
              </a:p>
              <a:p>
                <a:pPr>
                  <a:lnSpc>
                    <a:spcPct val="150000"/>
                  </a:lnSpc>
                </a:pPr>
                <a:r>
                  <a:rPr lang="zh-CN" altLang="en-US" sz="2400" dirty="0">
                    <a:latin typeface="+mj-ea"/>
                    <a:ea typeface="+mj-ea"/>
                  </a:rPr>
                  <a:t>运行该代码后，在控制台窗口中显示的输出结果为：</a:t>
                </a:r>
                <a:endParaRPr lang="en-US" altLang="zh-CN" sz="2400" dirty="0">
                  <a:latin typeface="+mj-ea"/>
                  <a:ea typeface="+mj-ea"/>
                </a:endParaRPr>
              </a:p>
              <a:p>
                <a:pPr algn="ctr">
                  <a:lnSpc>
                    <a:spcPct val="150000"/>
                  </a:lnSpc>
                </a:pPr>
                <a:r>
                  <a:rPr lang="en-US" altLang="zh-CN" sz="2400" dirty="0">
                    <a:latin typeface="+mj-ea"/>
                    <a:ea typeface="+mj-ea"/>
                  </a:rPr>
                  <a:t>0.3333333  with  absolute  error  &lt;  3.7e-15</a:t>
                </a:r>
              </a:p>
              <a:p>
                <a:pPr>
                  <a:lnSpc>
                    <a:spcPct val="150000"/>
                  </a:lnSpc>
                </a:pPr>
                <a:r>
                  <a:rPr lang="zh-CN" altLang="en-US" sz="2400" dirty="0">
                    <a:latin typeface="+mj-ea"/>
                    <a:ea typeface="+mj-ea"/>
                  </a:rPr>
                  <a:t>可利用</a:t>
                </a:r>
                <a:r>
                  <a:rPr lang="en-US" altLang="zh-CN" sz="2400" dirty="0">
                    <a:latin typeface="+mj-ea"/>
                    <a:ea typeface="+mj-ea"/>
                  </a:rPr>
                  <a:t>R</a:t>
                </a:r>
                <a:r>
                  <a:rPr lang="zh-CN" altLang="en-US" sz="2400" dirty="0">
                    <a:latin typeface="+mj-ea"/>
                    <a:ea typeface="+mj-ea"/>
                  </a:rPr>
                  <a:t>语言的在线帮助了解该函数的使用方法：</a:t>
                </a:r>
                <a:endParaRPr lang="en-US" altLang="zh-CN" sz="2400" dirty="0">
                  <a:latin typeface="+mj-ea"/>
                  <a:ea typeface="+mj-ea"/>
                </a:endParaRPr>
              </a:p>
              <a:p>
                <a:pPr algn="ctr">
                  <a:lnSpc>
                    <a:spcPct val="150000"/>
                  </a:lnSpc>
                </a:pPr>
                <a:r>
                  <a:rPr lang="en-US" altLang="zh-CN" sz="2400" dirty="0">
                    <a:latin typeface="+mj-ea"/>
                    <a:ea typeface="+mj-ea"/>
                  </a:rPr>
                  <a:t>?integrate</a:t>
                </a:r>
                <a:endParaRPr lang="zh-CN" altLang="en-US" sz="2400" dirty="0">
                  <a:latin typeface="+mj-ea"/>
                  <a:ea typeface="+mj-ea"/>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845296" y="1079230"/>
                <a:ext cx="8703758" cy="5149551"/>
              </a:xfrm>
              <a:prstGeom prst="rect">
                <a:avLst/>
              </a:prstGeom>
              <a:blipFill rotWithShape="1">
                <a:blip r:embed="rId3"/>
                <a:stretch>
                  <a:fillRect l="-7" t="-7" r="5" b="1"/>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5FD308DF-D0D6-41CA-8E01-1A1CE80A10EE}" type="slidenum">
              <a:rPr lang="zh-CN" altLang="en-US" smtClean="0"/>
              <a:t>108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3555670" y="1027829"/>
            <a:ext cx="3882747" cy="519773"/>
            <a:chOff x="1676400" y="988194"/>
            <a:chExt cx="6397083" cy="519773"/>
          </a:xfrm>
        </p:grpSpPr>
        <p:grpSp>
          <p:nvGrpSpPr>
            <p:cNvPr id="29" name="组合 28"/>
            <p:cNvGrpSpPr/>
            <p:nvPr/>
          </p:nvGrpSpPr>
          <p:grpSpPr>
            <a:xfrm>
              <a:off x="1676400" y="988194"/>
              <a:ext cx="6397083" cy="519773"/>
              <a:chOff x="1676400" y="988194"/>
              <a:chExt cx="6397083" cy="519773"/>
            </a:xfrm>
          </p:grpSpPr>
          <p:sp>
            <p:nvSpPr>
              <p:cNvPr id="37" name="矩形 36"/>
              <p:cNvSpPr/>
              <p:nvPr/>
            </p:nvSpPr>
            <p:spPr>
              <a:xfrm>
                <a:off x="1676400" y="988194"/>
                <a:ext cx="6397083"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1750294" y="1182412"/>
                <a:ext cx="511349" cy="158665"/>
                <a:chOff x="1750294" y="1182412"/>
                <a:chExt cx="511349" cy="158665"/>
              </a:xfrm>
            </p:grpSpPr>
            <p:grpSp>
              <p:nvGrpSpPr>
                <p:cNvPr id="39" name="组合 38"/>
                <p:cNvGrpSpPr/>
                <p:nvPr/>
              </p:nvGrpSpPr>
              <p:grpSpPr>
                <a:xfrm>
                  <a:off x="1782744" y="1182412"/>
                  <a:ext cx="442916" cy="158665"/>
                  <a:chOff x="1612104" y="779548"/>
                  <a:chExt cx="442916" cy="158665"/>
                </a:xfrm>
              </p:grpSpPr>
              <p:cxnSp>
                <p:nvCxnSpPr>
                  <p:cNvPr id="43" name="直接连接符 42"/>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40" name="椭圆 39"/>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 name="TextBox 30"/>
            <p:cNvSpPr txBox="1"/>
            <p:nvPr/>
          </p:nvSpPr>
          <p:spPr>
            <a:xfrm>
              <a:off x="2541579" y="1015524"/>
              <a:ext cx="5513379"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连续型随机变量</a:t>
              </a:r>
              <a:endParaRPr lang="zh-CN" altLang="en-US" sz="3200" dirty="0">
                <a:solidFill>
                  <a:schemeClr val="bg1"/>
                </a:solidFill>
                <a:latin typeface="+mj-lt"/>
                <a:ea typeface="思源黑体 CN Bold" panose="020B0800000000000000" pitchFamily="34" charset="-122"/>
              </a:endParaRPr>
            </a:p>
          </p:txBody>
        </p:sp>
      </p:grpSp>
      <p:grpSp>
        <p:nvGrpSpPr>
          <p:cNvPr id="54" name="组合 53"/>
          <p:cNvGrpSpPr/>
          <p:nvPr/>
        </p:nvGrpSpPr>
        <p:grpSpPr>
          <a:xfrm>
            <a:off x="1522554" y="2211849"/>
            <a:ext cx="7471851" cy="1305976"/>
            <a:chOff x="1362565" y="1905903"/>
            <a:chExt cx="7471851" cy="1305976"/>
          </a:xfrm>
        </p:grpSpPr>
        <p:sp>
          <p:nvSpPr>
            <p:cNvPr id="55" name="椭圆 54"/>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7" name="矩形 56"/>
                <p:cNvSpPr/>
                <p:nvPr/>
              </p:nvSpPr>
              <p:spPr>
                <a:xfrm>
                  <a:off x="1750294" y="2332550"/>
                  <a:ext cx="7084122"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如果存在非负函数 </a:t>
                  </a:r>
                  <a:r>
                    <a:rPr lang="en-US" altLang="zh-CN" sz="2800" i="1" dirty="0">
                      <a:solidFill>
                        <a:prstClr val="black"/>
                      </a:solidFill>
                      <a:ea typeface="思源黑体 CN Normal" panose="020B0400000000000000" pitchFamily="34" charset="-122"/>
                    </a:rPr>
                    <a:t>p</a:t>
                  </a:r>
                  <a:r>
                    <a:rPr lang="en-US" altLang="zh-CN"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x</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，使</a:t>
                  </a:r>
                  <a14:m>
                    <m:oMath xmlns:m="http://schemas.openxmlformats.org/officeDocument/2006/math">
                      <m:r>
                        <a:rPr lang="en-US" altLang="zh-CN" sz="2800" i="1" dirty="0" smtClean="0">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的分布函数</a:t>
                  </a:r>
                  <a:endParaRPr lang="en-US" altLang="zh-CN" sz="2800" dirty="0">
                    <a:solidFill>
                      <a:prstClr val="black"/>
                    </a:solidFill>
                    <a:ea typeface="思源黑体 CN Normal" panose="020B0400000000000000" pitchFamily="34" charset="-122"/>
                  </a:endParaRPr>
                </a:p>
              </p:txBody>
            </p:sp>
          </mc:Choice>
          <mc:Fallback xmlns="">
            <p:sp>
              <p:nvSpPr>
                <p:cNvPr id="57" name="矩形 56"/>
                <p:cNvSpPr>
                  <a:spLocks noRot="1" noChangeAspect="1" noMove="1" noResize="1" noEditPoints="1" noAdjustHandles="1" noChangeArrowheads="1" noChangeShapeType="1" noTextEdit="1"/>
                </p:cNvSpPr>
                <p:nvPr/>
              </p:nvSpPr>
              <p:spPr>
                <a:xfrm>
                  <a:off x="1750294" y="2332550"/>
                  <a:ext cx="7084122" cy="523220"/>
                </a:xfrm>
                <a:prstGeom prst="rect">
                  <a:avLst/>
                </a:prstGeom>
                <a:blipFill rotWithShape="1">
                  <a:blip r:embed="rId4"/>
                </a:blipFill>
                <a:ln w="57150">
                  <a:noFill/>
                </a:ln>
              </p:spPr>
              <p:txBody>
                <a:bodyPr/>
                <a:lstStyle/>
                <a:p>
                  <a:r>
                    <a:rPr lang="zh-CN" altLang="en-US">
                      <a:noFill/>
                    </a:rPr>
                    <a:t> </a:t>
                  </a:r>
                </a:p>
              </p:txBody>
            </p:sp>
          </mc:Fallback>
        </mc:AlternateContent>
        <p:cxnSp>
          <p:nvCxnSpPr>
            <p:cNvPr id="70" name="直接连接符 69"/>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1" name="矩形 70"/>
          <p:cNvSpPr/>
          <p:nvPr/>
        </p:nvSpPr>
        <p:spPr>
          <a:xfrm>
            <a:off x="2317876" y="2020776"/>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a:t>
            </a:r>
            <a:endParaRPr lang="en-US" altLang="zh-CN" sz="2800" b="1" dirty="0">
              <a:solidFill>
                <a:srgbClr val="004EA2"/>
              </a:solidFill>
              <a:ea typeface="思源黑体 CN Normal" panose="020B0400000000000000" pitchFamily="34" charset="-122"/>
            </a:endParaRPr>
          </a:p>
        </p:txBody>
      </p:sp>
      <p:pic>
        <p:nvPicPr>
          <p:cNvPr id="72" name="图片 71"/>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25425" t="24655" r="27375" b="36999"/>
          <a:stretch>
            <a:fillRect/>
          </a:stretch>
        </p:blipFill>
        <p:spPr>
          <a:xfrm>
            <a:off x="2980078" y="3256216"/>
            <a:ext cx="4413456" cy="1062567"/>
          </a:xfrm>
          <a:prstGeom prst="rect">
            <a:avLst/>
          </a:prstGeom>
          <a:ln>
            <a:noFill/>
          </a:ln>
          <a:effectLst/>
        </p:spPr>
      </p:pic>
      <mc:AlternateContent xmlns:mc="http://schemas.openxmlformats.org/markup-compatibility/2006" xmlns:a14="http://schemas.microsoft.com/office/drawing/2010/main">
        <mc:Choice Requires="a14">
          <p:sp>
            <p:nvSpPr>
              <p:cNvPr id="73" name="矩形 72"/>
              <p:cNvSpPr/>
              <p:nvPr/>
            </p:nvSpPr>
            <p:spPr>
              <a:xfrm>
                <a:off x="1389150" y="4358327"/>
                <a:ext cx="9367023" cy="954107"/>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就称</a:t>
                </a:r>
                <a14:m>
                  <m:oMath xmlns:m="http://schemas.openxmlformats.org/officeDocument/2006/math">
                    <m:r>
                      <a:rPr lang="en-US" altLang="zh-CN" sz="2800" i="1" dirty="0">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为</a:t>
                </a:r>
                <a:r>
                  <a:rPr lang="zh-CN" altLang="en-US" sz="2800" dirty="0">
                    <a:solidFill>
                      <a:srgbClr val="004EA2"/>
                    </a:solidFill>
                    <a:ea typeface="思源黑体 CN Normal" panose="020B0400000000000000" pitchFamily="34" charset="-122"/>
                  </a:rPr>
                  <a:t>连续型随机变量</a:t>
                </a:r>
                <a:r>
                  <a:rPr lang="zh-CN" altLang="en-US" sz="2800" dirty="0">
                    <a:solidFill>
                      <a:prstClr val="black"/>
                    </a:solidFill>
                    <a:ea typeface="思源黑体 CN Normal" panose="020B0400000000000000" pitchFamily="34" charset="-122"/>
                  </a:rPr>
                  <a:t>；称</a:t>
                </a:r>
                <a:r>
                  <a:rPr lang="en-US" altLang="zh-CN" sz="2800" i="1" dirty="0">
                    <a:solidFill>
                      <a:prstClr val="black"/>
                    </a:solidFill>
                    <a:ea typeface="思源黑体 CN Normal" panose="020B0400000000000000" pitchFamily="34" charset="-122"/>
                  </a:rPr>
                  <a:t>F</a:t>
                </a:r>
                <a:r>
                  <a:rPr lang="zh-CN" altLang="en-US" sz="2800" dirty="0">
                    <a:solidFill>
                      <a:prstClr val="black"/>
                    </a:solidFill>
                    <a:ea typeface="思源黑体 CN Normal" panose="020B0400000000000000" pitchFamily="34" charset="-122"/>
                  </a:rPr>
                  <a:t>为</a:t>
                </a:r>
                <a:r>
                  <a:rPr lang="zh-CN" altLang="en-US" sz="2800" dirty="0">
                    <a:solidFill>
                      <a:srgbClr val="004EA2"/>
                    </a:solidFill>
                    <a:ea typeface="思源黑体 CN Normal" panose="020B0400000000000000" pitchFamily="34" charset="-122"/>
                  </a:rPr>
                  <a:t>连续型分布</a:t>
                </a:r>
                <a:r>
                  <a:rPr lang="zh-CN" altLang="en-US" sz="2800" dirty="0">
                    <a:solidFill>
                      <a:prstClr val="black"/>
                    </a:solidFill>
                    <a:ea typeface="思源黑体 CN Normal" panose="020B0400000000000000" pitchFamily="34" charset="-122"/>
                  </a:rPr>
                  <a:t>；称</a:t>
                </a:r>
                <a:r>
                  <a:rPr lang="en-US" altLang="zh-CN" sz="2800" i="1" dirty="0">
                    <a:solidFill>
                      <a:prstClr val="black"/>
                    </a:solidFill>
                    <a:ea typeface="思源黑体 CN Normal" panose="020B0400000000000000" pitchFamily="34" charset="-122"/>
                  </a:rPr>
                  <a:t>p</a:t>
                </a:r>
                <a:r>
                  <a:rPr lang="en-US" altLang="zh-CN"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x</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为</a:t>
                </a:r>
                <a14:m>
                  <m:oMath xmlns:m="http://schemas.openxmlformats.org/officeDocument/2006/math">
                    <m:r>
                      <a:rPr lang="en-US" altLang="zh-CN" sz="2800" i="1" dirty="0">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或</a:t>
                </a:r>
                <a:r>
                  <a:rPr lang="en-US" altLang="zh-CN" sz="2800" i="1" dirty="0">
                    <a:solidFill>
                      <a:prstClr val="black"/>
                    </a:solidFill>
                    <a:ea typeface="思源黑体 CN Normal" panose="020B0400000000000000" pitchFamily="34" charset="-122"/>
                  </a:rPr>
                  <a:t>F </a:t>
                </a:r>
                <a:r>
                  <a:rPr lang="zh-CN" altLang="en-US" sz="2800" dirty="0">
                    <a:solidFill>
                      <a:prstClr val="black"/>
                    </a:solidFill>
                    <a:ea typeface="思源黑体 CN Normal" panose="020B0400000000000000" pitchFamily="34" charset="-122"/>
                  </a:rPr>
                  <a:t>的</a:t>
                </a:r>
                <a:r>
                  <a:rPr lang="zh-CN" altLang="en-US" sz="2800" dirty="0">
                    <a:solidFill>
                      <a:srgbClr val="004EA2"/>
                    </a:solidFill>
                    <a:ea typeface="思源黑体 CN Normal" panose="020B0400000000000000" pitchFamily="34" charset="-122"/>
                  </a:rPr>
                  <a:t>密度函数</a:t>
                </a:r>
                <a:r>
                  <a:rPr lang="zh-CN" altLang="en-US" sz="2800" dirty="0">
                    <a:solidFill>
                      <a:prstClr val="black"/>
                    </a:solidFill>
                    <a:ea typeface="思源黑体 CN Normal" panose="020B0400000000000000" pitchFamily="34" charset="-122"/>
                  </a:rPr>
                  <a:t>，简称为</a:t>
                </a:r>
                <a:r>
                  <a:rPr lang="zh-CN" altLang="en-US" sz="2800" dirty="0">
                    <a:solidFill>
                      <a:srgbClr val="004EA2"/>
                    </a:solidFill>
                    <a:ea typeface="思源黑体 CN Normal" panose="020B0400000000000000" pitchFamily="34" charset="-122"/>
                  </a:rPr>
                  <a:t>密度</a:t>
                </a:r>
                <a:r>
                  <a:rPr lang="en-US" altLang="zh-CN" sz="2800" dirty="0">
                    <a:ea typeface="思源黑体 CN Normal" panose="020B0400000000000000" pitchFamily="34" charset="-122"/>
                  </a:rPr>
                  <a:t>.</a:t>
                </a:r>
              </a:p>
            </p:txBody>
          </p:sp>
        </mc:Choice>
        <mc:Fallback xmlns="">
          <p:sp>
            <p:nvSpPr>
              <p:cNvPr id="73" name="矩形 72"/>
              <p:cNvSpPr>
                <a:spLocks noRot="1" noChangeAspect="1" noMove="1" noResize="1" noEditPoints="1" noAdjustHandles="1" noChangeArrowheads="1" noChangeShapeType="1" noTextEdit="1"/>
              </p:cNvSpPr>
              <p:nvPr/>
            </p:nvSpPr>
            <p:spPr>
              <a:xfrm>
                <a:off x="1389150" y="4358327"/>
                <a:ext cx="9367023" cy="954107"/>
              </a:xfrm>
              <a:prstGeom prst="rect">
                <a:avLst/>
              </a:prstGeom>
              <a:blipFill rotWithShape="1">
                <a:blip r:embed="rId7"/>
                <a:stretch>
                  <a:fillRect l="-4" t="-34" r="6" b="3"/>
                </a:stretch>
              </a:blipFill>
              <a:ln w="57150">
                <a:noFill/>
              </a:ln>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5FD308DF-D0D6-41CA-8E01-1A1CE80A10EE}" type="slidenum">
              <a:rPr lang="zh-CN" altLang="en-US" smtClean="0"/>
              <a:t>109</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470216" y="490604"/>
            <a:ext cx="5251568" cy="519773"/>
            <a:chOff x="1676401" y="988194"/>
            <a:chExt cx="5251568" cy="519773"/>
          </a:xfrm>
        </p:grpSpPr>
        <p:grpSp>
          <p:nvGrpSpPr>
            <p:cNvPr id="26" name="组合 25"/>
            <p:cNvGrpSpPr/>
            <p:nvPr/>
          </p:nvGrpSpPr>
          <p:grpSpPr>
            <a:xfrm>
              <a:off x="1676401" y="988194"/>
              <a:ext cx="4535339" cy="519773"/>
              <a:chOff x="1676401" y="988194"/>
              <a:chExt cx="4535339" cy="519773"/>
            </a:xfrm>
          </p:grpSpPr>
          <p:sp>
            <p:nvSpPr>
              <p:cNvPr id="4" name="矩形 3"/>
              <p:cNvSpPr/>
              <p:nvPr/>
            </p:nvSpPr>
            <p:spPr>
              <a:xfrm>
                <a:off x="1676401" y="988194"/>
                <a:ext cx="4535339"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392630" y="1015524"/>
              <a:ext cx="4535339"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样本点和样本空间</a:t>
              </a:r>
              <a:endParaRPr lang="zh-CN" altLang="en-US" sz="3200" dirty="0">
                <a:solidFill>
                  <a:schemeClr val="bg1"/>
                </a:solidFill>
                <a:latin typeface="+mj-lt"/>
                <a:ea typeface="思源黑体 CN Bold" panose="020B0800000000000000" pitchFamily="34" charset="-122"/>
              </a:endParaRPr>
            </a:p>
          </p:txBody>
        </p:sp>
      </p:grpSp>
      <p:grpSp>
        <p:nvGrpSpPr>
          <p:cNvPr id="28" name="组合 27"/>
          <p:cNvGrpSpPr/>
          <p:nvPr/>
        </p:nvGrpSpPr>
        <p:grpSpPr>
          <a:xfrm>
            <a:off x="1139300" y="1251691"/>
            <a:ext cx="1664168" cy="470391"/>
            <a:chOff x="1053632" y="1397127"/>
            <a:chExt cx="1664168" cy="470391"/>
          </a:xfrm>
        </p:grpSpPr>
        <p:sp>
          <p:nvSpPr>
            <p:cNvPr id="31" name="矩形 30"/>
            <p:cNvSpPr/>
            <p:nvPr/>
          </p:nvSpPr>
          <p:spPr>
            <a:xfrm>
              <a:off x="1520318" y="1405853"/>
              <a:ext cx="1197482" cy="461665"/>
            </a:xfrm>
            <a:prstGeom prst="rect">
              <a:avLst/>
            </a:prstGeom>
          </p:spPr>
          <p:txBody>
            <a:bodyPr wrap="square">
              <a:spAutoFit/>
            </a:bodyPr>
            <a:lstStyle/>
            <a:p>
              <a:r>
                <a:rPr lang="zh-CN" altLang="en-US" sz="2400" dirty="0">
                  <a:solidFill>
                    <a:srgbClr val="004EA2"/>
                  </a:solidFill>
                  <a:ea typeface="思源黑体 CN Bold" panose="020B0800000000000000" pitchFamily="34" charset="-122"/>
                </a:rPr>
                <a:t>案例</a:t>
              </a:r>
              <a:r>
                <a:rPr lang="en-US" altLang="zh-CN" sz="2400" dirty="0">
                  <a:solidFill>
                    <a:srgbClr val="004EA2"/>
                  </a:solidFill>
                  <a:ea typeface="思源黑体 CN Bold" panose="020B0800000000000000" pitchFamily="34" charset="-122"/>
                </a:rPr>
                <a:t>2.1</a:t>
              </a:r>
            </a:p>
          </p:txBody>
        </p:sp>
        <p:grpSp>
          <p:nvGrpSpPr>
            <p:cNvPr id="39" name="组合 38"/>
            <p:cNvGrpSpPr/>
            <p:nvPr/>
          </p:nvGrpSpPr>
          <p:grpSpPr>
            <a:xfrm>
              <a:off x="1053632" y="1397127"/>
              <a:ext cx="428587" cy="424183"/>
              <a:chOff x="1053632" y="1397127"/>
              <a:chExt cx="428587" cy="424183"/>
            </a:xfrm>
          </p:grpSpPr>
          <p:sp>
            <p:nvSpPr>
              <p:cNvPr id="40" name="矩形 39"/>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1109134" y="1448225"/>
                <a:ext cx="373085" cy="373085"/>
                <a:chOff x="1109134" y="1448225"/>
                <a:chExt cx="373085" cy="373085"/>
              </a:xfrm>
            </p:grpSpPr>
            <p:sp>
              <p:nvSpPr>
                <p:cNvPr id="42" name="矩形 41"/>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44" name="矩形 43"/>
          <p:cNvSpPr/>
          <p:nvPr/>
        </p:nvSpPr>
        <p:spPr>
          <a:xfrm>
            <a:off x="1234943" y="1724398"/>
            <a:ext cx="9701561" cy="1569660"/>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         掷一枚骰子可能出现许多结果，如“</a:t>
            </a:r>
            <a:r>
              <a:rPr lang="en-US" altLang="zh-CN" sz="2400" dirty="0">
                <a:latin typeface="+mj-lt"/>
                <a:ea typeface="思源黑体 CN Normal" panose="020B0400000000000000" pitchFamily="34" charset="-122"/>
              </a:rPr>
              <a:t>1</a:t>
            </a:r>
            <a:r>
              <a:rPr lang="zh-CN" altLang="en-US" sz="2400" dirty="0">
                <a:latin typeface="思源黑体 CN Normal" panose="020B0400000000000000" pitchFamily="34" charset="-122"/>
                <a:ea typeface="思源黑体 CN Normal" panose="020B0400000000000000" pitchFamily="34" charset="-122"/>
              </a:rPr>
              <a:t>点”、“偶数点”、“点数小于</a:t>
            </a:r>
            <a:r>
              <a:rPr lang="en-US" altLang="zh-CN" sz="2400" dirty="0">
                <a:latin typeface="+mj-lt"/>
                <a:ea typeface="思源黑体 CN Normal" panose="020B0400000000000000" pitchFamily="34" charset="-122"/>
              </a:rPr>
              <a:t>3</a:t>
            </a:r>
            <a:r>
              <a:rPr lang="en-US" altLang="zh-CN" sz="2400" dirty="0">
                <a:latin typeface="思源黑体 CN Normal" panose="020B0400000000000000" pitchFamily="34" charset="-122"/>
                <a:ea typeface="思源黑体 CN Normal" panose="020B0400000000000000" pitchFamily="34" charset="-122"/>
              </a:rPr>
              <a:t>”</a:t>
            </a:r>
            <a:r>
              <a:rPr lang="zh-CN" altLang="en-US" sz="2400" dirty="0">
                <a:latin typeface="思源黑体 CN Normal" panose="020B0400000000000000" pitchFamily="34" charset="-122"/>
                <a:ea typeface="思源黑体 CN Normal" panose="020B0400000000000000" pitchFamily="34" charset="-122"/>
              </a:rPr>
              <a:t>，等等．有些结果可以分解为更小的结果，如“点数小于</a:t>
            </a:r>
            <a:r>
              <a:rPr lang="en-US" altLang="zh-CN" sz="2400" dirty="0">
                <a:latin typeface="+mj-lt"/>
                <a:ea typeface="思源黑体 CN Normal" panose="020B0400000000000000" pitchFamily="34" charset="-122"/>
              </a:rPr>
              <a:t>3</a:t>
            </a:r>
            <a:r>
              <a:rPr lang="en-US" altLang="zh-CN" sz="2400" dirty="0">
                <a:latin typeface="思源黑体 CN Normal" panose="020B0400000000000000" pitchFamily="34" charset="-122"/>
                <a:ea typeface="思源黑体 CN Normal" panose="020B0400000000000000" pitchFamily="34" charset="-122"/>
              </a:rPr>
              <a:t>”</a:t>
            </a:r>
            <a:r>
              <a:rPr lang="zh-CN" altLang="en-US" sz="2400" dirty="0">
                <a:latin typeface="思源黑体 CN Normal" panose="020B0400000000000000" pitchFamily="34" charset="-122"/>
                <a:ea typeface="思源黑体 CN Normal" panose="020B0400000000000000" pitchFamily="34" charset="-122"/>
              </a:rPr>
              <a:t>是由结果“</a:t>
            </a:r>
            <a:r>
              <a:rPr lang="en-US" altLang="zh-CN" sz="2400" dirty="0">
                <a:latin typeface="+mj-lt"/>
                <a:ea typeface="思源黑体 CN Normal" panose="020B0400000000000000" pitchFamily="34" charset="-122"/>
              </a:rPr>
              <a:t>1</a:t>
            </a:r>
            <a:r>
              <a:rPr lang="zh-CN" altLang="en-US" sz="2400" dirty="0">
                <a:latin typeface="思源黑体 CN Normal" panose="020B0400000000000000" pitchFamily="34" charset="-122"/>
                <a:ea typeface="思源黑体 CN Normal" panose="020B0400000000000000" pitchFamily="34" charset="-122"/>
              </a:rPr>
              <a:t>点”和“</a:t>
            </a:r>
            <a:r>
              <a:rPr lang="en-US" altLang="zh-CN" sz="2400" dirty="0">
                <a:latin typeface="+mj-lt"/>
                <a:ea typeface="思源黑体 CN Normal" panose="020B0400000000000000" pitchFamily="34" charset="-122"/>
              </a:rPr>
              <a:t>2</a:t>
            </a:r>
            <a:r>
              <a:rPr lang="zh-CN" altLang="en-US" sz="2400" dirty="0">
                <a:latin typeface="思源黑体 CN Normal" panose="020B0400000000000000" pitchFamily="34" charset="-122"/>
                <a:ea typeface="思源黑体 CN Normal" panose="020B0400000000000000" pitchFamily="34" charset="-122"/>
              </a:rPr>
              <a:t>点”组成；有些结果不能分解为更小的结果，如“</a:t>
            </a:r>
            <a:r>
              <a:rPr lang="en-US" altLang="zh-CN" sz="2400" dirty="0">
                <a:latin typeface="+mj-lt"/>
                <a:ea typeface="思源黑体 CN Normal" panose="020B0400000000000000" pitchFamily="34" charset="-122"/>
              </a:rPr>
              <a:t>1</a:t>
            </a:r>
            <a:r>
              <a:rPr lang="zh-CN" altLang="en-US" sz="2400" dirty="0">
                <a:latin typeface="思源黑体 CN Normal" panose="020B0400000000000000" pitchFamily="34" charset="-122"/>
                <a:ea typeface="思源黑体 CN Normal" panose="020B0400000000000000" pitchFamily="34" charset="-122"/>
              </a:rPr>
              <a:t>点”．</a:t>
            </a:r>
          </a:p>
        </p:txBody>
      </p:sp>
      <p:grpSp>
        <p:nvGrpSpPr>
          <p:cNvPr id="55" name="组合 54"/>
          <p:cNvGrpSpPr/>
          <p:nvPr/>
        </p:nvGrpSpPr>
        <p:grpSpPr>
          <a:xfrm>
            <a:off x="1160480" y="3200631"/>
            <a:ext cx="10013042" cy="1914802"/>
            <a:chOff x="832352" y="1527351"/>
            <a:chExt cx="7125397" cy="705526"/>
          </a:xfrm>
        </p:grpSpPr>
        <p:grpSp>
          <p:nvGrpSpPr>
            <p:cNvPr id="56" name="组合 55"/>
            <p:cNvGrpSpPr/>
            <p:nvPr/>
          </p:nvGrpSpPr>
          <p:grpSpPr>
            <a:xfrm>
              <a:off x="832352" y="1684446"/>
              <a:ext cx="7125397" cy="409260"/>
              <a:chOff x="832352" y="1684446"/>
              <a:chExt cx="7125397" cy="409260"/>
            </a:xfrm>
          </p:grpSpPr>
          <p:sp>
            <p:nvSpPr>
              <p:cNvPr id="58" name="矩形 57"/>
              <p:cNvSpPr/>
              <p:nvPr/>
            </p:nvSpPr>
            <p:spPr>
              <a:xfrm>
                <a:off x="873627" y="1684446"/>
                <a:ext cx="7084122" cy="40926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9" name="矩形 58"/>
              <p:cNvSpPr/>
              <p:nvPr/>
            </p:nvSpPr>
            <p:spPr>
              <a:xfrm>
                <a:off x="832352" y="1684446"/>
                <a:ext cx="90488" cy="40926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57" name="矩形 56"/>
            <p:cNvSpPr/>
            <p:nvPr/>
          </p:nvSpPr>
          <p:spPr>
            <a:xfrm>
              <a:off x="965756" y="1527351"/>
              <a:ext cx="6911578" cy="705526"/>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在未知现象的研究过程中，称没有必要分解的结果为</a:t>
              </a:r>
              <a:r>
                <a:rPr lang="zh-CN" altLang="en-US" sz="2800" b="1" dirty="0">
                  <a:latin typeface="思源黑体 CN Normal" panose="020B0400000000000000" pitchFamily="34" charset="-122"/>
                  <a:ea typeface="思源黑体 CN Normal" panose="020B0400000000000000" pitchFamily="34" charset="-122"/>
                </a:rPr>
                <a:t>样本点</a:t>
              </a:r>
              <a:r>
                <a:rPr lang="zh-CN" altLang="en-US" sz="2800" dirty="0">
                  <a:latin typeface="思源黑体 CN Normal" panose="020B0400000000000000" pitchFamily="34" charset="-122"/>
                  <a:ea typeface="思源黑体 CN Normal" panose="020B0400000000000000" pitchFamily="34" charset="-122"/>
                </a:rPr>
                <a:t>（或</a:t>
              </a:r>
              <a:r>
                <a:rPr lang="zh-CN" altLang="en-US" sz="2800" b="1" dirty="0">
                  <a:latin typeface="思源黑体 CN Normal" panose="020B0400000000000000" pitchFamily="34" charset="-122"/>
                  <a:ea typeface="思源黑体 CN Normal" panose="020B0400000000000000" pitchFamily="34" charset="-122"/>
                </a:rPr>
                <a:t>基本事件</a:t>
              </a:r>
              <a:r>
                <a:rPr lang="zh-CN" altLang="en-US" sz="2800" dirty="0">
                  <a:latin typeface="思源黑体 CN Normal" panose="020B0400000000000000" pitchFamily="34" charset="-122"/>
                  <a:ea typeface="思源黑体 CN Normal" panose="020B0400000000000000" pitchFamily="34" charset="-122"/>
                </a:rPr>
                <a:t>），用</a:t>
              </a:r>
              <a:r>
                <a:rPr lang="el-GR" altLang="zh-CN" sz="2800" dirty="0">
                  <a:latin typeface="+mj-lt"/>
                  <a:ea typeface="思源黑体 CN Normal" panose="020B0400000000000000" pitchFamily="34" charset="-122"/>
                </a:rPr>
                <a:t>ω</a:t>
              </a:r>
              <a:r>
                <a:rPr lang="zh-CN" altLang="en-US" sz="2800" dirty="0">
                  <a:latin typeface="思源黑体 CN Normal" panose="020B0400000000000000" pitchFamily="34" charset="-122"/>
                  <a:ea typeface="思源黑体 CN Normal" panose="020B0400000000000000" pitchFamily="34" charset="-122"/>
                </a:rPr>
                <a:t>表示</a:t>
              </a:r>
              <a:r>
                <a:rPr lang="en-US" altLang="zh-CN" sz="2800" dirty="0">
                  <a:latin typeface="思源黑体 CN Normal" panose="020B0400000000000000" pitchFamily="34" charset="-122"/>
                  <a:ea typeface="思源黑体 CN Normal" panose="020B0400000000000000" pitchFamily="34" charset="-122"/>
                </a:rPr>
                <a:t>;</a:t>
              </a:r>
            </a:p>
          </p:txBody>
        </p:sp>
      </p:grpSp>
      <p:grpSp>
        <p:nvGrpSpPr>
          <p:cNvPr id="60" name="组合 59"/>
          <p:cNvGrpSpPr/>
          <p:nvPr/>
        </p:nvGrpSpPr>
        <p:grpSpPr>
          <a:xfrm>
            <a:off x="1160480" y="4910671"/>
            <a:ext cx="10013042" cy="1110733"/>
            <a:chOff x="832352" y="1539632"/>
            <a:chExt cx="7125397" cy="680970"/>
          </a:xfrm>
        </p:grpSpPr>
        <p:grpSp>
          <p:nvGrpSpPr>
            <p:cNvPr id="61" name="组合 60"/>
            <p:cNvGrpSpPr/>
            <p:nvPr/>
          </p:nvGrpSpPr>
          <p:grpSpPr>
            <a:xfrm>
              <a:off x="832352" y="1684446"/>
              <a:ext cx="7125397" cy="409260"/>
              <a:chOff x="832352" y="1684446"/>
              <a:chExt cx="7125397" cy="409260"/>
            </a:xfrm>
          </p:grpSpPr>
          <p:sp>
            <p:nvSpPr>
              <p:cNvPr id="63" name="矩形 62"/>
              <p:cNvSpPr/>
              <p:nvPr/>
            </p:nvSpPr>
            <p:spPr>
              <a:xfrm>
                <a:off x="873627" y="1684446"/>
                <a:ext cx="7084122" cy="40926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4" name="矩形 63"/>
              <p:cNvSpPr/>
              <p:nvPr/>
            </p:nvSpPr>
            <p:spPr>
              <a:xfrm>
                <a:off x="832352" y="1684446"/>
                <a:ext cx="90488" cy="40926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62" name="矩形 61"/>
            <p:cNvSpPr/>
            <p:nvPr/>
          </p:nvSpPr>
          <p:spPr>
            <a:xfrm>
              <a:off x="965756" y="1539632"/>
              <a:ext cx="6911578" cy="680970"/>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全体样本点所组成的集合称为</a:t>
              </a:r>
              <a:r>
                <a:rPr lang="zh-CN" altLang="en-US" sz="2800" b="1" dirty="0">
                  <a:latin typeface="思源黑体 CN Normal" panose="020B0400000000000000" pitchFamily="34" charset="-122"/>
                  <a:ea typeface="思源黑体 CN Normal" panose="020B0400000000000000" pitchFamily="34" charset="-122"/>
                </a:rPr>
                <a:t>样本空间</a:t>
              </a:r>
              <a:r>
                <a:rPr lang="zh-CN" altLang="en-US" sz="2800" dirty="0">
                  <a:latin typeface="思源黑体 CN Normal" panose="020B0400000000000000" pitchFamily="34" charset="-122"/>
                  <a:ea typeface="思源黑体 CN Normal" panose="020B0400000000000000" pitchFamily="34" charset="-122"/>
                </a:rPr>
                <a:t>，常用</a:t>
              </a:r>
              <a:r>
                <a:rPr lang="el-GR" altLang="zh-CN" sz="2800" dirty="0">
                  <a:latin typeface="+mj-lt"/>
                  <a:ea typeface="思源黑体 CN Normal" panose="020B0400000000000000" pitchFamily="34" charset="-122"/>
                </a:rPr>
                <a:t>Ω</a:t>
              </a:r>
              <a:r>
                <a:rPr lang="zh-CN" altLang="en-US" sz="2800" dirty="0">
                  <a:latin typeface="思源黑体 CN Normal" panose="020B0400000000000000" pitchFamily="34" charset="-122"/>
                  <a:ea typeface="思源黑体 CN Normal" panose="020B0400000000000000" pitchFamily="34" charset="-122"/>
                </a:rPr>
                <a:t>表示．</a:t>
              </a: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11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left)">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left)">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06373" y="1305861"/>
            <a:ext cx="9622183" cy="1437389"/>
            <a:chOff x="1362565" y="1905903"/>
            <a:chExt cx="9622183" cy="1437389"/>
          </a:xfrm>
        </p:grpSpPr>
        <p:sp>
          <p:nvSpPr>
            <p:cNvPr id="3" name="椭圆 2"/>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707596" y="2389185"/>
                  <a:ext cx="9277152" cy="954107"/>
                </a:xfrm>
                <a:prstGeom prst="rect">
                  <a:avLst/>
                </a:prstGeom>
                <a:noFill/>
                <a:ln w="57150">
                  <a:noFill/>
                </a:ln>
              </p:spPr>
              <p:txBody>
                <a:bodyPr wrap="square" anchor="ctr" anchorCtr="0">
                  <a:spAutoFit/>
                </a:bodyPr>
                <a:lstStyle/>
                <a:p>
                  <a:r>
                    <a:rPr lang="zh-CN" altLang="en-US" sz="2800" dirty="0">
                      <a:solidFill>
                        <a:srgbClr val="FF0000"/>
                      </a:solidFill>
                      <a:ea typeface="思源黑体 CN Normal" panose="020B0400000000000000" pitchFamily="34" charset="-122"/>
                    </a:rPr>
                    <a:t>概率与密度的关系：</a:t>
                  </a:r>
                  <a:r>
                    <a:rPr lang="zh-CN" altLang="en-US" sz="2800" dirty="0">
                      <a:solidFill>
                        <a:prstClr val="black"/>
                      </a:solidFill>
                      <a:ea typeface="思源黑体 CN Normal" panose="020B0400000000000000" pitchFamily="34" charset="-122"/>
                    </a:rPr>
                    <a:t>随机变量</a:t>
                  </a:r>
                  <a14:m>
                    <m:oMath xmlns:m="http://schemas.openxmlformats.org/officeDocument/2006/math">
                      <m:r>
                        <a:rPr lang="en-US" altLang="zh-CN" sz="2800" i="1" dirty="0">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落入区间</a:t>
                  </a:r>
                  <a:r>
                    <a:rPr lang="en-US" altLang="zh-CN"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a, b</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内的概率等于以密度函数为顶、以横轴</a:t>
                  </a:r>
                  <a:r>
                    <a:rPr lang="en-US" altLang="zh-CN"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a, b</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为底的曲边梯形的面积</a:t>
                  </a:r>
                  <a:r>
                    <a:rPr lang="en-US" altLang="zh-CN" sz="2800" dirty="0">
                      <a:solidFill>
                        <a:prstClr val="black"/>
                      </a:solidFill>
                      <a:ea typeface="思源黑体 CN Normal" panose="020B0400000000000000" pitchFamily="34" charset="-122"/>
                    </a:rPr>
                    <a:t>.</a:t>
                  </a:r>
                  <a:endParaRPr lang="zh-CN" altLang="en-US" sz="2800" dirty="0">
                    <a:solidFill>
                      <a:prstClr val="black"/>
                    </a:solidFill>
                    <a:ea typeface="思源黑体 CN Normal" panose="020B0400000000000000"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707596" y="2389185"/>
                  <a:ext cx="9277152" cy="954107"/>
                </a:xfrm>
                <a:prstGeom prst="rect">
                  <a:avLst/>
                </a:prstGeom>
                <a:blipFill rotWithShape="1">
                  <a:blip r:embed="rId4"/>
                </a:blipFill>
                <a:ln w="57150">
                  <a:noFill/>
                </a:ln>
              </p:spPr>
              <p:txBody>
                <a:bodyPr/>
                <a:lstStyle/>
                <a:p>
                  <a:r>
                    <a:rPr lang="zh-CN" altLang="en-US">
                      <a:noFill/>
                    </a:rPr>
                    <a:t> </a:t>
                  </a:r>
                </a:p>
              </p:txBody>
            </p:sp>
          </mc:Fallback>
        </mc:AlternateContent>
        <p:cxnSp>
          <p:nvCxnSpPr>
            <p:cNvPr id="6" name="直接连接符 5"/>
            <p:cNvCxnSpPr/>
            <p:nvPr/>
          </p:nvCxnSpPr>
          <p:spPr>
            <a:xfrm>
              <a:off x="1933818" y="2387156"/>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187201" y="1204118"/>
            <a:ext cx="4897921" cy="523220"/>
          </a:xfrm>
          <a:prstGeom prst="rect">
            <a:avLst/>
          </a:prstGeom>
          <a:noFill/>
          <a:ln w="57150">
            <a:noFill/>
          </a:ln>
        </p:spPr>
        <p:txBody>
          <a:bodyPr wrap="square" anchor="ctr" anchorCtr="0">
            <a:spAutoFit/>
          </a:bodyPr>
          <a:lstStyle/>
          <a:p>
            <a:r>
              <a:rPr lang="zh-CN" altLang="en-US" sz="2800" b="1" dirty="0">
                <a:solidFill>
                  <a:srgbClr val="004EA2"/>
                </a:solidFill>
                <a:latin typeface="思源黑体 CN Normal" panose="020B0400000000000000" pitchFamily="34" charset="-122"/>
                <a:ea typeface="思源黑体 CN Normal" panose="020B0400000000000000" pitchFamily="34" charset="-122"/>
              </a:rPr>
              <a:t>基本性质与解释</a:t>
            </a:r>
          </a:p>
        </p:txBody>
      </p:sp>
      <p:pic>
        <p:nvPicPr>
          <p:cNvPr id="8" name="图片 7"/>
          <p:cNvPicPr>
            <a:picLocks noChangeAspect="1"/>
          </p:cNvPicPr>
          <p:nvPr/>
        </p:nvPicPr>
        <p:blipFill>
          <a:blip r:embed="rId5">
            <a:clrChange>
              <a:clrFrom>
                <a:srgbClr val="FFFFFF"/>
              </a:clrFrom>
              <a:clrTo>
                <a:srgbClr val="FFFFFF">
                  <a:alpha val="0"/>
                </a:srgbClr>
              </a:clrTo>
            </a:clrChange>
          </a:blip>
          <a:stretch>
            <a:fillRect/>
          </a:stretch>
        </p:blipFill>
        <p:spPr>
          <a:xfrm>
            <a:off x="1672234" y="3142023"/>
            <a:ext cx="2853253" cy="2208281"/>
          </a:xfrm>
          <a:prstGeom prst="rect">
            <a:avLst/>
          </a:prstGeom>
        </p:spPr>
      </p:pic>
      <p:pic>
        <p:nvPicPr>
          <p:cNvPr id="14" name="图片 13"/>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r="43460"/>
          <a:stretch>
            <a:fillRect/>
          </a:stretch>
        </p:blipFill>
        <p:spPr>
          <a:xfrm>
            <a:off x="4725426" y="3166085"/>
            <a:ext cx="5104760" cy="763403"/>
          </a:xfrm>
          <a:prstGeom prst="rect">
            <a:avLst/>
          </a:prstGeom>
        </p:spPr>
      </p:pic>
      <p:grpSp>
        <p:nvGrpSpPr>
          <p:cNvPr id="15" name="组合 14"/>
          <p:cNvGrpSpPr/>
          <p:nvPr/>
        </p:nvGrpSpPr>
        <p:grpSpPr>
          <a:xfrm>
            <a:off x="5724828" y="4544691"/>
            <a:ext cx="3619894" cy="805613"/>
            <a:chOff x="832352" y="1684445"/>
            <a:chExt cx="3300281" cy="769441"/>
          </a:xfrm>
        </p:grpSpPr>
        <p:grpSp>
          <p:nvGrpSpPr>
            <p:cNvPr id="16" name="组合 15"/>
            <p:cNvGrpSpPr/>
            <p:nvPr/>
          </p:nvGrpSpPr>
          <p:grpSpPr>
            <a:xfrm>
              <a:off x="832352" y="1684445"/>
              <a:ext cx="3300281" cy="769441"/>
              <a:chOff x="832352" y="1684445"/>
              <a:chExt cx="3300281" cy="769441"/>
            </a:xfrm>
          </p:grpSpPr>
          <p:sp>
            <p:nvSpPr>
              <p:cNvPr id="18" name="矩形 17"/>
              <p:cNvSpPr/>
              <p:nvPr/>
            </p:nvSpPr>
            <p:spPr>
              <a:xfrm>
                <a:off x="873627" y="1684445"/>
                <a:ext cx="3259006"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19" name="矩形 18"/>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965756" y="1828826"/>
              <a:ext cx="3166877" cy="499727"/>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等于曲边梯形的面积</a:t>
              </a:r>
            </a:p>
          </p:txBody>
        </p:sp>
      </p:grpSp>
      <p:sp>
        <p:nvSpPr>
          <p:cNvPr id="9" name="灯片编号占位符 8"/>
          <p:cNvSpPr>
            <a:spLocks noGrp="1"/>
          </p:cNvSpPr>
          <p:nvPr>
            <p:ph type="sldNum" sz="quarter" idx="12"/>
          </p:nvPr>
        </p:nvSpPr>
        <p:spPr/>
        <p:txBody>
          <a:bodyPr/>
          <a:lstStyle/>
          <a:p>
            <a:fld id="{5FD308DF-D0D6-41CA-8E01-1A1CE80A10EE}" type="slidenum">
              <a:rPr lang="zh-CN" altLang="en-US" smtClean="0"/>
              <a:t>110</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6478" y="1060754"/>
            <a:ext cx="7084122"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密度函数的概率含义：</a:t>
            </a:r>
            <a:endParaRPr lang="en-US" altLang="zh-CN" sz="2800" dirty="0">
              <a:ea typeface="思源黑体 CN Normal" panose="020B0400000000000000" pitchFamily="34" charset="-122"/>
            </a:endParaRPr>
          </a:p>
        </p:txBody>
      </p:sp>
      <p:pic>
        <p:nvPicPr>
          <p:cNvPr id="3" name="图片 2"/>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t="33178"/>
          <a:stretch>
            <a:fillRect/>
          </a:stretch>
        </p:blipFill>
        <p:spPr>
          <a:xfrm>
            <a:off x="2249360" y="1522004"/>
            <a:ext cx="7494689" cy="1170377"/>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1521112" y="2692381"/>
                <a:ext cx="8951184"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因此，密度函数</a:t>
                </a:r>
                <a:r>
                  <a:rPr lang="en-US" altLang="zh-CN" sz="2800" i="1" dirty="0">
                    <a:solidFill>
                      <a:prstClr val="black"/>
                    </a:solidFill>
                    <a:ea typeface="思源黑体 CN Normal" panose="020B0400000000000000" pitchFamily="34" charset="-122"/>
                  </a:rPr>
                  <a:t>p</a:t>
                </a:r>
                <a:r>
                  <a:rPr lang="en-US" altLang="zh-CN"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x</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刻画了</a:t>
                </a:r>
                <a14:m>
                  <m:oMath xmlns:m="http://schemas.openxmlformats.org/officeDocument/2006/math">
                    <m:r>
                      <a:rPr lang="en-US" altLang="zh-CN" sz="2800" i="1" dirty="0">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落在</a:t>
                </a:r>
                <a:r>
                  <a:rPr lang="en-US" altLang="zh-CN" sz="2800" i="1" dirty="0">
                    <a:solidFill>
                      <a:prstClr val="black"/>
                    </a:solidFill>
                    <a:ea typeface="思源黑体 CN Normal" panose="020B0400000000000000" pitchFamily="34" charset="-122"/>
                  </a:rPr>
                  <a:t>x</a:t>
                </a:r>
                <a:r>
                  <a:rPr lang="zh-CN" altLang="en-US" sz="2800" dirty="0">
                    <a:solidFill>
                      <a:prstClr val="black"/>
                    </a:solidFill>
                    <a:ea typeface="思源黑体 CN Normal" panose="020B0400000000000000" pitchFamily="34" charset="-122"/>
                  </a:rPr>
                  <a:t>邻域内的概率大小</a:t>
                </a:r>
                <a:r>
                  <a:rPr lang="en-US" altLang="zh-CN" sz="2800" dirty="0">
                    <a:solidFill>
                      <a:prstClr val="black"/>
                    </a:solidFill>
                    <a:ea typeface="思源黑体 CN Normal" panose="020B0400000000000000" pitchFamily="34" charset="-122"/>
                  </a:rPr>
                  <a:t>.</a:t>
                </a:r>
                <a:endParaRPr lang="zh-CN" altLang="en-US" sz="2800" dirty="0">
                  <a:solidFill>
                    <a:prstClr val="black"/>
                  </a:solidFill>
                  <a:ea typeface="思源黑体 CN Normal" panose="020B0400000000000000"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521112" y="2692381"/>
                <a:ext cx="8951184" cy="523220"/>
              </a:xfrm>
              <a:prstGeom prst="rect">
                <a:avLst/>
              </a:prstGeom>
              <a:blipFill rotWithShape="1">
                <a:blip r:embed="rId6"/>
                <a:stretch>
                  <a:fillRect l="-3" t="-118" r="6" b="114"/>
                </a:stretch>
              </a:blipFill>
              <a:ln w="57150">
                <a:noFill/>
              </a:ln>
            </p:spPr>
            <p:txBody>
              <a:bodyPr/>
              <a:lstStyle/>
              <a:p>
                <a:r>
                  <a:rPr lang="zh-CN" altLang="en-US">
                    <a:noFill/>
                  </a:rPr>
                  <a:t> </a:t>
                </a:r>
              </a:p>
            </p:txBody>
          </p:sp>
        </mc:Fallback>
      </mc:AlternateContent>
      <p:pic>
        <p:nvPicPr>
          <p:cNvPr id="7" name="图片 6"/>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304" r="5930" b="13069"/>
          <a:stretch>
            <a:fillRect/>
          </a:stretch>
        </p:blipFill>
        <p:spPr>
          <a:xfrm>
            <a:off x="3190335" y="3759011"/>
            <a:ext cx="4700159" cy="1828799"/>
          </a:xfrm>
          <a:prstGeom prst="rect">
            <a:avLst/>
          </a:prstGeom>
        </p:spPr>
      </p:pic>
      <p:sp>
        <p:nvSpPr>
          <p:cNvPr id="8" name="矩形 7"/>
          <p:cNvSpPr/>
          <p:nvPr/>
        </p:nvSpPr>
        <p:spPr>
          <a:xfrm>
            <a:off x="3749309" y="5638829"/>
            <a:ext cx="3829456" cy="461665"/>
          </a:xfrm>
          <a:prstGeom prst="rect">
            <a:avLst/>
          </a:prstGeom>
          <a:noFill/>
          <a:ln w="57150">
            <a:noFill/>
          </a:ln>
        </p:spPr>
        <p:txBody>
          <a:bodyPr wrap="square" anchor="ctr" anchorCtr="0">
            <a:spAutoFit/>
          </a:bodyPr>
          <a:lstStyle/>
          <a:p>
            <a:r>
              <a:rPr lang="zh-CN" altLang="en-US" sz="2400" dirty="0">
                <a:solidFill>
                  <a:prstClr val="black"/>
                </a:solidFill>
                <a:ea typeface="思源黑体 CN Normal" panose="020B0400000000000000" pitchFamily="34" charset="-122"/>
              </a:rPr>
              <a:t>图   密度函数</a:t>
            </a:r>
            <a:r>
              <a:rPr lang="en-US" altLang="zh-CN" sz="2400" i="1" dirty="0">
                <a:solidFill>
                  <a:prstClr val="black"/>
                </a:solidFill>
                <a:ea typeface="思源黑体 CN Normal" panose="020B0400000000000000" pitchFamily="34" charset="-122"/>
              </a:rPr>
              <a:t>p</a:t>
            </a:r>
            <a:r>
              <a:rPr lang="en-US" altLang="zh-CN" sz="2400" dirty="0">
                <a:solidFill>
                  <a:prstClr val="black"/>
                </a:solidFill>
                <a:ea typeface="思源黑体 CN Normal" panose="020B0400000000000000" pitchFamily="34" charset="-122"/>
              </a:rPr>
              <a:t>(</a:t>
            </a:r>
            <a:r>
              <a:rPr lang="en-US" altLang="zh-CN" sz="2400" i="1" dirty="0">
                <a:solidFill>
                  <a:prstClr val="black"/>
                </a:solidFill>
                <a:ea typeface="思源黑体 CN Normal" panose="020B0400000000000000" pitchFamily="34" charset="-122"/>
              </a:rPr>
              <a:t>x</a:t>
            </a:r>
            <a:r>
              <a:rPr lang="en-US" altLang="zh-CN" sz="2400" dirty="0">
                <a:solidFill>
                  <a:prstClr val="black"/>
                </a:solidFill>
                <a:ea typeface="思源黑体 CN Normal" panose="020B0400000000000000" pitchFamily="34" charset="-122"/>
              </a:rPr>
              <a:t>)</a:t>
            </a:r>
            <a:r>
              <a:rPr lang="zh-CN" altLang="en-US" sz="2400" dirty="0">
                <a:solidFill>
                  <a:prstClr val="black"/>
                </a:solidFill>
                <a:ea typeface="思源黑体 CN Normal" panose="020B0400000000000000" pitchFamily="34" charset="-122"/>
              </a:rPr>
              <a:t>的内涵</a:t>
            </a:r>
          </a:p>
        </p:txBody>
      </p:sp>
      <p:sp>
        <p:nvSpPr>
          <p:cNvPr id="4" name="灯片编号占位符 3"/>
          <p:cNvSpPr>
            <a:spLocks noGrp="1"/>
          </p:cNvSpPr>
          <p:nvPr>
            <p:ph type="sldNum" sz="quarter" idx="12"/>
          </p:nvPr>
        </p:nvSpPr>
        <p:spPr/>
        <p:txBody>
          <a:bodyPr/>
          <a:lstStyle/>
          <a:p>
            <a:fld id="{5FD308DF-D0D6-41CA-8E01-1A1CE80A10EE}" type="slidenum">
              <a:rPr lang="zh-CN" altLang="en-US" smtClean="0"/>
              <a:t>111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01454" y="1032403"/>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2.3.8</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7" name="矩形 6"/>
              <p:cNvSpPr/>
              <p:nvPr/>
            </p:nvSpPr>
            <p:spPr>
              <a:xfrm>
                <a:off x="1401454" y="1541550"/>
                <a:ext cx="9365959" cy="497765"/>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证明在收音机对时例子中，这个人醒时的分钟数</a:t>
                </a:r>
                <a14:m>
                  <m:oMath xmlns:m="http://schemas.openxmlformats.org/officeDocument/2006/math">
                    <m:r>
                      <a:rPr lang="en-US" altLang="zh-CN" sz="2400" i="1" dirty="0">
                        <a:solidFill>
                          <a:prstClr val="black"/>
                        </a:solidFill>
                        <a:latin typeface="Cambria Math" panose="02040503050406030204" pitchFamily="18" charset="0"/>
                      </a:rPr>
                      <m:t>𝜉</m:t>
                    </m:r>
                  </m:oMath>
                </a14:m>
                <a:r>
                  <a:rPr lang="zh-CN" altLang="en-US" sz="2400" dirty="0">
                    <a:ea typeface="思源黑体 CN Normal" panose="020B0400000000000000" pitchFamily="34" charset="-122"/>
                  </a:rPr>
                  <a:t>是连续型随机变量</a:t>
                </a:r>
                <a:r>
                  <a:rPr lang="en-US" altLang="zh-CN" sz="2400" dirty="0">
                    <a:ea typeface="思源黑体 CN Normal" panose="020B0400000000000000" pitchFamily="34" charset="-122"/>
                  </a:rPr>
                  <a:t>.</a:t>
                </a:r>
              </a:p>
            </p:txBody>
          </p:sp>
        </mc:Choice>
        <mc:Fallback xmlns="">
          <p:sp>
            <p:nvSpPr>
              <p:cNvPr id="7" name="矩形 6"/>
              <p:cNvSpPr>
                <a:spLocks noRot="1" noChangeAspect="1" noMove="1" noResize="1" noEditPoints="1" noAdjustHandles="1" noChangeArrowheads="1" noChangeShapeType="1" noTextEdit="1"/>
              </p:cNvSpPr>
              <p:nvPr/>
            </p:nvSpPr>
            <p:spPr>
              <a:xfrm>
                <a:off x="1401454" y="1541550"/>
                <a:ext cx="9365959" cy="497765"/>
              </a:xfrm>
              <a:prstGeom prst="rect">
                <a:avLst/>
              </a:prstGeom>
              <a:blipFill rotWithShape="1">
                <a:blip r:embed="rId4"/>
                <a:stretch>
                  <a:fillRect t="-81" r="4" b="66"/>
                </a:stretch>
              </a:blipFill>
              <a:ln w="57150">
                <a:noFill/>
              </a:ln>
            </p:spPr>
            <p:txBody>
              <a:bodyPr/>
              <a:lstStyle/>
              <a:p>
                <a:r>
                  <a:rPr lang="zh-CN" altLang="en-US">
                    <a:noFill/>
                  </a:rPr>
                  <a:t> </a:t>
                </a:r>
              </a:p>
            </p:txBody>
          </p:sp>
        </mc:Fallback>
      </mc:AlternateContent>
      <p:grpSp>
        <p:nvGrpSpPr>
          <p:cNvPr id="15" name="组合 14"/>
          <p:cNvGrpSpPr/>
          <p:nvPr/>
        </p:nvGrpSpPr>
        <p:grpSpPr>
          <a:xfrm>
            <a:off x="1447227" y="2362840"/>
            <a:ext cx="6658492" cy="1648147"/>
            <a:chOff x="1203212" y="3297692"/>
            <a:chExt cx="6643120" cy="1600877"/>
          </a:xfrm>
        </p:grpSpPr>
        <p:sp>
          <p:nvSpPr>
            <p:cNvPr id="11" name="矩形 10"/>
            <p:cNvSpPr/>
            <p:nvPr/>
          </p:nvSpPr>
          <p:spPr>
            <a:xfrm>
              <a:off x="1203212" y="3297692"/>
              <a:ext cx="6643120" cy="483675"/>
            </a:xfrm>
            <a:prstGeom prst="rect">
              <a:avLst/>
            </a:prstGeom>
          </p:spPr>
          <p:txBody>
            <a:bodyPr wrap="square">
              <a:spAutoFit/>
            </a:bodyPr>
            <a:lstStyle/>
            <a:p>
              <a:pPr>
                <a:lnSpc>
                  <a:spcPct val="120000"/>
                </a:lnSpc>
              </a:pPr>
              <a:r>
                <a:rPr lang="zh-CN" altLang="en-US" sz="2400" dirty="0">
                  <a:latin typeface="+mn-ea"/>
                </a:rPr>
                <a:t>定义</a:t>
              </a:r>
            </a:p>
          </p:txBody>
        </p:sp>
        <p:pic>
          <p:nvPicPr>
            <p:cNvPr id="12" name="图片 11"/>
            <p:cNvPicPr>
              <a:picLocks noChangeAspect="1"/>
            </p:cNvPicPr>
            <p:nvPr/>
          </p:nvPicPr>
          <p:blipFill rotWithShape="1">
            <a:blip r:embed="rId5">
              <a:clrChange>
                <a:clrFrom>
                  <a:srgbClr val="FFFFFF"/>
                </a:clrFrom>
                <a:clrTo>
                  <a:srgbClr val="FFFFFF">
                    <a:alpha val="0"/>
                  </a:srgbClr>
                </a:clrTo>
              </a:clrChange>
            </a:blip>
            <a:srcRect l="21429" t="17332" r="13900" b="31957"/>
            <a:stretch>
              <a:fillRect/>
            </a:stretch>
          </p:blipFill>
          <p:spPr>
            <a:xfrm>
              <a:off x="2500255" y="3355765"/>
              <a:ext cx="5346077" cy="1059315"/>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1203212" y="4415080"/>
                  <a:ext cx="6643120" cy="483489"/>
                </a:xfrm>
                <a:prstGeom prst="rect">
                  <a:avLst/>
                </a:prstGeom>
              </p:spPr>
              <p:txBody>
                <a:bodyPr wrap="square">
                  <a:spAutoFit/>
                </a:bodyPr>
                <a:lstStyle/>
                <a:p>
                  <a:pPr>
                    <a:lnSpc>
                      <a:spcPct val="120000"/>
                    </a:lnSpc>
                  </a:pPr>
                  <a:r>
                    <a:rPr lang="zh-CN" altLang="en-US" sz="2400" dirty="0"/>
                    <a:t>称为</a:t>
                  </a:r>
                  <a:r>
                    <a:rPr lang="en-US" altLang="zh-CN" sz="2400" dirty="0"/>
                    <a:t>(0,60)</a:t>
                  </a:r>
                  <a:r>
                    <a:rPr lang="zh-CN" altLang="en-US" sz="2400" dirty="0"/>
                    <a:t>的均匀分布，记为 </a:t>
                  </a:r>
                  <a14:m>
                    <m:oMath xmlns:m="http://schemas.openxmlformats.org/officeDocument/2006/math">
                      <m:r>
                        <a:rPr lang="en-US" altLang="zh-CN" sz="2400" i="1" dirty="0">
                          <a:solidFill>
                            <a:prstClr val="black"/>
                          </a:solidFill>
                          <a:latin typeface="Cambria Math" panose="02040503050406030204" pitchFamily="18" charset="0"/>
                        </a:rPr>
                        <m:t>𝜉</m:t>
                      </m:r>
                    </m:oMath>
                  </a14:m>
                  <a:r>
                    <a:rPr lang="zh-CN" altLang="en-US" sz="2400" dirty="0"/>
                    <a:t>～</a:t>
                  </a:r>
                  <a:r>
                    <a:rPr lang="en-US" altLang="zh-CN" sz="2400" i="1" dirty="0">
                      <a:ea typeface="思源黑体 CN Normal" panose="020B0400000000000000" pitchFamily="34" charset="-122"/>
                    </a:rPr>
                    <a:t>U</a:t>
                  </a:r>
                  <a:r>
                    <a:rPr lang="en-US" altLang="zh-CN" sz="2400" dirty="0">
                      <a:ea typeface="思源黑体 CN Normal" panose="020B0400000000000000" pitchFamily="34" charset="-122"/>
                    </a:rPr>
                    <a:t>(0,60) </a:t>
                  </a:r>
                  <a:r>
                    <a:rPr lang="zh-CN" altLang="en-US" sz="2400" dirty="0"/>
                    <a:t>．</a:t>
                  </a:r>
                </a:p>
              </p:txBody>
            </p:sp>
          </mc:Choice>
          <mc:Fallback xmlns="">
            <p:sp>
              <p:nvSpPr>
                <p:cNvPr id="14" name="矩形 13"/>
                <p:cNvSpPr>
                  <a:spLocks noRot="1" noChangeAspect="1" noMove="1" noResize="1" noEditPoints="1" noAdjustHandles="1" noChangeArrowheads="1" noChangeShapeType="1" noTextEdit="1"/>
                </p:cNvSpPr>
                <p:nvPr/>
              </p:nvSpPr>
              <p:spPr>
                <a:xfrm>
                  <a:off x="1203212" y="4415080"/>
                  <a:ext cx="6643120" cy="483489"/>
                </a:xfrm>
                <a:prstGeom prst="rect">
                  <a:avLst/>
                </a:prstGeom>
                <a:blipFill rotWithShape="1">
                  <a:blip r:embed="rId6"/>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 name="矩形 7"/>
              <p:cNvSpPr/>
              <p:nvPr/>
            </p:nvSpPr>
            <p:spPr>
              <a:xfrm>
                <a:off x="2520231" y="4874246"/>
                <a:ext cx="6211173" cy="10216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a:latin typeface="Cambria Math" panose="02040503050406030204"/>
                        </a:rPr>
                        <m:t>𝑭</m:t>
                      </m:r>
                      <m:d>
                        <m:dPr>
                          <m:ctrlPr>
                            <a:rPr lang="en-US" altLang="zh-CN" sz="2800" b="1" i="1">
                              <a:latin typeface="Cambria Math" panose="02040503050406030204" pitchFamily="18" charset="0"/>
                            </a:rPr>
                          </m:ctrlPr>
                        </m:dPr>
                        <m:e>
                          <m:r>
                            <a:rPr lang="en-US" altLang="zh-CN" sz="2800" b="1" i="1">
                              <a:latin typeface="Cambria Math" panose="02040503050406030204"/>
                            </a:rPr>
                            <m:t>𝒙</m:t>
                          </m:r>
                        </m:e>
                      </m:d>
                      <m:r>
                        <a:rPr lang="en-US" altLang="zh-CN" sz="2800" b="1" i="1">
                          <a:latin typeface="Cambria Math" panose="02040503050406030204"/>
                        </a:rPr>
                        <m:t>=</m:t>
                      </m:r>
                      <m:r>
                        <a:rPr lang="en-US" altLang="zh-CN" sz="2800" b="1" i="1">
                          <a:latin typeface="Cambria Math" panose="02040503050406030204"/>
                        </a:rPr>
                        <m:t>𝟎</m:t>
                      </m:r>
                      <m:r>
                        <a:rPr lang="en-US" altLang="zh-CN" sz="2800" b="1" i="1">
                          <a:latin typeface="Cambria Math" panose="02040503050406030204"/>
                        </a:rPr>
                        <m:t>=</m:t>
                      </m:r>
                      <m:nary>
                        <m:naryPr>
                          <m:ctrlPr>
                            <a:rPr lang="zh-CN" altLang="en-US" sz="2800" b="1" i="1">
                              <a:latin typeface="Cambria Math" panose="02040503050406030204" pitchFamily="18" charset="0"/>
                            </a:rPr>
                          </m:ctrlPr>
                        </m:naryPr>
                        <m:sub>
                          <m:r>
                            <m:rPr>
                              <m:brk m:alnAt="23"/>
                            </m:rPr>
                            <a:rPr lang="en-US" altLang="zh-CN" sz="2800" b="1" i="1">
                              <a:latin typeface="Cambria Math" panose="02040503050406030204"/>
                            </a:rPr>
                            <m:t>−</m:t>
                          </m:r>
                          <m:r>
                            <a:rPr lang="en-US" altLang="zh-CN" sz="2800" b="1" i="1">
                              <a:latin typeface="Cambria Math" panose="02040503050406030204"/>
                              <a:ea typeface="Cambria Math" panose="02040503050406030204"/>
                            </a:rPr>
                            <m:t>∞</m:t>
                          </m:r>
                        </m:sub>
                        <m:sup>
                          <m:r>
                            <a:rPr lang="en-US" altLang="zh-CN" sz="2800" b="1" i="1">
                              <a:latin typeface="Cambria Math" panose="02040503050406030204"/>
                            </a:rPr>
                            <m:t>𝒙</m:t>
                          </m:r>
                        </m:sup>
                        <m:e>
                          <m:r>
                            <a:rPr lang="en-US" altLang="zh-CN" sz="2800" b="1" i="1">
                              <a:latin typeface="Cambria Math" panose="02040503050406030204"/>
                            </a:rPr>
                            <m:t>𝒑</m:t>
                          </m:r>
                          <m:d>
                            <m:dPr>
                              <m:ctrlPr>
                                <a:rPr lang="en-US" altLang="zh-CN" sz="2800" b="1" i="1">
                                  <a:latin typeface="Cambria Math" panose="02040503050406030204" pitchFamily="18" charset="0"/>
                                </a:rPr>
                              </m:ctrlPr>
                            </m:dPr>
                            <m:e>
                              <m:r>
                                <a:rPr lang="en-US" altLang="zh-CN" sz="2800" b="1" i="1">
                                  <a:latin typeface="Cambria Math" panose="02040503050406030204"/>
                                </a:rPr>
                                <m:t>𝒕</m:t>
                              </m:r>
                            </m:e>
                          </m:d>
                          <m:r>
                            <a:rPr lang="en-US" altLang="zh-CN" sz="2800" b="1" i="1">
                              <a:latin typeface="Cambria Math" panose="02040503050406030204"/>
                            </a:rPr>
                            <m:t>𝒅𝒕</m:t>
                          </m:r>
                        </m:e>
                      </m:nary>
                      <m:r>
                        <a:rPr lang="zh-CN" altLang="en-US" sz="2800" b="1" i="1">
                          <a:latin typeface="Cambria Math" panose="02040503050406030204"/>
                        </a:rPr>
                        <m:t>；</m:t>
                      </m:r>
                    </m:oMath>
                  </m:oMathPara>
                </a14:m>
                <a:endParaRPr lang="en-US" altLang="zh-CN" sz="2800" b="1" dirty="0"/>
              </a:p>
            </p:txBody>
          </p:sp>
        </mc:Choice>
        <mc:Fallback xmlns="">
          <p:sp>
            <p:nvSpPr>
              <p:cNvPr id="8" name="矩形 7"/>
              <p:cNvSpPr>
                <a:spLocks noRot="1" noChangeAspect="1" noMove="1" noResize="1" noEditPoints="1" noAdjustHandles="1" noChangeArrowheads="1" noChangeShapeType="1" noTextEdit="1"/>
              </p:cNvSpPr>
              <p:nvPr/>
            </p:nvSpPr>
            <p:spPr>
              <a:xfrm>
                <a:off x="2520231" y="4874246"/>
                <a:ext cx="6211173" cy="1021690"/>
              </a:xfrm>
              <a:prstGeom prst="rect">
                <a:avLst/>
              </a:prstGeom>
              <a:blipFill rotWithShape="1">
                <a:blip r:embed="rId7"/>
                <a:stretch>
                  <a:fillRect l="-9" t="-61" r="2" b="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401454" y="4279251"/>
                <a:ext cx="9617587" cy="461665"/>
              </a:xfrm>
              <a:prstGeom prst="rect">
                <a:avLst/>
              </a:prstGeom>
            </p:spPr>
            <p:txBody>
              <a:bodyPr wrap="square">
                <a:spAutoFit/>
              </a:bodyPr>
              <a:lstStyle/>
              <a:p>
                <a:pPr lvl="0" fontAlgn="base">
                  <a:spcBef>
                    <a:spcPct val="0"/>
                  </a:spcBef>
                  <a:spcAft>
                    <a:spcPct val="0"/>
                  </a:spcAft>
                </a:pPr>
                <a:r>
                  <a:rPr lang="zh-CN" altLang="en-US" sz="2400" dirty="0">
                    <a:solidFill>
                      <a:prstClr val="black"/>
                    </a:solidFill>
                    <a:latin typeface="+mn-ea"/>
                  </a:rPr>
                  <a:t>由例</a:t>
                </a:r>
                <a:r>
                  <a:rPr lang="en-US" altLang="zh-CN" sz="2400" dirty="0">
                    <a:solidFill>
                      <a:prstClr val="black"/>
                    </a:solidFill>
                    <a:latin typeface="+mn-ea"/>
                  </a:rPr>
                  <a:t>2.3.3</a:t>
                </a:r>
                <a:r>
                  <a:rPr lang="zh-CN" altLang="en-US" sz="2400" dirty="0">
                    <a:solidFill>
                      <a:prstClr val="black"/>
                    </a:solidFill>
                    <a:latin typeface="+mn-ea"/>
                  </a:rPr>
                  <a:t>中</a:t>
                </a:r>
                <a14:m>
                  <m:oMath xmlns:m="http://schemas.openxmlformats.org/officeDocument/2006/math">
                    <m:r>
                      <a:rPr lang="zh-CN" altLang="en-US" sz="2400" i="1">
                        <a:solidFill>
                          <a:prstClr val="black"/>
                        </a:solidFill>
                        <a:latin typeface="Cambria Math" panose="02040503050406030204" pitchFamily="18" charset="0"/>
                      </a:rPr>
                      <m:t>𝜉</m:t>
                    </m:r>
                  </m:oMath>
                </a14:m>
                <a:r>
                  <a:rPr lang="zh-CN" altLang="en-US" sz="2400" dirty="0">
                    <a:solidFill>
                      <a:prstClr val="black"/>
                    </a:solidFill>
                    <a:latin typeface="+mn-ea"/>
                  </a:rPr>
                  <a:t>的分布函数</a:t>
                </a:r>
                <a14:m>
                  <m:oMath xmlns:m="http://schemas.openxmlformats.org/officeDocument/2006/math">
                    <m:r>
                      <a:rPr lang="en-US" altLang="zh-CN" sz="2400" b="1" i="1">
                        <a:solidFill>
                          <a:prstClr val="black"/>
                        </a:solidFill>
                        <a:latin typeface="Cambria Math" panose="02040503050406030204" pitchFamily="18" charset="0"/>
                      </a:rPr>
                      <m:t>𝑭</m:t>
                    </m:r>
                    <m:r>
                      <a:rPr lang="en-US" altLang="zh-CN" sz="2400" b="1" i="1">
                        <a:solidFill>
                          <a:prstClr val="black"/>
                        </a:solidFill>
                        <a:latin typeface="Cambria Math" panose="02040503050406030204" pitchFamily="18" charset="0"/>
                      </a:rPr>
                      <m:t>(</m:t>
                    </m:r>
                    <m:r>
                      <a:rPr lang="en-US" altLang="zh-CN" sz="2400" b="1" i="1">
                        <a:solidFill>
                          <a:prstClr val="black"/>
                        </a:solidFill>
                        <a:latin typeface="Cambria Math" panose="02040503050406030204" pitchFamily="18" charset="0"/>
                      </a:rPr>
                      <m:t>𝒙</m:t>
                    </m:r>
                    <m:r>
                      <a:rPr lang="en-US" altLang="zh-CN" sz="2400" b="1" i="1">
                        <a:solidFill>
                          <a:prstClr val="black"/>
                        </a:solidFill>
                        <a:latin typeface="Cambria Math" panose="02040503050406030204" pitchFamily="18" charset="0"/>
                      </a:rPr>
                      <m:t>)</m:t>
                    </m:r>
                  </m:oMath>
                </a14:m>
                <a:r>
                  <a:rPr lang="zh-CN" altLang="en-US" sz="2400" dirty="0">
                    <a:solidFill>
                      <a:prstClr val="black"/>
                    </a:solidFill>
                    <a:latin typeface="+mn-ea"/>
                  </a:rPr>
                  <a:t>的表达式</a:t>
                </a:r>
                <a:r>
                  <a:rPr lang="en-US" altLang="zh-CN" sz="2400" dirty="0">
                    <a:solidFill>
                      <a:prstClr val="black"/>
                    </a:solidFill>
                    <a:latin typeface="+mn-ea"/>
                  </a:rPr>
                  <a:t>(2.21)</a:t>
                </a:r>
                <a:r>
                  <a:rPr lang="zh-CN" altLang="en-US" sz="2400" dirty="0">
                    <a:solidFill>
                      <a:prstClr val="black"/>
                    </a:solidFill>
                    <a:latin typeface="+mn-ea"/>
                  </a:rPr>
                  <a:t>知：当</a:t>
                </a:r>
                <a14:m>
                  <m:oMath xmlns:m="http://schemas.openxmlformats.org/officeDocument/2006/math">
                    <m:r>
                      <a:rPr lang="en-US" altLang="zh-CN" sz="2400" b="1" i="1">
                        <a:solidFill>
                          <a:prstClr val="black"/>
                        </a:solidFill>
                        <a:latin typeface="Cambria Math" panose="02040503050406030204" pitchFamily="18" charset="0"/>
                      </a:rPr>
                      <m:t>𝒙</m:t>
                    </m:r>
                    <m:r>
                      <a:rPr lang="en-US" altLang="zh-CN" sz="2400" b="1" i="1">
                        <a:solidFill>
                          <a:prstClr val="black"/>
                        </a:solidFill>
                        <a:latin typeface="Cambria Math" panose="02040503050406030204" pitchFamily="18" charset="0"/>
                      </a:rPr>
                      <m:t>&lt;</m:t>
                    </m:r>
                    <m:r>
                      <a:rPr lang="en-US" altLang="zh-CN" sz="2400" b="1" i="1">
                        <a:solidFill>
                          <a:prstClr val="black"/>
                        </a:solidFill>
                        <a:latin typeface="Cambria Math" panose="02040503050406030204" pitchFamily="18" charset="0"/>
                      </a:rPr>
                      <m:t>𝟎</m:t>
                    </m:r>
                  </m:oMath>
                </a14:m>
                <a:r>
                  <a:rPr lang="zh-CN" altLang="en-US" sz="2400" dirty="0">
                    <a:solidFill>
                      <a:prstClr val="black"/>
                    </a:solidFill>
                    <a:latin typeface="+mn-ea"/>
                  </a:rPr>
                  <a:t>时有</a:t>
                </a:r>
                <a:endParaRPr lang="en-US" altLang="zh-CN" sz="2400" dirty="0">
                  <a:solidFill>
                    <a:prstClr val="black"/>
                  </a:solidFill>
                  <a:latin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1401454" y="4279251"/>
                <a:ext cx="9617587" cy="461665"/>
              </a:xfrm>
              <a:prstGeom prst="rect">
                <a:avLst/>
              </a:prstGeom>
              <a:blipFill rotWithShape="1">
                <a:blip r:embed="rId8"/>
                <a:stretch>
                  <a:fillRect t="-135" r="5" b="1"/>
                </a:stretch>
              </a:blipFill>
            </p:spPr>
            <p:txBody>
              <a:bodyPr/>
              <a:lstStyle/>
              <a:p>
                <a:r>
                  <a:rPr lang="zh-CN" altLang="en-US">
                    <a:noFill/>
                  </a:rPr>
                  <a:t> </a:t>
                </a:r>
              </a:p>
            </p:txBody>
          </p:sp>
        </mc:Fallback>
      </mc:AlternateContent>
      <p:sp>
        <p:nvSpPr>
          <p:cNvPr id="13" name="灯片编号占位符 12"/>
          <p:cNvSpPr>
            <a:spLocks noGrp="1"/>
          </p:cNvSpPr>
          <p:nvPr>
            <p:ph type="sldNum" sz="quarter" idx="12"/>
          </p:nvPr>
        </p:nvSpPr>
        <p:spPr/>
        <p:txBody>
          <a:bodyPr/>
          <a:lstStyle/>
          <a:p>
            <a:fld id="{5FD308DF-D0D6-41CA-8E01-1A1CE80A10EE}" type="slidenum">
              <a:rPr lang="zh-CN" altLang="en-US" smtClean="0"/>
              <a:t>112</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2387422" y="1290613"/>
                <a:ext cx="6096000" cy="4684616"/>
              </a:xfrm>
              <a:prstGeom prst="rect">
                <a:avLst/>
              </a:prstGeom>
            </p:spPr>
            <p:txBody>
              <a:bodyPr>
                <a:spAutoFit/>
              </a:bodyPr>
              <a:lstStyle/>
              <a:p>
                <a:r>
                  <a:rPr lang="zh-CN" altLang="en-US" sz="2400" dirty="0"/>
                  <a:t>当</a:t>
                </a:r>
                <a14:m>
                  <m:oMath xmlns:m="http://schemas.openxmlformats.org/officeDocument/2006/math">
                    <m:r>
                      <a:rPr lang="en-US" altLang="zh-CN" sz="2400" b="1" i="1">
                        <a:latin typeface="Cambria Math" panose="02040503050406030204"/>
                      </a:rPr>
                      <m:t>𝟎</m:t>
                    </m:r>
                    <m:r>
                      <a:rPr lang="zh-CN" altLang="en-US" sz="2400" b="1" i="1">
                        <a:latin typeface="Cambria Math" panose="02040503050406030204"/>
                      </a:rPr>
                      <m:t>≤</m:t>
                    </m:r>
                    <m:r>
                      <a:rPr lang="en-US" altLang="zh-CN" sz="2400" b="1" i="1">
                        <a:latin typeface="Cambria Math" panose="02040503050406030204"/>
                      </a:rPr>
                      <m:t>𝒙</m:t>
                    </m:r>
                    <m:r>
                      <a:rPr lang="en-US" altLang="zh-CN" sz="2400" b="1" i="1">
                        <a:latin typeface="Cambria Math" panose="02040503050406030204"/>
                      </a:rPr>
                      <m:t>&lt;</m:t>
                    </m:r>
                    <m:r>
                      <a:rPr lang="en-US" altLang="zh-CN" sz="2400" b="1" i="1">
                        <a:latin typeface="Cambria Math" panose="02040503050406030204"/>
                      </a:rPr>
                      <m:t>𝟔𝟎</m:t>
                    </m:r>
                  </m:oMath>
                </a14:m>
                <a:r>
                  <a:rPr lang="zh-CN" altLang="en-US" sz="2400" dirty="0"/>
                  <a:t>时，</a:t>
                </a:r>
                <a:endParaRPr lang="en-US" altLang="zh-CN" sz="2400" b="1" i="1" dirty="0">
                  <a:latin typeface="Cambria Math" panose="02040503050406030204"/>
                </a:endParaRPr>
              </a:p>
              <a:p>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a:rPr>
                        <m:t>𝑭</m:t>
                      </m:r>
                      <m:d>
                        <m:dPr>
                          <m:ctrlPr>
                            <a:rPr lang="en-US" altLang="zh-CN" sz="2400" b="1" i="1">
                              <a:latin typeface="Cambria Math" panose="02040503050406030204" pitchFamily="18" charset="0"/>
                            </a:rPr>
                          </m:ctrlPr>
                        </m:dPr>
                        <m:e>
                          <m:r>
                            <a:rPr lang="en-US" altLang="zh-CN" sz="2400" b="1" i="1">
                              <a:latin typeface="Cambria Math" panose="02040503050406030204"/>
                            </a:rPr>
                            <m:t>𝒙</m:t>
                          </m:r>
                        </m:e>
                      </m:d>
                      <m:r>
                        <a:rPr lang="en-US" altLang="zh-CN" sz="2400" b="1" i="1">
                          <a:latin typeface="Cambria Math" panose="02040503050406030204"/>
                        </a:rPr>
                        <m:t>=</m:t>
                      </m:r>
                      <m:f>
                        <m:fPr>
                          <m:ctrlPr>
                            <a:rPr lang="en-US" altLang="zh-CN" sz="2400" b="1" i="1">
                              <a:latin typeface="Cambria Math" panose="02040503050406030204" pitchFamily="18" charset="0"/>
                            </a:rPr>
                          </m:ctrlPr>
                        </m:fPr>
                        <m:num>
                          <m:r>
                            <a:rPr lang="en-US" altLang="zh-CN" sz="2400" b="1" i="1">
                              <a:latin typeface="Cambria Math" panose="02040503050406030204"/>
                            </a:rPr>
                            <m:t>𝒙</m:t>
                          </m:r>
                        </m:num>
                        <m:den>
                          <m:r>
                            <a:rPr lang="en-US" altLang="zh-CN" sz="2400" b="1" i="1">
                              <a:latin typeface="Cambria Math" panose="02040503050406030204"/>
                            </a:rPr>
                            <m:t>𝟔𝟎</m:t>
                          </m:r>
                        </m:den>
                      </m:f>
                      <m:r>
                        <a:rPr lang="en-US" altLang="zh-CN" sz="2400" b="1" i="1">
                          <a:latin typeface="Cambria Math" panose="02040503050406030204"/>
                        </a:rPr>
                        <m:t>=</m:t>
                      </m:r>
                      <m:nary>
                        <m:naryPr>
                          <m:ctrlPr>
                            <a:rPr lang="zh-CN" altLang="en-US" sz="2400" b="1" i="1">
                              <a:latin typeface="Cambria Math" panose="02040503050406030204" pitchFamily="18" charset="0"/>
                            </a:rPr>
                          </m:ctrlPr>
                        </m:naryPr>
                        <m:sub>
                          <m:r>
                            <m:rPr>
                              <m:brk m:alnAt="23"/>
                            </m:rPr>
                            <a:rPr lang="en-US" altLang="zh-CN" sz="2400" b="1" i="1">
                              <a:latin typeface="Cambria Math" panose="02040503050406030204"/>
                            </a:rPr>
                            <m:t>𝟎</m:t>
                          </m:r>
                        </m:sub>
                        <m:sup>
                          <m:r>
                            <a:rPr lang="en-US" altLang="zh-CN" sz="2400" b="1" i="1">
                              <a:latin typeface="Cambria Math" panose="02040503050406030204"/>
                            </a:rPr>
                            <m:t>𝒙</m:t>
                          </m:r>
                        </m:sup>
                        <m:e>
                          <m:f>
                            <m:fPr>
                              <m:ctrlPr>
                                <a:rPr lang="en-US" altLang="zh-CN" sz="2400" b="1" i="1">
                                  <a:latin typeface="Cambria Math" panose="02040503050406030204" pitchFamily="18" charset="0"/>
                                </a:rPr>
                              </m:ctrlPr>
                            </m:fPr>
                            <m:num>
                              <m:r>
                                <a:rPr lang="en-US" altLang="zh-CN" sz="2400" b="1" i="1">
                                  <a:latin typeface="Cambria Math" panose="02040503050406030204"/>
                                </a:rPr>
                                <m:t>𝟏</m:t>
                              </m:r>
                            </m:num>
                            <m:den>
                              <m:r>
                                <a:rPr lang="en-US" altLang="zh-CN" sz="2400" b="1" i="1">
                                  <a:latin typeface="Cambria Math" panose="02040503050406030204"/>
                                </a:rPr>
                                <m:t>𝟔𝟎</m:t>
                              </m:r>
                            </m:den>
                          </m:f>
                          <m:r>
                            <a:rPr lang="en-US" altLang="zh-CN" sz="2400" b="1" i="1">
                              <a:latin typeface="Cambria Math" panose="02040503050406030204"/>
                            </a:rPr>
                            <m:t>𝒅𝒕</m:t>
                          </m:r>
                        </m:e>
                      </m:nary>
                      <m:r>
                        <a:rPr lang="en-US" altLang="zh-CN" sz="2400" b="1" i="1">
                          <a:latin typeface="Cambria Math" panose="02040503050406030204"/>
                        </a:rPr>
                        <m:t>=</m:t>
                      </m:r>
                      <m:nary>
                        <m:naryPr>
                          <m:ctrlPr>
                            <a:rPr lang="zh-CN" altLang="en-US" sz="2400" b="1" i="1">
                              <a:latin typeface="Cambria Math" panose="02040503050406030204" pitchFamily="18" charset="0"/>
                            </a:rPr>
                          </m:ctrlPr>
                        </m:naryPr>
                        <m:sub>
                          <m:r>
                            <m:rPr>
                              <m:brk m:alnAt="23"/>
                            </m:rPr>
                            <a:rPr lang="en-US" altLang="zh-CN" sz="2400" b="1" i="1">
                              <a:latin typeface="Cambria Math" panose="02040503050406030204"/>
                            </a:rPr>
                            <m:t>−</m:t>
                          </m:r>
                          <m:r>
                            <a:rPr lang="en-US" altLang="zh-CN" sz="2400" b="1" i="1">
                              <a:latin typeface="Cambria Math" panose="02040503050406030204"/>
                              <a:ea typeface="Cambria Math" panose="02040503050406030204"/>
                            </a:rPr>
                            <m:t>∞</m:t>
                          </m:r>
                        </m:sub>
                        <m:sup>
                          <m:r>
                            <a:rPr lang="en-US" altLang="zh-CN" sz="2400" b="1" i="1">
                              <a:latin typeface="Cambria Math" panose="02040503050406030204"/>
                            </a:rPr>
                            <m:t>𝒙</m:t>
                          </m:r>
                        </m:sup>
                        <m:e>
                          <m:r>
                            <a:rPr lang="en-US" altLang="zh-CN" sz="2400" b="1" i="1">
                              <a:latin typeface="Cambria Math" panose="02040503050406030204"/>
                            </a:rPr>
                            <m:t>𝒑</m:t>
                          </m:r>
                          <m:d>
                            <m:dPr>
                              <m:ctrlPr>
                                <a:rPr lang="en-US" altLang="zh-CN" sz="2400" b="1" i="1">
                                  <a:latin typeface="Cambria Math" panose="02040503050406030204" pitchFamily="18" charset="0"/>
                                </a:rPr>
                              </m:ctrlPr>
                            </m:dPr>
                            <m:e>
                              <m:r>
                                <a:rPr lang="en-US" altLang="zh-CN" sz="2400" b="1" i="1">
                                  <a:latin typeface="Cambria Math" panose="02040503050406030204"/>
                                </a:rPr>
                                <m:t>𝒕</m:t>
                              </m:r>
                            </m:e>
                          </m:d>
                          <m:r>
                            <a:rPr lang="en-US" altLang="zh-CN" sz="2400" b="1" i="1">
                              <a:latin typeface="Cambria Math" panose="02040503050406030204"/>
                            </a:rPr>
                            <m:t>𝒅𝒕</m:t>
                          </m:r>
                        </m:e>
                      </m:nary>
                      <m:r>
                        <a:rPr lang="en-US" altLang="zh-CN" sz="2400" b="1" i="1">
                          <a:latin typeface="Cambria Math" panose="02040503050406030204"/>
                        </a:rPr>
                        <m:t>;</m:t>
                      </m:r>
                    </m:oMath>
                  </m:oMathPara>
                </a14:m>
                <a:endParaRPr lang="en-US" altLang="zh-CN" sz="2400" b="1" dirty="0"/>
              </a:p>
              <a:p>
                <a:endParaRPr lang="en-US" altLang="zh-CN" sz="2400" b="1" dirty="0"/>
              </a:p>
              <a:p>
                <a:endParaRPr lang="en-US" altLang="zh-CN" sz="2400" dirty="0"/>
              </a:p>
              <a:p>
                <a:r>
                  <a:rPr lang="zh-CN" altLang="en-US" sz="2400" dirty="0">
                    <a:latin typeface="+mn-ea"/>
                  </a:rPr>
                  <a:t>当</a:t>
                </a:r>
                <a:r>
                  <a:rPr lang="en-US" altLang="zh-CN" sz="2400" dirty="0">
                    <a:latin typeface="+mn-ea"/>
                  </a:rPr>
                  <a:t>60</a:t>
                </a:r>
                <a14:m>
                  <m:oMath xmlns:m="http://schemas.openxmlformats.org/officeDocument/2006/math">
                    <m:r>
                      <a:rPr lang="en-US" altLang="zh-CN" sz="2400" i="1">
                        <a:latin typeface="Cambria Math" panose="02040503050406030204"/>
                        <a:ea typeface="Cambria Math" panose="02040503050406030204"/>
                      </a:rPr>
                      <m:t>≤</m:t>
                    </m:r>
                    <m:r>
                      <a:rPr lang="en-US" altLang="zh-CN" sz="2400" i="1">
                        <a:latin typeface="Cambria Math" panose="02040503050406030204"/>
                        <a:ea typeface="Cambria Math" panose="02040503050406030204"/>
                      </a:rPr>
                      <m:t>𝑥</m:t>
                    </m:r>
                  </m:oMath>
                </a14:m>
                <a:r>
                  <a:rPr lang="zh-CN" altLang="en-US" sz="2400" dirty="0">
                    <a:latin typeface="+mn-ea"/>
                  </a:rPr>
                  <a:t>时，</a:t>
                </a:r>
                <a:endParaRPr lang="en-US" altLang="zh-CN" sz="2400" dirty="0">
                  <a:latin typeface="+mn-ea"/>
                </a:endParaRPr>
              </a:p>
              <a:p>
                <a:endParaRPr lang="en-US" altLang="zh-CN" sz="2400" dirty="0">
                  <a:latin typeface="+mn-ea"/>
                </a:endParaRPr>
              </a:p>
              <a:p>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a:rPr>
                        <m:t>𝑭</m:t>
                      </m:r>
                      <m:d>
                        <m:dPr>
                          <m:ctrlPr>
                            <a:rPr lang="en-US" altLang="zh-CN" sz="2400" b="1" i="1">
                              <a:latin typeface="Cambria Math" panose="02040503050406030204" pitchFamily="18" charset="0"/>
                            </a:rPr>
                          </m:ctrlPr>
                        </m:dPr>
                        <m:e>
                          <m:r>
                            <a:rPr lang="en-US" altLang="zh-CN" sz="2400" b="1" i="1">
                              <a:latin typeface="Cambria Math" panose="02040503050406030204"/>
                            </a:rPr>
                            <m:t>𝒙</m:t>
                          </m:r>
                        </m:e>
                      </m:d>
                      <m:r>
                        <a:rPr lang="en-US" altLang="zh-CN" sz="2400" b="1" i="1">
                          <a:latin typeface="Cambria Math" panose="02040503050406030204"/>
                        </a:rPr>
                        <m:t>=</m:t>
                      </m:r>
                      <m:r>
                        <a:rPr lang="en-US" altLang="zh-CN" sz="2400" b="1" i="1">
                          <a:latin typeface="Cambria Math" panose="02040503050406030204"/>
                        </a:rPr>
                        <m:t>𝟏</m:t>
                      </m:r>
                      <m:r>
                        <a:rPr lang="en-US" altLang="zh-CN" sz="2400" b="1" i="1">
                          <a:latin typeface="Cambria Math" panose="02040503050406030204"/>
                        </a:rPr>
                        <m:t>=</m:t>
                      </m:r>
                      <m:nary>
                        <m:naryPr>
                          <m:ctrlPr>
                            <a:rPr lang="zh-CN" altLang="en-US" sz="2400" b="1" i="1">
                              <a:latin typeface="Cambria Math" panose="02040503050406030204" pitchFamily="18" charset="0"/>
                            </a:rPr>
                          </m:ctrlPr>
                        </m:naryPr>
                        <m:sub>
                          <m:r>
                            <m:rPr>
                              <m:brk m:alnAt="23"/>
                            </m:rPr>
                            <a:rPr lang="en-US" altLang="zh-CN" sz="2400" b="1" i="1">
                              <a:latin typeface="Cambria Math" panose="02040503050406030204"/>
                            </a:rPr>
                            <m:t>𝟎</m:t>
                          </m:r>
                        </m:sub>
                        <m:sup>
                          <m:r>
                            <a:rPr lang="en-US" altLang="zh-CN" sz="2400" b="1" i="1">
                              <a:latin typeface="Cambria Math" panose="02040503050406030204"/>
                            </a:rPr>
                            <m:t>𝟔𝟎</m:t>
                          </m:r>
                        </m:sup>
                        <m:e>
                          <m:f>
                            <m:fPr>
                              <m:ctrlPr>
                                <a:rPr lang="en-US" altLang="zh-CN" sz="2400" b="1" i="1">
                                  <a:latin typeface="Cambria Math" panose="02040503050406030204" pitchFamily="18" charset="0"/>
                                </a:rPr>
                              </m:ctrlPr>
                            </m:fPr>
                            <m:num>
                              <m:r>
                                <a:rPr lang="en-US" altLang="zh-CN" sz="2400" b="1" i="1">
                                  <a:latin typeface="Cambria Math" panose="02040503050406030204"/>
                                </a:rPr>
                                <m:t>𝟏</m:t>
                              </m:r>
                            </m:num>
                            <m:den>
                              <m:r>
                                <a:rPr lang="en-US" altLang="zh-CN" sz="2400" b="1" i="1">
                                  <a:latin typeface="Cambria Math" panose="02040503050406030204"/>
                                </a:rPr>
                                <m:t>𝟔𝟎</m:t>
                              </m:r>
                            </m:den>
                          </m:f>
                          <m:r>
                            <a:rPr lang="en-US" altLang="zh-CN" sz="2400" b="1" i="1">
                              <a:latin typeface="Cambria Math" panose="02040503050406030204"/>
                            </a:rPr>
                            <m:t>𝒅𝒕</m:t>
                          </m:r>
                        </m:e>
                      </m:nary>
                      <m:r>
                        <a:rPr lang="en-US" altLang="zh-CN" sz="2400" b="1" i="1">
                          <a:latin typeface="Cambria Math" panose="02040503050406030204"/>
                        </a:rPr>
                        <m:t>=</m:t>
                      </m:r>
                      <m:nary>
                        <m:naryPr>
                          <m:ctrlPr>
                            <a:rPr lang="zh-CN" altLang="en-US" sz="2400" b="1" i="1">
                              <a:latin typeface="Cambria Math" panose="02040503050406030204" pitchFamily="18" charset="0"/>
                            </a:rPr>
                          </m:ctrlPr>
                        </m:naryPr>
                        <m:sub>
                          <m:r>
                            <m:rPr>
                              <m:brk m:alnAt="23"/>
                            </m:rPr>
                            <a:rPr lang="en-US" altLang="zh-CN" sz="2400" b="1" i="1">
                              <a:latin typeface="Cambria Math" panose="02040503050406030204"/>
                            </a:rPr>
                            <m:t>−</m:t>
                          </m:r>
                          <m:r>
                            <a:rPr lang="en-US" altLang="zh-CN" sz="2400" b="1" i="1">
                              <a:latin typeface="Cambria Math" panose="02040503050406030204"/>
                              <a:ea typeface="Cambria Math" panose="02040503050406030204"/>
                            </a:rPr>
                            <m:t>∞</m:t>
                          </m:r>
                        </m:sub>
                        <m:sup>
                          <m:r>
                            <a:rPr lang="en-US" altLang="zh-CN" sz="2400" b="1" i="1">
                              <a:latin typeface="Cambria Math" panose="02040503050406030204"/>
                            </a:rPr>
                            <m:t>𝒙</m:t>
                          </m:r>
                        </m:sup>
                        <m:e>
                          <m:r>
                            <a:rPr lang="en-US" altLang="zh-CN" sz="2400" b="1" i="1">
                              <a:latin typeface="Cambria Math" panose="02040503050406030204"/>
                            </a:rPr>
                            <m:t>𝒑</m:t>
                          </m:r>
                          <m:d>
                            <m:dPr>
                              <m:ctrlPr>
                                <a:rPr lang="en-US" altLang="zh-CN" sz="2400" b="1" i="1">
                                  <a:latin typeface="Cambria Math" panose="02040503050406030204" pitchFamily="18" charset="0"/>
                                </a:rPr>
                              </m:ctrlPr>
                            </m:dPr>
                            <m:e>
                              <m:r>
                                <a:rPr lang="en-US" altLang="zh-CN" sz="2400" b="1" i="1">
                                  <a:latin typeface="Cambria Math" panose="02040503050406030204"/>
                                </a:rPr>
                                <m:t>𝒕</m:t>
                              </m:r>
                            </m:e>
                          </m:d>
                          <m:r>
                            <a:rPr lang="en-US" altLang="zh-CN" sz="2400" b="1" i="1">
                              <a:latin typeface="Cambria Math" panose="02040503050406030204"/>
                            </a:rPr>
                            <m:t>𝒅𝒕</m:t>
                          </m:r>
                        </m:e>
                      </m:nary>
                      <m:r>
                        <a:rPr lang="en-US" altLang="zh-CN" sz="2400" b="1" i="1">
                          <a:latin typeface="Cambria Math" panose="02040503050406030204"/>
                        </a:rPr>
                        <m:t>.</m:t>
                      </m:r>
                    </m:oMath>
                  </m:oMathPara>
                </a14:m>
                <a:endParaRPr lang="en-US" altLang="zh-CN" sz="2400" b="1" dirty="0"/>
              </a:p>
              <a:p>
                <a:endParaRPr lang="en-US" altLang="zh-CN" sz="2400" b="1" dirty="0"/>
              </a:p>
              <a:p>
                <a:r>
                  <a:rPr lang="zh-CN" altLang="en-US" sz="2400" dirty="0"/>
                  <a:t>因此</a:t>
                </a:r>
                <a14:m>
                  <m:oMath xmlns:m="http://schemas.openxmlformats.org/officeDocument/2006/math">
                    <m:r>
                      <a:rPr lang="zh-CN" altLang="en-US" sz="2400" i="1">
                        <a:latin typeface="Cambria Math" panose="02040503050406030204"/>
                        <a:ea typeface="Cambria Math" panose="02040503050406030204"/>
                      </a:rPr>
                      <m:t>𝜉</m:t>
                    </m:r>
                  </m:oMath>
                </a14:m>
                <a:r>
                  <a:rPr lang="zh-CN" altLang="en-US" sz="2400" dirty="0"/>
                  <a:t>为连续型随机变量</a:t>
                </a:r>
                <a:r>
                  <a:rPr lang="en-US" altLang="zh-CN" sz="2400" dirty="0"/>
                  <a:t>.</a:t>
                </a:r>
              </a:p>
              <a:p>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387422" y="1290613"/>
                <a:ext cx="6096000" cy="4684616"/>
              </a:xfrm>
              <a:prstGeom prst="rect">
                <a:avLst/>
              </a:prstGeom>
              <a:blipFill rotWithShape="1">
                <a:blip r:embed="rId3"/>
                <a:stretch>
                  <a:fillRect l="-7" t="-6" r="7" b="11"/>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5FD308DF-D0D6-41CA-8E01-1A1CE80A10EE}" type="slidenum">
              <a:rPr lang="zh-CN" altLang="en-US" smtClean="0"/>
              <a:t>113</a:t>
            </a:fld>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21412" y="1092664"/>
            <a:ext cx="6612463" cy="930689"/>
            <a:chOff x="1362566" y="1905903"/>
            <a:chExt cx="6612463" cy="930689"/>
          </a:xfrm>
        </p:grpSpPr>
        <p:sp>
          <p:nvSpPr>
            <p:cNvPr id="3" name="椭圆 2"/>
            <p:cNvSpPr/>
            <p:nvPr/>
          </p:nvSpPr>
          <p:spPr>
            <a:xfrm>
              <a:off x="1362566" y="1937776"/>
              <a:ext cx="898816" cy="89881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5" name="矩形 4"/>
            <p:cNvSpPr/>
            <p:nvPr/>
          </p:nvSpPr>
          <p:spPr>
            <a:xfrm>
              <a:off x="1707596" y="2244881"/>
              <a:ext cx="6267433" cy="461665"/>
            </a:xfrm>
            <a:prstGeom prst="rect">
              <a:avLst/>
            </a:prstGeom>
            <a:noFill/>
            <a:ln w="57150">
              <a:noFill/>
            </a:ln>
          </p:spPr>
          <p:txBody>
            <a:bodyPr wrap="square" anchor="ctr" anchorCtr="0">
              <a:spAutoFit/>
            </a:bodyPr>
            <a:lstStyle/>
            <a:p>
              <a:r>
                <a:rPr lang="zh-CN" altLang="en-US" sz="2400" dirty="0">
                  <a:solidFill>
                    <a:prstClr val="black"/>
                  </a:solidFill>
                  <a:ea typeface="思源黑体 CN Normal" panose="020B0400000000000000" pitchFamily="34" charset="-122"/>
                </a:rPr>
                <a:t>给定实数</a:t>
              </a:r>
              <a:r>
                <a:rPr lang="en-US" altLang="zh-CN" sz="2400" i="1" dirty="0">
                  <a:solidFill>
                    <a:prstClr val="black"/>
                  </a:solidFill>
                  <a:ea typeface="思源黑体 CN Normal" panose="020B0400000000000000" pitchFamily="34" charset="-122"/>
                </a:rPr>
                <a:t>a&lt;b</a:t>
              </a:r>
              <a:r>
                <a:rPr lang="en-US" altLang="zh-CN" sz="2400" dirty="0">
                  <a:solidFill>
                    <a:prstClr val="black"/>
                  </a:solidFill>
                  <a:ea typeface="思源黑体 CN Normal" panose="020B0400000000000000" pitchFamily="34" charset="-122"/>
                </a:rPr>
                <a:t>,</a:t>
              </a:r>
              <a:r>
                <a:rPr lang="zh-CN" altLang="en-US" sz="2400" dirty="0">
                  <a:solidFill>
                    <a:prstClr val="black"/>
                  </a:solidFill>
                  <a:ea typeface="思源黑体 CN Normal" panose="020B0400000000000000" pitchFamily="34" charset="-122"/>
                </a:rPr>
                <a:t>称以</a:t>
              </a:r>
            </a:p>
          </p:txBody>
        </p:sp>
        <p:cxnSp>
          <p:nvCxnSpPr>
            <p:cNvPr id="6" name="直接连接符 5"/>
            <p:cNvCxnSpPr/>
            <p:nvPr/>
          </p:nvCxnSpPr>
          <p:spPr>
            <a:xfrm>
              <a:off x="1913918" y="2293985"/>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109535" y="1019081"/>
            <a:ext cx="5314828"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Normal" panose="020B0400000000000000" pitchFamily="34" charset="-122"/>
              </a:rPr>
              <a:t>定义</a:t>
            </a:r>
            <a:r>
              <a:rPr lang="en-US" altLang="zh-CN" sz="2400" b="1" dirty="0">
                <a:solidFill>
                  <a:srgbClr val="004EA2"/>
                </a:solidFill>
                <a:ea typeface="思源黑体 CN Normal" panose="020B0400000000000000" pitchFamily="34" charset="-122"/>
              </a:rPr>
              <a:t>2.3.6 </a:t>
            </a:r>
            <a:r>
              <a:rPr lang="zh-CN" altLang="en-US" sz="2400" b="1" dirty="0">
                <a:solidFill>
                  <a:srgbClr val="004EA2"/>
                </a:solidFill>
                <a:ea typeface="思源黑体 CN Normal" panose="020B0400000000000000" pitchFamily="34" charset="-122"/>
              </a:rPr>
              <a:t>（均匀分布）</a:t>
            </a:r>
            <a:endParaRPr lang="en-US" altLang="zh-CN" sz="2400" b="1" dirty="0">
              <a:solidFill>
                <a:srgbClr val="004EA2"/>
              </a:solidFill>
              <a:ea typeface="思源黑体 CN Normal" panose="020B0400000000000000" pitchFamily="34" charset="-122"/>
            </a:endParaRPr>
          </a:p>
        </p:txBody>
      </p:sp>
      <p:pic>
        <p:nvPicPr>
          <p:cNvPr id="8" name="图片 7"/>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18468" t="18944" r="21326" b="45467"/>
          <a:stretch>
            <a:fillRect/>
          </a:stretch>
        </p:blipFill>
        <p:spPr>
          <a:xfrm>
            <a:off x="3234763" y="1787850"/>
            <a:ext cx="4761732" cy="1114083"/>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1413441" y="2965610"/>
                <a:ext cx="9365118" cy="830997"/>
              </a:xfrm>
              <a:prstGeom prst="rect">
                <a:avLst/>
              </a:prstGeom>
              <a:noFill/>
              <a:ln w="57150">
                <a:noFill/>
              </a:ln>
            </p:spPr>
            <p:txBody>
              <a:bodyPr wrap="square" anchor="ctr" anchorCtr="0">
                <a:spAutoFit/>
              </a:bodyPr>
              <a:lstStyle/>
              <a:p>
                <a:r>
                  <a:rPr lang="zh-CN" altLang="en-US" sz="2400" dirty="0">
                    <a:solidFill>
                      <a:prstClr val="black"/>
                    </a:solidFill>
                    <a:ea typeface="思源黑体 CN Normal" panose="020B0400000000000000" pitchFamily="34" charset="-122"/>
                  </a:rPr>
                  <a:t>为密度函数的分布为</a:t>
                </a:r>
                <a:r>
                  <a:rPr lang="en-US" altLang="zh-CN" sz="2400" dirty="0">
                    <a:solidFill>
                      <a:prstClr val="black"/>
                    </a:solidFill>
                    <a:ea typeface="思源黑体 CN Normal" panose="020B0400000000000000" pitchFamily="34" charset="-122"/>
                  </a:rPr>
                  <a:t>(</a:t>
                </a:r>
                <a:r>
                  <a:rPr lang="en-US" altLang="zh-CN" sz="2400" i="1" dirty="0" err="1">
                    <a:solidFill>
                      <a:prstClr val="black"/>
                    </a:solidFill>
                    <a:ea typeface="思源黑体 CN Normal" panose="020B0400000000000000" pitchFamily="34" charset="-122"/>
                  </a:rPr>
                  <a:t>a,b</a:t>
                </a:r>
                <a:r>
                  <a:rPr lang="en-US" altLang="zh-CN" sz="2400" dirty="0">
                    <a:solidFill>
                      <a:prstClr val="black"/>
                    </a:solidFill>
                    <a:ea typeface="思源黑体 CN Normal" panose="020B0400000000000000" pitchFamily="34" charset="-122"/>
                  </a:rPr>
                  <a:t>)</a:t>
                </a:r>
                <a:r>
                  <a:rPr lang="zh-CN" altLang="en-US" sz="2400" dirty="0">
                    <a:solidFill>
                      <a:prstClr val="black"/>
                    </a:solidFill>
                    <a:ea typeface="思源黑体 CN Normal" panose="020B0400000000000000" pitchFamily="34" charset="-122"/>
                  </a:rPr>
                  <a:t>区间上的</a:t>
                </a:r>
                <a:r>
                  <a:rPr lang="zh-CN" altLang="en-US" sz="2400" dirty="0">
                    <a:solidFill>
                      <a:srgbClr val="004EA2"/>
                    </a:solidFill>
                    <a:ea typeface="思源黑体 CN Normal" panose="020B0400000000000000" pitchFamily="34" charset="-122"/>
                  </a:rPr>
                  <a:t>均匀分布</a:t>
                </a:r>
                <a:r>
                  <a:rPr lang="zh-CN" altLang="en-US" sz="2400" dirty="0">
                    <a:solidFill>
                      <a:prstClr val="black"/>
                    </a:solidFill>
                    <a:ea typeface="思源黑体 CN Normal" panose="020B0400000000000000" pitchFamily="34" charset="-122"/>
                  </a:rPr>
                  <a:t>，简记为</a:t>
                </a:r>
                <a:r>
                  <a:rPr lang="en-US" altLang="zh-CN" sz="2400" i="1" dirty="0">
                    <a:solidFill>
                      <a:prstClr val="black"/>
                    </a:solidFill>
                    <a:ea typeface="思源黑体 CN Normal" panose="020B0400000000000000" pitchFamily="34" charset="-122"/>
                  </a:rPr>
                  <a:t>U</a:t>
                </a:r>
                <a:r>
                  <a:rPr lang="en-US" altLang="zh-CN" sz="2400" dirty="0">
                    <a:solidFill>
                      <a:prstClr val="black"/>
                    </a:solidFill>
                    <a:ea typeface="思源黑体 CN Normal" panose="020B0400000000000000" pitchFamily="34" charset="-122"/>
                  </a:rPr>
                  <a:t>(</a:t>
                </a:r>
                <a:r>
                  <a:rPr lang="en-US" altLang="zh-CN" sz="2400" i="1" dirty="0" err="1">
                    <a:solidFill>
                      <a:prstClr val="black"/>
                    </a:solidFill>
                    <a:ea typeface="思源黑体 CN Normal" panose="020B0400000000000000" pitchFamily="34" charset="-122"/>
                  </a:rPr>
                  <a:t>a,b</a:t>
                </a:r>
                <a:r>
                  <a:rPr lang="en-US" altLang="zh-CN" sz="2400" dirty="0">
                    <a:solidFill>
                      <a:prstClr val="black"/>
                    </a:solidFill>
                    <a:ea typeface="思源黑体 CN Normal" panose="020B0400000000000000" pitchFamily="34" charset="-122"/>
                  </a:rPr>
                  <a:t>). </a:t>
                </a:r>
                <a:r>
                  <a:rPr lang="zh-CN" altLang="en-US" sz="2400" dirty="0">
                    <a:solidFill>
                      <a:prstClr val="black"/>
                    </a:solidFill>
                    <a:ea typeface="思源黑体 CN Normal" panose="020B0400000000000000" pitchFamily="34" charset="-122"/>
                  </a:rPr>
                  <a:t>若</a:t>
                </a:r>
                <a14:m>
                  <m:oMath xmlns:m="http://schemas.openxmlformats.org/officeDocument/2006/math">
                    <m:r>
                      <a:rPr lang="en-US" altLang="zh-CN" sz="2400" i="1" dirty="0">
                        <a:solidFill>
                          <a:prstClr val="black"/>
                        </a:solidFill>
                        <a:latin typeface="Cambria Math" panose="02040503050406030204" pitchFamily="18" charset="0"/>
                      </a:rPr>
                      <m:t>𝜉</m:t>
                    </m:r>
                  </m:oMath>
                </a14:m>
                <a:r>
                  <a:rPr lang="zh-CN" altLang="en-US" sz="2400" dirty="0">
                    <a:solidFill>
                      <a:prstClr val="black"/>
                    </a:solidFill>
                    <a:ea typeface="思源黑体 CN Normal" panose="020B0400000000000000" pitchFamily="34" charset="-122"/>
                  </a:rPr>
                  <a:t>的分布为</a:t>
                </a:r>
                <a:r>
                  <a:rPr lang="en-US" altLang="zh-CN" sz="2400" i="1" dirty="0">
                    <a:solidFill>
                      <a:prstClr val="black"/>
                    </a:solidFill>
                    <a:ea typeface="思源黑体 CN Normal" panose="020B0400000000000000" pitchFamily="34" charset="-122"/>
                  </a:rPr>
                  <a:t>U</a:t>
                </a:r>
                <a:r>
                  <a:rPr lang="en-US" altLang="zh-CN" sz="2400" dirty="0">
                    <a:solidFill>
                      <a:prstClr val="black"/>
                    </a:solidFill>
                    <a:ea typeface="思源黑体 CN Normal" panose="020B0400000000000000" pitchFamily="34" charset="-122"/>
                  </a:rPr>
                  <a:t>(</a:t>
                </a:r>
                <a:r>
                  <a:rPr lang="en-US" altLang="zh-CN" sz="2400" i="1" dirty="0" err="1">
                    <a:solidFill>
                      <a:prstClr val="black"/>
                    </a:solidFill>
                    <a:ea typeface="思源黑体 CN Normal" panose="020B0400000000000000" pitchFamily="34" charset="-122"/>
                  </a:rPr>
                  <a:t>a,b</a:t>
                </a:r>
                <a:r>
                  <a:rPr lang="en-US" altLang="zh-CN" sz="2400" dirty="0">
                    <a:solidFill>
                      <a:prstClr val="black"/>
                    </a:solidFill>
                    <a:ea typeface="思源黑体 CN Normal" panose="020B0400000000000000" pitchFamily="34" charset="-122"/>
                  </a:rPr>
                  <a:t>)</a:t>
                </a:r>
                <a:r>
                  <a:rPr lang="zh-CN" altLang="en-US" sz="2400" dirty="0">
                    <a:solidFill>
                      <a:prstClr val="black"/>
                    </a:solidFill>
                    <a:ea typeface="思源黑体 CN Normal" panose="020B0400000000000000" pitchFamily="34" charset="-122"/>
                  </a:rPr>
                  <a:t>，就称它</a:t>
                </a:r>
                <a:r>
                  <a:rPr lang="zh-CN" altLang="en-US" sz="2400" dirty="0">
                    <a:solidFill>
                      <a:srgbClr val="004EA2"/>
                    </a:solidFill>
                    <a:ea typeface="思源黑体 CN Normal" panose="020B0400000000000000" pitchFamily="34" charset="-122"/>
                  </a:rPr>
                  <a:t>服从</a:t>
                </a:r>
                <a:r>
                  <a:rPr lang="en-US" altLang="zh-CN" sz="2400" i="1" dirty="0">
                    <a:solidFill>
                      <a:prstClr val="black"/>
                    </a:solidFill>
                    <a:ea typeface="思源黑体 CN Normal" panose="020B0400000000000000" pitchFamily="34" charset="-122"/>
                  </a:rPr>
                  <a:t>U(</a:t>
                </a:r>
                <a:r>
                  <a:rPr lang="en-US" altLang="zh-CN" sz="2400" i="1" dirty="0" err="1">
                    <a:solidFill>
                      <a:prstClr val="black"/>
                    </a:solidFill>
                    <a:ea typeface="思源黑体 CN Normal" panose="020B0400000000000000" pitchFamily="34" charset="-122"/>
                  </a:rPr>
                  <a:t>a,b</a:t>
                </a:r>
                <a:r>
                  <a:rPr lang="en-US" altLang="zh-CN" sz="2400" dirty="0">
                    <a:solidFill>
                      <a:prstClr val="black"/>
                    </a:solidFill>
                    <a:ea typeface="思源黑体 CN Normal" panose="020B0400000000000000" pitchFamily="34" charset="-122"/>
                  </a:rPr>
                  <a:t>)</a:t>
                </a:r>
                <a:r>
                  <a:rPr lang="zh-CN" altLang="en-US" sz="2400" dirty="0">
                    <a:solidFill>
                      <a:prstClr val="black"/>
                    </a:solidFill>
                    <a:ea typeface="思源黑体 CN Normal" panose="020B0400000000000000" pitchFamily="34" charset="-122"/>
                  </a:rPr>
                  <a:t> ，简记为</a:t>
                </a:r>
                <a14:m>
                  <m:oMath xmlns:m="http://schemas.openxmlformats.org/officeDocument/2006/math">
                    <m:r>
                      <a:rPr lang="en-US" altLang="zh-CN" sz="2400" i="1" dirty="0">
                        <a:solidFill>
                          <a:prstClr val="black"/>
                        </a:solidFill>
                        <a:latin typeface="Cambria Math" panose="02040503050406030204" pitchFamily="18" charset="0"/>
                      </a:rPr>
                      <m:t>𝜉</m:t>
                    </m:r>
                  </m:oMath>
                </a14:m>
                <a:r>
                  <a:rPr lang="en-US" altLang="zh-CN" sz="2400" dirty="0">
                    <a:solidFill>
                      <a:prstClr val="black"/>
                    </a:solidFill>
                    <a:ea typeface="思源黑体 CN Normal" panose="020B0400000000000000" pitchFamily="34" charset="-122"/>
                  </a:rPr>
                  <a:t>~</a:t>
                </a:r>
                <a:r>
                  <a:rPr lang="en-US" altLang="zh-CN" sz="2400" i="1" dirty="0">
                    <a:solidFill>
                      <a:prstClr val="black"/>
                    </a:solidFill>
                    <a:ea typeface="思源黑体 CN Normal" panose="020B0400000000000000" pitchFamily="34" charset="-122"/>
                  </a:rPr>
                  <a:t> U</a:t>
                </a:r>
                <a:r>
                  <a:rPr lang="en-US" altLang="zh-CN" sz="2400" dirty="0">
                    <a:solidFill>
                      <a:prstClr val="black"/>
                    </a:solidFill>
                    <a:ea typeface="思源黑体 CN Normal" panose="020B0400000000000000" pitchFamily="34" charset="-122"/>
                  </a:rPr>
                  <a:t>(</a:t>
                </a:r>
                <a:r>
                  <a:rPr lang="en-US" altLang="zh-CN" sz="2400" i="1" dirty="0" err="1">
                    <a:solidFill>
                      <a:prstClr val="black"/>
                    </a:solidFill>
                    <a:ea typeface="思源黑体 CN Normal" panose="020B0400000000000000" pitchFamily="34" charset="-122"/>
                  </a:rPr>
                  <a:t>a,b</a:t>
                </a:r>
                <a:r>
                  <a:rPr lang="en-US" altLang="zh-CN" sz="2400" dirty="0">
                    <a:solidFill>
                      <a:prstClr val="black"/>
                    </a:solidFill>
                    <a:ea typeface="思源黑体 CN Normal" panose="020B0400000000000000" pitchFamily="34" charset="-122"/>
                  </a:rPr>
                  <a:t>).</a:t>
                </a:r>
                <a:endParaRPr lang="zh-CN" altLang="en-US" sz="2400" dirty="0">
                  <a:solidFill>
                    <a:prstClr val="black"/>
                  </a:solidFill>
                  <a:ea typeface="思源黑体 CN Normal" panose="020B0400000000000000" pitchFamily="34"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1413441" y="2965610"/>
                <a:ext cx="9365118" cy="830997"/>
              </a:xfrm>
              <a:prstGeom prst="rect">
                <a:avLst/>
              </a:prstGeom>
              <a:blipFill rotWithShape="1">
                <a:blip r:embed="rId6"/>
                <a:stretch>
                  <a:fillRect l="-6" t="-19" r="1" b="69"/>
                </a:stretch>
              </a:blipFill>
              <a:ln w="57150">
                <a:noFill/>
              </a:ln>
            </p:spPr>
            <p:txBody>
              <a:bodyPr/>
              <a:lstStyle/>
              <a:p>
                <a:r>
                  <a:rPr lang="zh-CN" altLang="en-US">
                    <a:noFill/>
                  </a:rPr>
                  <a:t> </a:t>
                </a:r>
              </a:p>
            </p:txBody>
          </p:sp>
        </mc:Fallback>
      </mc:AlternateContent>
      <p:pic>
        <p:nvPicPr>
          <p:cNvPr id="12" name="图片 11"/>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20228" y="3840742"/>
            <a:ext cx="6600723" cy="2056335"/>
          </a:xfrm>
          <a:prstGeom prst="rect">
            <a:avLst/>
          </a:prstGeom>
        </p:spPr>
      </p:pic>
      <p:sp>
        <p:nvSpPr>
          <p:cNvPr id="9" name="矩形 8"/>
          <p:cNvSpPr/>
          <p:nvPr/>
        </p:nvSpPr>
        <p:spPr>
          <a:xfrm>
            <a:off x="3573735" y="5944936"/>
            <a:ext cx="3794629" cy="369332"/>
          </a:xfrm>
          <a:prstGeom prst="rect">
            <a:avLst/>
          </a:prstGeom>
        </p:spPr>
        <p:txBody>
          <a:bodyPr wrap="none">
            <a:spAutoFit/>
          </a:bodyPr>
          <a:lstStyle/>
          <a:p>
            <a:pPr lvl="0" algn="ctr"/>
            <a:r>
              <a:rPr lang="en-US" altLang="zh-CN" i="1" dirty="0">
                <a:solidFill>
                  <a:prstClr val="black"/>
                </a:solidFill>
              </a:rPr>
              <a:t>U</a:t>
            </a:r>
            <a:r>
              <a:rPr lang="en-US" altLang="zh-CN" dirty="0">
                <a:solidFill>
                  <a:prstClr val="black"/>
                </a:solidFill>
              </a:rPr>
              <a:t>(</a:t>
            </a:r>
            <a:r>
              <a:rPr lang="en-US" altLang="zh-CN" i="1" dirty="0" err="1">
                <a:solidFill>
                  <a:prstClr val="black"/>
                </a:solidFill>
              </a:rPr>
              <a:t>a,b</a:t>
            </a:r>
            <a:r>
              <a:rPr lang="en-US" altLang="zh-CN" dirty="0">
                <a:solidFill>
                  <a:prstClr val="black"/>
                </a:solidFill>
              </a:rPr>
              <a:t>)</a:t>
            </a:r>
            <a:r>
              <a:rPr lang="zh-CN" altLang="en-US" dirty="0">
                <a:solidFill>
                  <a:prstClr val="black"/>
                </a:solidFill>
              </a:rPr>
              <a:t>的</a:t>
            </a:r>
            <a:r>
              <a:rPr lang="zh-CN" altLang="en-US" dirty="0">
                <a:solidFill>
                  <a:prstClr val="black"/>
                </a:solidFill>
                <a:ea typeface="思源黑体 CN Normal" panose="020B0400000000000000" pitchFamily="34" charset="-122"/>
              </a:rPr>
              <a:t>密度函数和分布函数的图像</a:t>
            </a:r>
            <a:endParaRPr lang="zh-CN" altLang="en-US" dirty="0">
              <a:solidFill>
                <a:prstClr val="black"/>
              </a:solidFill>
            </a:endParaRPr>
          </a:p>
        </p:txBody>
      </p:sp>
      <p:sp>
        <p:nvSpPr>
          <p:cNvPr id="11" name="灯片编号占位符 10"/>
          <p:cNvSpPr>
            <a:spLocks noGrp="1"/>
          </p:cNvSpPr>
          <p:nvPr>
            <p:ph type="sldNum" sz="quarter" idx="12"/>
          </p:nvPr>
        </p:nvSpPr>
        <p:spPr/>
        <p:txBody>
          <a:bodyPr/>
          <a:lstStyle/>
          <a:p>
            <a:fld id="{5FD308DF-D0D6-41CA-8E01-1A1CE80A10EE}" type="slidenum">
              <a:rPr lang="zh-CN" altLang="en-US" smtClean="0"/>
              <a:t>114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34687" y="1205500"/>
            <a:ext cx="9522626" cy="930689"/>
            <a:chOff x="1362566" y="1905903"/>
            <a:chExt cx="9522626" cy="930689"/>
          </a:xfrm>
        </p:grpSpPr>
        <p:sp>
          <p:nvSpPr>
            <p:cNvPr id="3" name="椭圆 2"/>
            <p:cNvSpPr/>
            <p:nvPr/>
          </p:nvSpPr>
          <p:spPr>
            <a:xfrm>
              <a:off x="1362566" y="1937776"/>
              <a:ext cx="898816" cy="89881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792830" y="2281142"/>
                  <a:ext cx="9092362" cy="524311"/>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设</a:t>
                  </a:r>
                  <a14:m>
                    <m:oMath xmlns:m="http://schemas.openxmlformats.org/officeDocument/2006/math">
                      <m:r>
                        <a:rPr lang="en-US" altLang="zh-CN" sz="2800" i="1" dirty="0">
                          <a:solidFill>
                            <a:prstClr val="black"/>
                          </a:solidFill>
                          <a:latin typeface="Cambria Math" panose="02040503050406030204" pitchFamily="18" charset="0"/>
                        </a:rPr>
                        <m:t>𝜉</m:t>
                      </m:r>
                      <m:r>
                        <a:rPr lang="zh-CN" altLang="en-US" sz="2800" i="1" dirty="0" smtClean="0">
                          <a:solidFill>
                            <a:prstClr val="black"/>
                          </a:solidFill>
                          <a:latin typeface="Cambria Math" panose="02040503050406030204" pitchFamily="18" charset="0"/>
                        </a:rPr>
                        <m:t>为</m:t>
                      </m:r>
                    </m:oMath>
                  </a14:m>
                  <a:r>
                    <a:rPr lang="zh-CN" altLang="en-US" sz="2800" dirty="0">
                      <a:solidFill>
                        <a:prstClr val="black"/>
                      </a:solidFill>
                      <a:ea typeface="思源黑体 CN Normal" panose="020B0400000000000000" pitchFamily="34" charset="-122"/>
                    </a:rPr>
                    <a:t>连续型随机变量，密度函数为</a:t>
                  </a:r>
                  <a:r>
                    <a:rPr lang="en-US" altLang="zh-CN" sz="2800" i="1" dirty="0">
                      <a:solidFill>
                        <a:prstClr val="black"/>
                      </a:solidFill>
                      <a:ea typeface="思源黑体 CN Normal" panose="020B0400000000000000" pitchFamily="34" charset="-122"/>
                    </a:rPr>
                    <a:t>p</a:t>
                  </a:r>
                  <a:r>
                    <a:rPr lang="en-US" altLang="zh-CN"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x</a:t>
                  </a:r>
                  <a:r>
                    <a:rPr lang="en-US" altLang="zh-CN" sz="2800" dirty="0">
                      <a:solidFill>
                        <a:prstClr val="black"/>
                      </a:solidFill>
                      <a:ea typeface="思源黑体 CN Normal" panose="020B0400000000000000" pitchFamily="34" charset="-122"/>
                    </a:rPr>
                    <a:t>). </a:t>
                  </a:r>
                  <a:r>
                    <a:rPr lang="zh-CN" altLang="en-US" sz="2800" dirty="0">
                      <a:solidFill>
                        <a:prstClr val="black"/>
                      </a:solidFill>
                      <a:ea typeface="思源黑体 CN Normal" panose="020B0400000000000000" pitchFamily="34" charset="-122"/>
                    </a:rPr>
                    <a:t>如果</a:t>
                  </a:r>
                </a:p>
              </p:txBody>
            </p:sp>
          </mc:Choice>
          <mc:Fallback xmlns="">
            <p:sp>
              <p:nvSpPr>
                <p:cNvPr id="5" name="矩形 4"/>
                <p:cNvSpPr>
                  <a:spLocks noRot="1" noChangeAspect="1" noMove="1" noResize="1" noEditPoints="1" noAdjustHandles="1" noChangeArrowheads="1" noChangeShapeType="1" noTextEdit="1"/>
                </p:cNvSpPr>
                <p:nvPr/>
              </p:nvSpPr>
              <p:spPr>
                <a:xfrm>
                  <a:off x="1792830" y="2281142"/>
                  <a:ext cx="9092362" cy="524311"/>
                </a:xfrm>
                <a:prstGeom prst="rect">
                  <a:avLst/>
                </a:prstGeom>
                <a:blipFill rotWithShape="1">
                  <a:blip r:embed="rId4"/>
                </a:blipFill>
                <a:ln w="57150">
                  <a:noFill/>
                </a:ln>
              </p:spPr>
              <p:txBody>
                <a:bodyPr/>
                <a:lstStyle/>
                <a:p>
                  <a:r>
                    <a:rPr lang="zh-CN" altLang="en-US">
                      <a:noFill/>
                    </a:rPr>
                    <a:t> </a:t>
                  </a:r>
                </a:p>
              </p:txBody>
            </p:sp>
          </mc:Fallback>
        </mc:AlternateContent>
        <p:cxnSp>
          <p:nvCxnSpPr>
            <p:cNvPr id="6" name="直接连接符 5"/>
            <p:cNvCxnSpPr/>
            <p:nvPr/>
          </p:nvCxnSpPr>
          <p:spPr>
            <a:xfrm>
              <a:off x="1962621" y="2281142"/>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115514" y="1088297"/>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a:t>
            </a:r>
            <a:endParaRPr lang="en-US" altLang="zh-CN" sz="2800" b="1" dirty="0">
              <a:solidFill>
                <a:srgbClr val="004EA2"/>
              </a:solidFill>
              <a:ea typeface="思源黑体 CN Normal" panose="020B0400000000000000" pitchFamily="34" charset="-122"/>
            </a:endParaRPr>
          </a:p>
        </p:txBody>
      </p:sp>
      <p:pic>
        <p:nvPicPr>
          <p:cNvPr id="8" name="图片 7"/>
          <p:cNvPicPr>
            <a:picLocks noChangeAspect="1"/>
          </p:cNvPicPr>
          <p:nvPr/>
        </p:nvPicPr>
        <p:blipFill rotWithShape="1">
          <a:blip r:embed="rId5">
            <a:clrChange>
              <a:clrFrom>
                <a:srgbClr val="FFFFFF"/>
              </a:clrFrom>
              <a:clrTo>
                <a:srgbClr val="FFFFFF">
                  <a:alpha val="0"/>
                </a:srgbClr>
              </a:clrTo>
            </a:clrChange>
          </a:blip>
          <a:srcRect l="31860" t="17150" r="31395" b="57789"/>
          <a:stretch>
            <a:fillRect/>
          </a:stretch>
        </p:blipFill>
        <p:spPr>
          <a:xfrm>
            <a:off x="3425076" y="2073182"/>
            <a:ext cx="3806379" cy="1166452"/>
          </a:xfrm>
          <a:prstGeom prst="rect">
            <a:avLst/>
          </a:prstGeom>
        </p:spPr>
      </p:pic>
      <p:sp>
        <p:nvSpPr>
          <p:cNvPr id="10" name="矩形 9"/>
          <p:cNvSpPr/>
          <p:nvPr/>
        </p:nvSpPr>
        <p:spPr>
          <a:xfrm>
            <a:off x="1957451" y="3089022"/>
            <a:ext cx="898816" cy="565348"/>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称</a:t>
            </a:r>
            <a:endParaRPr lang="en-US" altLang="zh-CN" sz="2800" dirty="0">
              <a:ea typeface="思源黑体 CN Normal" panose="020B0400000000000000" pitchFamily="34" charset="-122"/>
            </a:endParaRPr>
          </a:p>
        </p:txBody>
      </p:sp>
      <p:pic>
        <p:nvPicPr>
          <p:cNvPr id="11" name="图片 10"/>
          <p:cNvPicPr>
            <a:picLocks noChangeAspect="1"/>
          </p:cNvPicPr>
          <p:nvPr/>
        </p:nvPicPr>
        <p:blipFill rotWithShape="1">
          <a:blip r:embed="rId5">
            <a:clrChange>
              <a:clrFrom>
                <a:srgbClr val="FFFFFF"/>
              </a:clrFrom>
              <a:clrTo>
                <a:srgbClr val="FFFFFF">
                  <a:alpha val="0"/>
                </a:srgbClr>
              </a:clrTo>
            </a:clrChange>
          </a:blip>
          <a:srcRect l="32093" t="50000" r="31162" b="24939"/>
          <a:stretch>
            <a:fillRect/>
          </a:stretch>
        </p:blipFill>
        <p:spPr>
          <a:xfrm>
            <a:off x="3425076" y="3429000"/>
            <a:ext cx="3613714" cy="1166452"/>
          </a:xfrm>
          <a:prstGeom prst="rect">
            <a:avLst/>
          </a:prstGeom>
        </p:spPr>
      </p:pic>
      <mc:AlternateContent xmlns:mc="http://schemas.openxmlformats.org/markup-compatibility/2006" xmlns:a14="http://schemas.microsoft.com/office/drawing/2010/main">
        <mc:Choice Requires="a14">
          <p:sp>
            <p:nvSpPr>
              <p:cNvPr id="12" name="矩形 11"/>
              <p:cNvSpPr/>
              <p:nvPr/>
            </p:nvSpPr>
            <p:spPr>
              <a:xfrm>
                <a:off x="1799388" y="4754938"/>
                <a:ext cx="9057925" cy="1082412"/>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为</a:t>
                </a:r>
                <a14:m>
                  <m:oMath xmlns:m="http://schemas.openxmlformats.org/officeDocument/2006/math">
                    <m:r>
                      <a:rPr lang="en-US" altLang="zh-CN" sz="2800" i="1" dirty="0">
                        <a:solidFill>
                          <a:prstClr val="black"/>
                        </a:solidFill>
                        <a:latin typeface="Cambria Math" panose="02040503050406030204" pitchFamily="18" charset="0"/>
                      </a:rPr>
                      <m:t>𝜉</m:t>
                    </m:r>
                    <m:r>
                      <a:rPr lang="en-US" altLang="zh-CN" sz="2800" i="1" dirty="0">
                        <a:solidFill>
                          <a:prstClr val="black"/>
                        </a:solidFill>
                        <a:latin typeface="Cambria Math" panose="02040503050406030204" pitchFamily="18" charset="0"/>
                      </a:rPr>
                      <m:t> (</m:t>
                    </m:r>
                  </m:oMath>
                </a14:m>
                <a:r>
                  <a:rPr lang="zh-CN" altLang="en-US" sz="2800" dirty="0">
                    <a:ea typeface="思源黑体 CN Normal" panose="020B0400000000000000" pitchFamily="34" charset="-122"/>
                  </a:rPr>
                  <a:t>或其分布</a:t>
                </a:r>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的</a:t>
                </a:r>
                <a:r>
                  <a:rPr lang="zh-CN" altLang="en-US" sz="2800" dirty="0">
                    <a:solidFill>
                      <a:srgbClr val="004EA2"/>
                    </a:solidFill>
                    <a:ea typeface="思源黑体 CN Normal" panose="020B0400000000000000" pitchFamily="34" charset="-122"/>
                  </a:rPr>
                  <a:t>数学期望</a:t>
                </a:r>
                <a:r>
                  <a:rPr lang="zh-CN" altLang="en-US" sz="2800" dirty="0">
                    <a:ea typeface="思源黑体 CN Normal" panose="020B0400000000000000" pitchFamily="34" charset="-122"/>
                  </a:rPr>
                  <a:t>，或</a:t>
                </a:r>
                <a:r>
                  <a:rPr lang="zh-CN" altLang="en-US" sz="2800" dirty="0">
                    <a:solidFill>
                      <a:srgbClr val="004EA2"/>
                    </a:solidFill>
                    <a:ea typeface="思源黑体 CN Normal" panose="020B0400000000000000" pitchFamily="34" charset="-122"/>
                  </a:rPr>
                  <a:t>均值</a:t>
                </a:r>
                <a:r>
                  <a:rPr lang="zh-CN" altLang="en-US" sz="2800" dirty="0">
                    <a:ea typeface="思源黑体 CN Normal" panose="020B0400000000000000" pitchFamily="34" charset="-122"/>
                  </a:rPr>
                  <a:t>；否则称</a:t>
                </a:r>
                <a14:m>
                  <m:oMath xmlns:m="http://schemas.openxmlformats.org/officeDocument/2006/math">
                    <m:r>
                      <a:rPr lang="en-US" altLang="zh-CN" sz="2800" i="1" dirty="0">
                        <a:solidFill>
                          <a:prstClr val="black"/>
                        </a:solidFill>
                        <a:latin typeface="Cambria Math" panose="02040503050406030204" pitchFamily="18" charset="0"/>
                      </a:rPr>
                      <m:t>𝜉</m:t>
                    </m:r>
                  </m:oMath>
                </a14:m>
                <a:r>
                  <a:rPr lang="zh-CN" altLang="en-US" sz="2800" dirty="0">
                    <a:ea typeface="思源黑体 CN Normal" panose="020B0400000000000000" pitchFamily="34" charset="-122"/>
                  </a:rPr>
                  <a:t>的数学期望不存在</a:t>
                </a:r>
                <a:r>
                  <a:rPr lang="en-US" altLang="zh-CN" sz="2800" dirty="0">
                    <a:ea typeface="思源黑体 CN Normal" panose="020B0400000000000000" pitchFamily="34" charset="-122"/>
                  </a:rPr>
                  <a:t>.</a:t>
                </a:r>
              </a:p>
            </p:txBody>
          </p:sp>
        </mc:Choice>
        <mc:Fallback xmlns="">
          <p:sp>
            <p:nvSpPr>
              <p:cNvPr id="12" name="矩形 11"/>
              <p:cNvSpPr>
                <a:spLocks noRot="1" noChangeAspect="1" noMove="1" noResize="1" noEditPoints="1" noAdjustHandles="1" noChangeArrowheads="1" noChangeShapeType="1" noTextEdit="1"/>
              </p:cNvSpPr>
              <p:nvPr/>
            </p:nvSpPr>
            <p:spPr>
              <a:xfrm>
                <a:off x="1799388" y="4754938"/>
                <a:ext cx="9057925" cy="1082412"/>
              </a:xfrm>
              <a:prstGeom prst="rect">
                <a:avLst/>
              </a:prstGeom>
              <a:blipFill rotWithShape="1">
                <a:blip r:embed="rId6"/>
                <a:stretch>
                  <a:fillRect l="-5" t="-5" r="1" b="40"/>
                </a:stretch>
              </a:blipFill>
              <a:ln w="57150">
                <a:noFill/>
              </a:ln>
            </p:spPr>
            <p:txBody>
              <a:bodyPr/>
              <a:lstStyle/>
              <a:p>
                <a:r>
                  <a:rPr lang="zh-CN" altLang="en-US">
                    <a:noFill/>
                  </a:rPr>
                  <a:t> </a:t>
                </a:r>
              </a:p>
            </p:txBody>
          </p:sp>
        </mc:Fallback>
      </mc:AlternateContent>
      <p:sp>
        <p:nvSpPr>
          <p:cNvPr id="9" name="灯片编号占位符 8"/>
          <p:cNvSpPr>
            <a:spLocks noGrp="1"/>
          </p:cNvSpPr>
          <p:nvPr>
            <p:ph type="sldNum" sz="quarter" idx="12"/>
          </p:nvPr>
        </p:nvSpPr>
        <p:spPr/>
        <p:txBody>
          <a:bodyPr/>
          <a:lstStyle/>
          <a:p>
            <a:fld id="{5FD308DF-D0D6-41CA-8E01-1A1CE80A10EE}" type="slidenum">
              <a:rPr lang="zh-CN" altLang="en-US" smtClean="0"/>
              <a:t>115</a:t>
            </a:fld>
            <a:endParaRPr lang="zh-CN" altLang="en-US"/>
          </a:p>
        </p:txBody>
      </p:sp>
    </p:spTree>
    <p:custDataLst>
      <p:tags r:id="rId1"/>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338401" y="1306523"/>
            <a:ext cx="7580030" cy="830997"/>
            <a:chOff x="1171465" y="1491939"/>
            <a:chExt cx="6039718" cy="830997"/>
          </a:xfrm>
        </p:grpSpPr>
        <p:sp>
          <p:nvSpPr>
            <p:cNvPr id="6" name="椭圆 5"/>
            <p:cNvSpPr/>
            <p:nvPr/>
          </p:nvSpPr>
          <p:spPr>
            <a:xfrm>
              <a:off x="1171465" y="1607818"/>
              <a:ext cx="303833" cy="376474"/>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629834" y="1491939"/>
              <a:ext cx="5581349" cy="830997"/>
            </a:xfrm>
            <a:prstGeom prst="rect">
              <a:avLst/>
            </a:prstGeom>
            <a:noFill/>
          </p:spPr>
          <p:txBody>
            <a:bodyPr wrap="square" rtlCol="0">
              <a:spAutoFit/>
            </a:bodyPr>
            <a:lstStyle/>
            <a:p>
              <a:r>
                <a:rPr lang="zh-CN" altLang="en-US" sz="2400" dirty="0">
                  <a:sym typeface="+mn-ea"/>
                </a:rPr>
                <a:t>随机变量的数学期望是一个实数，它是刻画随机变量的一种指标，在实际中有广泛的应用</a:t>
              </a:r>
              <a:r>
                <a:rPr lang="en-US" altLang="zh-CN" sz="2400" dirty="0">
                  <a:sym typeface="+mn-ea"/>
                </a:rPr>
                <a:t>.</a:t>
              </a:r>
              <a:endParaRPr lang="zh-CN" altLang="en-US" sz="2400" dirty="0">
                <a:sym typeface="+mn-ea"/>
              </a:endParaRPr>
            </a:p>
          </p:txBody>
        </p:sp>
      </p:grpSp>
      <p:grpSp>
        <p:nvGrpSpPr>
          <p:cNvPr id="12" name="组合 11"/>
          <p:cNvGrpSpPr/>
          <p:nvPr/>
        </p:nvGrpSpPr>
        <p:grpSpPr>
          <a:xfrm>
            <a:off x="2342899" y="2232041"/>
            <a:ext cx="7521143" cy="830997"/>
            <a:chOff x="1331888" y="2190484"/>
            <a:chExt cx="7425569" cy="830997"/>
          </a:xfrm>
        </p:grpSpPr>
        <p:sp>
          <p:nvSpPr>
            <p:cNvPr id="3" name="椭圆 2"/>
            <p:cNvSpPr/>
            <p:nvPr/>
          </p:nvSpPr>
          <p:spPr>
            <a:xfrm>
              <a:off x="1331888" y="2299055"/>
              <a:ext cx="376475" cy="34905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828631" y="2190484"/>
              <a:ext cx="6928826" cy="830997"/>
            </a:xfrm>
            <a:prstGeom prst="rect">
              <a:avLst/>
            </a:prstGeom>
            <a:noFill/>
          </p:spPr>
          <p:txBody>
            <a:bodyPr wrap="square" rtlCol="0">
              <a:spAutoFit/>
            </a:bodyPr>
            <a:lstStyle/>
            <a:p>
              <a:r>
                <a:rPr lang="en-US" altLang="zh-CN" sz="2400" dirty="0">
                  <a:sym typeface="+mn-ea"/>
                </a:rPr>
                <a:t>E(</a:t>
              </a:r>
              <a:r>
                <a:rPr lang="zh-CN" altLang="en-US" sz="2400" dirty="0">
                  <a:solidFill>
                    <a:prstClr val="black"/>
                  </a:solidFill>
                  <a:ea typeface="思源黑体 CN Normal" panose="020B0400000000000000" pitchFamily="34" charset="-122"/>
                </a:rPr>
                <a:t>𝜉</a:t>
              </a:r>
              <a:r>
                <a:rPr lang="en-US" altLang="zh-CN" sz="2400" dirty="0">
                  <a:sym typeface="+mn-ea"/>
                </a:rPr>
                <a:t>)</a:t>
              </a:r>
              <a:r>
                <a:rPr lang="zh-CN" altLang="en-US" sz="2400" dirty="0">
                  <a:sym typeface="+mn-ea"/>
                </a:rPr>
                <a:t>是</a:t>
              </a:r>
              <a:r>
                <a:rPr lang="zh-CN" altLang="en-US" sz="2400" dirty="0">
                  <a:solidFill>
                    <a:prstClr val="black"/>
                  </a:solidFill>
                  <a:ea typeface="思源黑体 CN Normal" panose="020B0400000000000000" pitchFamily="34" charset="-122"/>
                </a:rPr>
                <a:t>𝜉</a:t>
              </a:r>
              <a:r>
                <a:rPr lang="zh-CN" altLang="en-US" sz="2400" dirty="0">
                  <a:sym typeface="+mn-ea"/>
                </a:rPr>
                <a:t>的以概率为权重的加权平均，是</a:t>
              </a:r>
              <a:r>
                <a:rPr lang="zh-CN" altLang="en-US" sz="2400" dirty="0">
                  <a:solidFill>
                    <a:prstClr val="black"/>
                  </a:solidFill>
                  <a:ea typeface="思源黑体 CN Normal" panose="020B0400000000000000" pitchFamily="34" charset="-122"/>
                </a:rPr>
                <a:t>𝜉</a:t>
              </a:r>
              <a:r>
                <a:rPr lang="zh-CN" altLang="en-US" sz="2400" dirty="0">
                  <a:sym typeface="+mn-ea"/>
                </a:rPr>
                <a:t>中心位置的一种度量．</a:t>
              </a:r>
            </a:p>
          </p:txBody>
        </p:sp>
      </p:grpSp>
      <p:grpSp>
        <p:nvGrpSpPr>
          <p:cNvPr id="13" name="组合 12"/>
          <p:cNvGrpSpPr/>
          <p:nvPr/>
        </p:nvGrpSpPr>
        <p:grpSpPr>
          <a:xfrm>
            <a:off x="2338401" y="3160053"/>
            <a:ext cx="7597302" cy="1200329"/>
            <a:chOff x="1327390" y="1605401"/>
            <a:chExt cx="7500760" cy="1200329"/>
          </a:xfrm>
        </p:grpSpPr>
        <p:sp>
          <p:nvSpPr>
            <p:cNvPr id="14" name="椭圆 13"/>
            <p:cNvSpPr/>
            <p:nvPr/>
          </p:nvSpPr>
          <p:spPr>
            <a:xfrm>
              <a:off x="1327390" y="1673034"/>
              <a:ext cx="376475" cy="376474"/>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1828631" y="1605401"/>
              <a:ext cx="6999519" cy="1200329"/>
            </a:xfrm>
            <a:prstGeom prst="rect">
              <a:avLst/>
            </a:prstGeom>
            <a:noFill/>
          </p:spPr>
          <p:txBody>
            <a:bodyPr wrap="square" rtlCol="0">
              <a:spAutoFit/>
            </a:bodyPr>
            <a:lstStyle/>
            <a:p>
              <a:r>
                <a:rPr lang="zh-CN" altLang="en-US" sz="2400" dirty="0">
                  <a:sym typeface="+mn-ea"/>
                </a:rPr>
                <a:t>如果两个随机变量的分布相同，则它们的数学期望相同，即数学期望完全由分布函数所决定，也由密度所决定</a:t>
              </a:r>
              <a:r>
                <a:rPr lang="en-US" altLang="zh-CN" sz="2400" dirty="0">
                  <a:sym typeface="+mn-ea"/>
                </a:rPr>
                <a:t>.</a:t>
              </a:r>
              <a:endParaRPr lang="zh-CN" altLang="en-US" sz="2400" dirty="0">
                <a:sym typeface="+mn-ea"/>
              </a:endParaRPr>
            </a:p>
          </p:txBody>
        </p:sp>
      </p:grpSp>
      <p:grpSp>
        <p:nvGrpSpPr>
          <p:cNvPr id="16" name="组合 15"/>
          <p:cNvGrpSpPr/>
          <p:nvPr/>
        </p:nvGrpSpPr>
        <p:grpSpPr>
          <a:xfrm>
            <a:off x="2338401" y="4452618"/>
            <a:ext cx="7515197" cy="830997"/>
            <a:chOff x="1171463" y="2282817"/>
            <a:chExt cx="7419698" cy="830997"/>
          </a:xfrm>
        </p:grpSpPr>
        <p:sp>
          <p:nvSpPr>
            <p:cNvPr id="17" name="椭圆 16"/>
            <p:cNvSpPr/>
            <p:nvPr/>
          </p:nvSpPr>
          <p:spPr>
            <a:xfrm>
              <a:off x="1171463" y="2417746"/>
              <a:ext cx="376475" cy="37647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629833" y="2282817"/>
              <a:ext cx="6961328" cy="830997"/>
            </a:xfrm>
            <a:prstGeom prst="rect">
              <a:avLst/>
            </a:prstGeom>
            <a:noFill/>
          </p:spPr>
          <p:txBody>
            <a:bodyPr wrap="square" rtlCol="0">
              <a:spAutoFit/>
            </a:bodyPr>
            <a:lstStyle/>
            <a:p>
              <a:r>
                <a:rPr lang="zh-CN" altLang="en-US" sz="2400" dirty="0">
                  <a:sym typeface="+mn-ea"/>
                </a:rPr>
                <a:t>数学期望的应用：比较两个随机变量的平均水平</a:t>
              </a:r>
              <a:r>
                <a:rPr lang="en-US" altLang="zh-CN" sz="2400" dirty="0">
                  <a:sym typeface="+mn-ea"/>
                </a:rPr>
                <a:t>.</a:t>
              </a:r>
              <a:r>
                <a:rPr lang="zh-CN" altLang="en-US" sz="2400" dirty="0">
                  <a:sym typeface="+mn-ea"/>
                </a:rPr>
                <a:t>（如两个班数学水平，两种投资方案的平均收益等）</a:t>
              </a:r>
            </a:p>
          </p:txBody>
        </p:sp>
      </p:grpSp>
      <p:grpSp>
        <p:nvGrpSpPr>
          <p:cNvPr id="19" name="组合 18"/>
          <p:cNvGrpSpPr/>
          <p:nvPr/>
        </p:nvGrpSpPr>
        <p:grpSpPr>
          <a:xfrm>
            <a:off x="2338401" y="5385453"/>
            <a:ext cx="7597302" cy="469611"/>
            <a:chOff x="1171464" y="1607818"/>
            <a:chExt cx="7500760" cy="469611"/>
          </a:xfrm>
        </p:grpSpPr>
        <p:sp>
          <p:nvSpPr>
            <p:cNvPr id="20" name="椭圆 19"/>
            <p:cNvSpPr/>
            <p:nvPr/>
          </p:nvSpPr>
          <p:spPr>
            <a:xfrm>
              <a:off x="1171464" y="1607818"/>
              <a:ext cx="376475" cy="376474"/>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1629834" y="1615764"/>
              <a:ext cx="7042390" cy="461665"/>
            </a:xfrm>
            <a:prstGeom prst="rect">
              <a:avLst/>
            </a:prstGeom>
            <a:noFill/>
          </p:spPr>
          <p:txBody>
            <a:bodyPr wrap="square" rtlCol="0">
              <a:spAutoFit/>
            </a:bodyPr>
            <a:lstStyle/>
            <a:p>
              <a:r>
                <a:rPr lang="en-US" altLang="zh-CN" sz="2400" dirty="0">
                  <a:sym typeface="+mn-ea"/>
                </a:rPr>
                <a:t>E(</a:t>
              </a:r>
              <a:r>
                <a:rPr lang="zh-CN" altLang="en-US" sz="2400" dirty="0">
                  <a:solidFill>
                    <a:prstClr val="black"/>
                  </a:solidFill>
                  <a:ea typeface="思源黑体 CN Normal" panose="020B0400000000000000" pitchFamily="34" charset="-122"/>
                </a:rPr>
                <a:t>𝜉</a:t>
              </a:r>
              <a:r>
                <a:rPr lang="en-US" altLang="zh-CN" sz="2400" dirty="0">
                  <a:sym typeface="+mn-ea"/>
                </a:rPr>
                <a:t>)</a:t>
              </a:r>
              <a:r>
                <a:rPr lang="zh-CN" altLang="en-US" sz="2400" dirty="0">
                  <a:sym typeface="+mn-ea"/>
                </a:rPr>
                <a:t>的估计方法：用</a:t>
              </a:r>
              <a:r>
                <a:rPr lang="zh-CN" altLang="en-US" sz="2400" dirty="0">
                  <a:solidFill>
                    <a:prstClr val="black"/>
                  </a:solidFill>
                  <a:ea typeface="思源黑体 CN Normal" panose="020B0400000000000000" pitchFamily="34" charset="-122"/>
                </a:rPr>
                <a:t>𝜉</a:t>
              </a:r>
              <a:r>
                <a:rPr lang="zh-CN" altLang="en-US" sz="2400" dirty="0">
                  <a:sym typeface="+mn-ea"/>
                </a:rPr>
                <a:t>的重复观测值的算术平均值．</a:t>
              </a:r>
            </a:p>
          </p:txBody>
        </p:sp>
      </p:grpSp>
      <p:sp>
        <p:nvSpPr>
          <p:cNvPr id="2" name="灯片编号占位符 1"/>
          <p:cNvSpPr>
            <a:spLocks noGrp="1"/>
          </p:cNvSpPr>
          <p:nvPr>
            <p:ph type="sldNum" sz="quarter" idx="12"/>
          </p:nvPr>
        </p:nvSpPr>
        <p:spPr>
          <a:xfrm>
            <a:off x="8610600" y="6356350"/>
            <a:ext cx="2778508" cy="365125"/>
          </a:xfrm>
        </p:spPr>
        <p:txBody>
          <a:bodyPr/>
          <a:lstStyle/>
          <a:p>
            <a:fld id="{5FD308DF-D0D6-41CA-8E01-1A1CE80A10EE}" type="slidenum">
              <a:rPr lang="zh-CN" altLang="en-US" smtClean="0"/>
              <a:t>116</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7703" y="1036042"/>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517702" y="1577540"/>
            <a:ext cx="9488551" cy="564835"/>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设</a:t>
            </a:r>
            <a:r>
              <a:rPr lang="zh-CN" altLang="en-US" sz="2800" dirty="0">
                <a:solidFill>
                  <a:prstClr val="black"/>
                </a:solidFill>
                <a:ea typeface="思源黑体 CN Normal" panose="020B0400000000000000" pitchFamily="34" charset="-122"/>
              </a:rPr>
              <a:t>𝜉</a:t>
            </a:r>
            <a:r>
              <a:rPr lang="zh-CN" altLang="en-US" sz="2800" dirty="0">
                <a:ea typeface="思源黑体 CN Normal" panose="020B0400000000000000" pitchFamily="34" charset="-122"/>
              </a:rPr>
              <a:t>～</a:t>
            </a:r>
            <a:r>
              <a:rPr lang="en-US" altLang="zh-CN" sz="2800" i="1" dirty="0">
                <a:ea typeface="思源黑体 CN Normal" panose="020B0400000000000000" pitchFamily="34" charset="-122"/>
              </a:rPr>
              <a:t>U</a:t>
            </a:r>
            <a:r>
              <a:rPr lang="en-US" altLang="zh-CN" sz="2800" dirty="0">
                <a:ea typeface="思源黑体 CN Normal" panose="020B0400000000000000" pitchFamily="34" charset="-122"/>
              </a:rPr>
              <a:t>(0,60)</a:t>
            </a:r>
            <a:r>
              <a:rPr lang="zh-CN" altLang="en-US" sz="2800" dirty="0">
                <a:ea typeface="思源黑体 CN Normal" panose="020B0400000000000000" pitchFamily="34" charset="-122"/>
              </a:rPr>
              <a:t>，写出计算</a:t>
            </a:r>
            <a:r>
              <a:rPr lang="en-US" altLang="zh-CN" sz="2800" dirty="0">
                <a:ea typeface="思源黑体 CN Normal" panose="020B0400000000000000" pitchFamily="34" charset="-122"/>
              </a:rPr>
              <a:t>E(</a:t>
            </a:r>
            <a:r>
              <a:rPr lang="zh-CN" altLang="en-US" sz="2800" dirty="0">
                <a:solidFill>
                  <a:prstClr val="black"/>
                </a:solidFill>
                <a:ea typeface="思源黑体 CN Normal" panose="020B0400000000000000" pitchFamily="34" charset="-122"/>
              </a:rPr>
              <a:t>𝜉</a:t>
            </a:r>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的程序代码，并给出计算结果</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p:grpSp>
        <p:nvGrpSpPr>
          <p:cNvPr id="8" name="组合 7"/>
          <p:cNvGrpSpPr/>
          <p:nvPr/>
        </p:nvGrpSpPr>
        <p:grpSpPr>
          <a:xfrm>
            <a:off x="1517702" y="2335542"/>
            <a:ext cx="9265527" cy="1127619"/>
            <a:chOff x="832352" y="1684445"/>
            <a:chExt cx="6671297" cy="769441"/>
          </a:xfrm>
        </p:grpSpPr>
        <p:grpSp>
          <p:nvGrpSpPr>
            <p:cNvPr id="9" name="组合 8"/>
            <p:cNvGrpSpPr/>
            <p:nvPr/>
          </p:nvGrpSpPr>
          <p:grpSpPr>
            <a:xfrm>
              <a:off x="832352" y="1684445"/>
              <a:ext cx="6671297" cy="769441"/>
              <a:chOff x="832352" y="1684445"/>
              <a:chExt cx="6671297" cy="769441"/>
            </a:xfrm>
          </p:grpSpPr>
          <p:sp>
            <p:nvSpPr>
              <p:cNvPr id="11" name="矩形 10"/>
              <p:cNvSpPr/>
              <p:nvPr/>
            </p:nvSpPr>
            <p:spPr>
              <a:xfrm>
                <a:off x="873627" y="1684445"/>
                <a:ext cx="66300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矩形 11"/>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p:nvSpPr>
          <p:spPr>
            <a:xfrm>
              <a:off x="965756" y="1795171"/>
              <a:ext cx="6537893" cy="567038"/>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在</a:t>
              </a:r>
              <a:r>
                <a:rPr lang="en-US" altLang="zh-CN" sz="2400" dirty="0">
                  <a:ea typeface="思源黑体 CN Normal" panose="020B0400000000000000" pitchFamily="34" charset="-122"/>
                </a:rPr>
                <a:t>R</a:t>
              </a:r>
              <a:r>
                <a:rPr lang="zh-CN" altLang="en-US" sz="2400" dirty="0">
                  <a:ea typeface="思源黑体 CN Normal" panose="020B0400000000000000" pitchFamily="34" charset="-122"/>
                </a:rPr>
                <a:t>语言中，用</a:t>
              </a:r>
              <a:r>
                <a:rPr lang="en-US" altLang="zh-CN" sz="2400" dirty="0" err="1">
                  <a:ea typeface="思源黑体 CN Normal" panose="020B0400000000000000" pitchFamily="34" charset="-122"/>
                </a:rPr>
                <a:t>dunif</a:t>
              </a:r>
              <a:r>
                <a:rPr lang="en-US" altLang="zh-CN" sz="2400" dirty="0">
                  <a:ea typeface="思源黑体 CN Normal" panose="020B0400000000000000" pitchFamily="34" charset="-122"/>
                </a:rPr>
                <a:t> </a:t>
              </a:r>
              <a:r>
                <a:rPr lang="zh-CN" altLang="en-US" sz="2400" dirty="0">
                  <a:ea typeface="思源黑体 CN Normal" panose="020B0400000000000000" pitchFamily="34" charset="-122"/>
                </a:rPr>
                <a:t>计算均匀分布的密度函数值，因而可以用如下的程序代码计算</a:t>
              </a:r>
              <a:r>
                <a:rPr lang="en-US" altLang="zh-CN" sz="2400" i="1" dirty="0">
                  <a:ea typeface="思源黑体 CN Normal" panose="020B0400000000000000" pitchFamily="34" charset="-122"/>
                </a:rPr>
                <a:t>U</a:t>
              </a:r>
              <a:r>
                <a:rPr lang="en-US" altLang="zh-CN" sz="2400" dirty="0">
                  <a:ea typeface="思源黑体 CN Normal" panose="020B0400000000000000" pitchFamily="34" charset="-122"/>
                </a:rPr>
                <a:t>(0,60)</a:t>
              </a:r>
              <a:r>
                <a:rPr lang="zh-CN" altLang="en-US" sz="2400" dirty="0">
                  <a:ea typeface="思源黑体 CN Normal" panose="020B0400000000000000" pitchFamily="34" charset="-122"/>
                </a:rPr>
                <a:t>的数学期望：</a:t>
              </a:r>
            </a:p>
          </p:txBody>
        </p:sp>
      </p:grpSp>
      <mc:AlternateContent xmlns:mc="http://schemas.openxmlformats.org/markup-compatibility/2006" xmlns:a14="http://schemas.microsoft.com/office/drawing/2010/main">
        <mc:Choice Requires="a14">
          <p:sp>
            <p:nvSpPr>
              <p:cNvPr id="15" name="矩形 14"/>
              <p:cNvSpPr/>
              <p:nvPr/>
            </p:nvSpPr>
            <p:spPr>
              <a:xfrm>
                <a:off x="1434852" y="4825023"/>
                <a:ext cx="9488551" cy="1082412"/>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其中 </a:t>
                </a:r>
                <a:r>
                  <a:rPr lang="en-US" altLang="zh-CN" sz="2800" dirty="0">
                    <a:ea typeface="思源黑体 CN Normal" panose="020B0400000000000000" pitchFamily="34" charset="-122"/>
                  </a:rPr>
                  <a:t>-Inf </a:t>
                </a:r>
                <a:r>
                  <a:rPr lang="zh-CN" altLang="en-US" sz="2800" dirty="0">
                    <a:ea typeface="思源黑体 CN Normal" panose="020B0400000000000000" pitchFamily="34" charset="-122"/>
                  </a:rPr>
                  <a:t>和 </a:t>
                </a:r>
                <a:r>
                  <a:rPr lang="en-US" altLang="zh-CN" sz="2800" dirty="0">
                    <a:ea typeface="思源黑体 CN Normal" panose="020B0400000000000000" pitchFamily="34" charset="-122"/>
                  </a:rPr>
                  <a:t>Inf </a:t>
                </a:r>
                <a:r>
                  <a:rPr lang="zh-CN" altLang="en-US" sz="2800" dirty="0">
                    <a:ea typeface="思源黑体 CN Normal" panose="020B0400000000000000" pitchFamily="34" charset="-122"/>
                  </a:rPr>
                  <a:t>分别代表 </a:t>
                </a:r>
                <a:r>
                  <a:rPr lang="en-US" altLang="zh-CN" sz="2800" dirty="0">
                    <a:ea typeface="思源黑体 CN Normal" panose="020B0400000000000000" pitchFamily="34" charset="-122"/>
                  </a:rPr>
                  <a:t>-</a:t>
                </a:r>
                <a14:m>
                  <m:oMath xmlns:m="http://schemas.openxmlformats.org/officeDocument/2006/math">
                    <m:r>
                      <a:rPr lang="en-US" altLang="zh-CN" sz="2800" i="1" smtClean="0">
                        <a:latin typeface="Cambria Math" panose="02040503050406030204" pitchFamily="18" charset="0"/>
                      </a:rPr>
                      <m:t>∞</m:t>
                    </m:r>
                    <m:r>
                      <a:rPr lang="en-US" altLang="zh-CN" sz="2800" b="0" i="1" smtClean="0">
                        <a:latin typeface="Cambria Math" panose="02040503050406030204" pitchFamily="18" charset="0"/>
                      </a:rPr>
                      <m:t> </m:t>
                    </m:r>
                  </m:oMath>
                </a14:m>
                <a:r>
                  <a:rPr lang="zh-CN" altLang="en-US" sz="2800" dirty="0">
                    <a:ea typeface="思源黑体 CN Normal" panose="020B0400000000000000" pitchFamily="34" charset="-122"/>
                  </a:rPr>
                  <a:t>和 </a:t>
                </a:r>
                <a14:m>
                  <m:oMath xmlns:m="http://schemas.openxmlformats.org/officeDocument/2006/math">
                    <m:r>
                      <a:rPr lang="en-US" altLang="zh-CN" sz="2800" i="1">
                        <a:latin typeface="Cambria Math" panose="02040503050406030204" pitchFamily="18" charset="0"/>
                      </a:rPr>
                      <m:t>∞ </m:t>
                    </m:r>
                  </m:oMath>
                </a14:m>
                <a:r>
                  <a:rPr lang="zh-CN" altLang="en-US" sz="2800" dirty="0">
                    <a:ea typeface="思源黑体 CN Normal" panose="020B0400000000000000" pitchFamily="34" charset="-122"/>
                  </a:rPr>
                  <a:t>．上述程序代码的计算结果为</a:t>
                </a:r>
                <a:r>
                  <a:rPr lang="en-US" altLang="zh-CN" sz="2800" dirty="0">
                    <a:ea typeface="思源黑体 CN Normal" panose="020B0400000000000000" pitchFamily="34" charset="-122"/>
                  </a:rPr>
                  <a:t>29.99986</a:t>
                </a:r>
                <a:r>
                  <a:rPr lang="zh-CN" altLang="en-US" sz="2800" dirty="0">
                    <a:ea typeface="思源黑体 CN Normal" panose="020B0400000000000000" pitchFamily="34" charset="-122"/>
                  </a:rPr>
                  <a:t>．</a:t>
                </a:r>
              </a:p>
            </p:txBody>
          </p:sp>
        </mc:Choice>
        <mc:Fallback xmlns="">
          <p:sp>
            <p:nvSpPr>
              <p:cNvPr id="15" name="矩形 14"/>
              <p:cNvSpPr>
                <a:spLocks noRot="1" noChangeAspect="1" noMove="1" noResize="1" noEditPoints="1" noAdjustHandles="1" noChangeArrowheads="1" noChangeShapeType="1" noTextEdit="1"/>
              </p:cNvSpPr>
              <p:nvPr/>
            </p:nvSpPr>
            <p:spPr>
              <a:xfrm>
                <a:off x="1434852" y="4825023"/>
                <a:ext cx="9488551" cy="1082412"/>
              </a:xfrm>
              <a:prstGeom prst="rect">
                <a:avLst/>
              </a:prstGeom>
              <a:blipFill rotWithShape="1">
                <a:blip r:embed="rId4"/>
                <a:stretch>
                  <a:fillRect l="-4" t="-27" r="1" b="3"/>
                </a:stretch>
              </a:blipFill>
              <a:ln w="57150">
                <a:noFill/>
              </a:ln>
            </p:spPr>
            <p:txBody>
              <a:bodyPr/>
              <a:lstStyle/>
              <a:p>
                <a:r>
                  <a:rPr lang="zh-CN" altLang="en-US">
                    <a:noFill/>
                  </a:rPr>
                  <a:t> </a:t>
                </a:r>
              </a:p>
            </p:txBody>
          </p:sp>
        </mc:Fallback>
      </mc:AlternateContent>
      <p:sp>
        <p:nvSpPr>
          <p:cNvPr id="14" name="灯片编号占位符 13"/>
          <p:cNvSpPr>
            <a:spLocks noGrp="1"/>
          </p:cNvSpPr>
          <p:nvPr>
            <p:ph type="sldNum" sz="quarter" idx="12"/>
          </p:nvPr>
        </p:nvSpPr>
        <p:spPr/>
        <p:txBody>
          <a:bodyPr/>
          <a:lstStyle/>
          <a:p>
            <a:fld id="{5FD308DF-D0D6-41CA-8E01-1A1CE80A10EE}" type="slidenum">
              <a:rPr lang="zh-CN" altLang="en-US" smtClean="0"/>
              <a:t>117</a:t>
            </a:fld>
            <a:endParaRPr lang="zh-CN" altLang="en-US"/>
          </a:p>
        </p:txBody>
      </p:sp>
      <p:sp>
        <p:nvSpPr>
          <p:cNvPr id="16" name="矩形 15"/>
          <p:cNvSpPr/>
          <p:nvPr/>
        </p:nvSpPr>
        <p:spPr>
          <a:xfrm>
            <a:off x="1893375" y="3882482"/>
            <a:ext cx="7576113" cy="523220"/>
          </a:xfrm>
          <a:prstGeom prst="rect">
            <a:avLst/>
          </a:prstGeom>
        </p:spPr>
        <p:txBody>
          <a:bodyPr wrap="none">
            <a:spAutoFit/>
          </a:bodyPr>
          <a:lstStyle/>
          <a:p>
            <a:pPr algn="ctr"/>
            <a:r>
              <a:rPr lang="en-US" altLang="zh-CN" sz="2800" b="1" dirty="0"/>
              <a:t>integrate(function(x)  x*</a:t>
            </a:r>
            <a:r>
              <a:rPr lang="en-US" altLang="zh-CN" sz="2800" b="1" dirty="0" err="1"/>
              <a:t>dunif</a:t>
            </a:r>
            <a:r>
              <a:rPr lang="en-US" altLang="zh-CN" sz="2800" b="1" dirty="0"/>
              <a:t>(x, 0, 60), -Inf, Inf)</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140728" y="1956705"/>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482466" y="2344792"/>
            <a:ext cx="4303691" cy="1480983"/>
          </a:xfrm>
          <a:prstGeom prst="rect">
            <a:avLst/>
          </a:prstGeom>
        </p:spPr>
        <p:txBody>
          <a:bodyPr wrap="square">
            <a:spAutoFit/>
          </a:bodyPr>
          <a:lstStyle/>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连续型随机变量及其期望</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p>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密度函数的概率含义</a:t>
            </a:r>
            <a:endParaRPr lang="en-US" altLang="zh-CN" sz="2800" dirty="0"/>
          </a:p>
        </p:txBody>
      </p:sp>
      <p:sp>
        <p:nvSpPr>
          <p:cNvPr id="15" name="矩形 14"/>
          <p:cNvSpPr/>
          <p:nvPr/>
        </p:nvSpPr>
        <p:spPr>
          <a:xfrm>
            <a:off x="2818784" y="2619732"/>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2431021" y="1956705"/>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119967" y="3105715"/>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26558" y="3573839"/>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50706" y="2913035"/>
            <a:ext cx="4235451"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550706" y="3825775"/>
            <a:ext cx="4235451"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118</a:t>
            </a:fld>
            <a:endParaRPr lang="zh-CN" altLang="en-US"/>
          </a:p>
        </p:txBody>
      </p:sp>
    </p:spTree>
    <p:custDataLst>
      <p:tags r:id="rId1"/>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06628"/>
            <a:ext cx="7394678" cy="756544"/>
            <a:chOff x="720622" y="2933929"/>
            <a:chExt cx="7394678"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随机变量的方差</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119</a:t>
            </a:fld>
            <a:endParaRPr lang="zh-CN" alt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45513" y="775499"/>
            <a:ext cx="8370941" cy="954107"/>
            <a:chOff x="1180079" y="1141632"/>
            <a:chExt cx="7018792" cy="954107"/>
          </a:xfrm>
        </p:grpSpPr>
        <p:sp>
          <p:nvSpPr>
            <p:cNvPr id="7" name="矩形 6"/>
            <p:cNvSpPr/>
            <p:nvPr/>
          </p:nvSpPr>
          <p:spPr>
            <a:xfrm>
              <a:off x="1555751" y="1141632"/>
              <a:ext cx="6643120" cy="954107"/>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2.1.1</a:t>
              </a:r>
              <a:r>
                <a:rPr lang="en-US" altLang="zh-CN" sz="2800" b="1" dirty="0">
                  <a:solidFill>
                    <a:srgbClr val="004EA2"/>
                  </a:solidFill>
                  <a:ea typeface="思源黑体 CN Bold" panose="020B0800000000000000" pitchFamily="34" charset="-122"/>
                </a:rPr>
                <a:t>  </a:t>
              </a:r>
              <a:r>
                <a:rPr lang="zh-CN" altLang="en-US" sz="2800" dirty="0">
                  <a:solidFill>
                    <a:srgbClr val="004EA2"/>
                  </a:solidFill>
                  <a:ea typeface="思源黑体 CN Bold" panose="020B0800000000000000" pitchFamily="34" charset="-122"/>
                </a:rPr>
                <a:t>抛两枚硬币的样本点和样本空间是什么？</a:t>
              </a:r>
              <a:endParaRPr lang="en-US" altLang="zh-CN" sz="2800" dirty="0">
                <a:solidFill>
                  <a:srgbClr val="004EA2"/>
                </a:solidFill>
                <a:ea typeface="思源黑体 CN Bold" panose="020B0800000000000000" pitchFamily="34" charset="-122"/>
              </a:endParaRPr>
            </a:p>
          </p:txBody>
        </p:sp>
        <p:grpSp>
          <p:nvGrpSpPr>
            <p:cNvPr id="8" name="组合 7"/>
            <p:cNvGrpSpPr/>
            <p:nvPr/>
          </p:nvGrpSpPr>
          <p:grpSpPr>
            <a:xfrm>
              <a:off x="1180079" y="1415466"/>
              <a:ext cx="375672" cy="375672"/>
              <a:chOff x="1180079" y="1415466"/>
              <a:chExt cx="375672" cy="375672"/>
            </a:xfrm>
          </p:grpSpPr>
          <p:sp>
            <p:nvSpPr>
              <p:cNvPr id="9" name="矩形 8"/>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11" name="矩形 10"/>
          <p:cNvSpPr/>
          <p:nvPr/>
        </p:nvSpPr>
        <p:spPr>
          <a:xfrm>
            <a:off x="1269535" y="1578002"/>
            <a:ext cx="9757317" cy="1082412"/>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此时样本点</a:t>
            </a:r>
            <a:r>
              <a:rPr lang="el-GR" altLang="zh-CN" sz="2800" dirty="0">
                <a:latin typeface="+mj-lt"/>
                <a:ea typeface="思源黑体 CN Normal" panose="020B0400000000000000" pitchFamily="34" charset="-122"/>
              </a:rPr>
              <a:t>ω </a:t>
            </a:r>
            <a:r>
              <a:rPr lang="en-US" altLang="zh-CN"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x</a:t>
            </a:r>
            <a:r>
              <a:rPr lang="en-US" altLang="zh-CN" sz="2800" baseline="-25000" dirty="0">
                <a:latin typeface="+mj-lt"/>
                <a:ea typeface="思源黑体 CN Normal" panose="020B0400000000000000" pitchFamily="34" charset="-122"/>
              </a:rPr>
              <a:t>1</a:t>
            </a:r>
            <a:r>
              <a:rPr lang="en-US" altLang="zh-CN"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x</a:t>
            </a:r>
            <a:r>
              <a:rPr lang="en-US" altLang="zh-CN" sz="2800" baseline="-25000" dirty="0">
                <a:latin typeface="+mj-lt"/>
                <a:ea typeface="思源黑体 CN Normal" panose="020B0400000000000000" pitchFamily="34" charset="-122"/>
              </a:rPr>
              <a:t>2</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其中</a:t>
            </a:r>
            <a:r>
              <a:rPr lang="en-US" altLang="zh-CN" sz="2800" i="1" dirty="0">
                <a:latin typeface="+mj-lt"/>
                <a:ea typeface="思源黑体 CN Normal" panose="020B0400000000000000" pitchFamily="34" charset="-122"/>
              </a:rPr>
              <a:t>x</a:t>
            </a:r>
            <a:r>
              <a:rPr lang="en-US" altLang="zh-CN" sz="2800" baseline="-25000" dirty="0">
                <a:latin typeface="+mj-lt"/>
                <a:ea typeface="思源黑体 CN Normal" panose="020B0400000000000000" pitchFamily="34" charset="-122"/>
              </a:rPr>
              <a:t>1</a:t>
            </a:r>
            <a:r>
              <a:rPr lang="zh-CN" altLang="en-US" sz="2800" dirty="0">
                <a:latin typeface="+mj-lt"/>
                <a:ea typeface="思源黑体 CN Normal" panose="020B0400000000000000" pitchFamily="34" charset="-122"/>
              </a:rPr>
              <a:t>和</a:t>
            </a:r>
            <a:r>
              <a:rPr lang="en-US" altLang="zh-CN" sz="2800" i="1" dirty="0">
                <a:latin typeface="+mj-lt"/>
                <a:ea typeface="思源黑体 CN Normal" panose="020B0400000000000000" pitchFamily="34" charset="-122"/>
              </a:rPr>
              <a:t>x</a:t>
            </a:r>
            <a:r>
              <a:rPr lang="en-US" altLang="zh-CN" sz="2800" baseline="-25000" dirty="0">
                <a:latin typeface="+mj-lt"/>
                <a:ea typeface="思源黑体 CN Normal" panose="020B0400000000000000" pitchFamily="34" charset="-122"/>
              </a:rPr>
              <a:t>2</a:t>
            </a:r>
            <a:r>
              <a:rPr lang="zh-CN" altLang="en-US" sz="2800" dirty="0">
                <a:latin typeface="+mj-lt"/>
                <a:ea typeface="思源黑体 CN Normal" panose="020B0400000000000000" pitchFamily="34" charset="-122"/>
              </a:rPr>
              <a:t>分别代表第</a:t>
            </a:r>
            <a:r>
              <a:rPr lang="en-US" altLang="zh-CN" sz="2800" dirty="0">
                <a:latin typeface="+mj-lt"/>
                <a:ea typeface="思源黑体 CN Normal" panose="020B0400000000000000" pitchFamily="34" charset="-122"/>
              </a:rPr>
              <a:t>1</a:t>
            </a:r>
            <a:r>
              <a:rPr lang="zh-CN" altLang="en-US" sz="2800" dirty="0">
                <a:latin typeface="+mj-lt"/>
                <a:ea typeface="思源黑体 CN Normal" panose="020B0400000000000000" pitchFamily="34" charset="-122"/>
              </a:rPr>
              <a:t>枚和第</a:t>
            </a:r>
            <a:r>
              <a:rPr lang="en-US" altLang="zh-CN" sz="2800" dirty="0">
                <a:latin typeface="+mj-lt"/>
                <a:ea typeface="思源黑体 CN Normal" panose="020B0400000000000000" pitchFamily="34" charset="-122"/>
              </a:rPr>
              <a:t>2</a:t>
            </a:r>
            <a:r>
              <a:rPr lang="zh-CN" altLang="en-US" sz="2800" dirty="0">
                <a:latin typeface="+mj-lt"/>
                <a:ea typeface="思源黑体 CN Normal" panose="020B0400000000000000" pitchFamily="34" charset="-122"/>
              </a:rPr>
              <a:t>枚硬币抛出的结果</a:t>
            </a:r>
            <a:r>
              <a:rPr lang="en-US" altLang="zh-CN" sz="2800"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所以样本空间为</a:t>
            </a:r>
          </a:p>
        </p:txBody>
      </p:sp>
      <p:grpSp>
        <p:nvGrpSpPr>
          <p:cNvPr id="2" name="组合 1"/>
          <p:cNvGrpSpPr/>
          <p:nvPr/>
        </p:nvGrpSpPr>
        <p:grpSpPr>
          <a:xfrm>
            <a:off x="2958137" y="2684161"/>
            <a:ext cx="5963491" cy="754567"/>
            <a:chOff x="1028700" y="2663372"/>
            <a:chExt cx="4013200" cy="676728"/>
          </a:xfrm>
        </p:grpSpPr>
        <p:sp>
          <p:nvSpPr>
            <p:cNvPr id="13" name="矩形 12"/>
            <p:cNvSpPr/>
            <p:nvPr/>
          </p:nvSpPr>
          <p:spPr>
            <a:xfrm>
              <a:off x="1028700" y="2663372"/>
              <a:ext cx="4013200" cy="6767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5" name="矩形 14"/>
            <p:cNvSpPr/>
            <p:nvPr/>
          </p:nvSpPr>
          <p:spPr>
            <a:xfrm>
              <a:off x="1173105" y="2751975"/>
              <a:ext cx="3724388" cy="469246"/>
            </a:xfrm>
            <a:prstGeom prst="rect">
              <a:avLst/>
            </a:prstGeom>
          </p:spPr>
          <p:txBody>
            <a:bodyPr wrap="square">
              <a:spAutoFit/>
            </a:bodyPr>
            <a:lstStyle/>
            <a:p>
              <a:pPr algn="ctr"/>
              <a:r>
                <a:rPr lang="el-GR" altLang="zh-CN" sz="2800" dirty="0">
                  <a:latin typeface="+mj-lt"/>
                </a:rPr>
                <a:t>Ω</a:t>
              </a:r>
              <a:r>
                <a:rPr lang="en-US" altLang="zh-CN" sz="2800" dirty="0">
                  <a:latin typeface="+mj-lt"/>
                </a:rPr>
                <a:t>={(</a:t>
              </a:r>
              <a:r>
                <a:rPr lang="en-US" altLang="zh-CN" sz="2800" i="1" dirty="0">
                  <a:latin typeface="+mj-lt"/>
                </a:rPr>
                <a:t>x</a:t>
              </a:r>
              <a:r>
                <a:rPr lang="en-US" altLang="zh-CN" sz="2800" baseline="-25000" dirty="0">
                  <a:latin typeface="+mj-lt"/>
                </a:rPr>
                <a:t>1</a:t>
              </a:r>
              <a:r>
                <a:rPr lang="en-US" altLang="zh-CN" sz="2800" dirty="0">
                  <a:latin typeface="+mj-lt"/>
                </a:rPr>
                <a:t>,</a:t>
              </a:r>
              <a:r>
                <a:rPr lang="en-US" altLang="zh-CN" sz="2800" i="1" dirty="0">
                  <a:latin typeface="+mj-lt"/>
                </a:rPr>
                <a:t>x</a:t>
              </a:r>
              <a:r>
                <a:rPr lang="en-US" altLang="zh-CN" sz="2800" baseline="-25000" dirty="0">
                  <a:latin typeface="+mj-lt"/>
                </a:rPr>
                <a:t>2</a:t>
              </a:r>
              <a:r>
                <a:rPr lang="en-US" altLang="zh-CN" sz="2800" dirty="0">
                  <a:latin typeface="+mj-lt"/>
                </a:rPr>
                <a:t>):</a:t>
              </a:r>
              <a:r>
                <a:rPr lang="en-US" altLang="zh-CN" sz="2800" dirty="0"/>
                <a:t> </a:t>
              </a:r>
              <a:r>
                <a:rPr lang="en-US" altLang="zh-CN" sz="2800" i="1" dirty="0"/>
                <a:t>x</a:t>
              </a:r>
              <a:r>
                <a:rPr lang="en-US" altLang="zh-CN" sz="2800" i="1" baseline="-25000" dirty="0"/>
                <a:t>i</a:t>
              </a:r>
              <a:r>
                <a:rPr lang="en-US" altLang="zh-CN" sz="2800" dirty="0">
                  <a:latin typeface="+mj-lt"/>
                </a:rPr>
                <a:t>∈{</a:t>
              </a:r>
              <a:r>
                <a:rPr lang="zh-CN" altLang="en-US" sz="2800" dirty="0">
                  <a:latin typeface="+mj-lt"/>
                </a:rPr>
                <a:t>正面</a:t>
              </a:r>
              <a:r>
                <a:rPr lang="en-US" altLang="zh-CN" sz="2800" dirty="0">
                  <a:latin typeface="+mj-lt"/>
                </a:rPr>
                <a:t>,</a:t>
              </a:r>
              <a:r>
                <a:rPr lang="zh-CN" altLang="en-US" sz="2800" dirty="0">
                  <a:latin typeface="+mj-lt"/>
                </a:rPr>
                <a:t>反面</a:t>
              </a:r>
              <a:r>
                <a:rPr lang="en-US" altLang="zh-CN" sz="2800" dirty="0">
                  <a:latin typeface="+mj-lt"/>
                </a:rPr>
                <a:t>},</a:t>
              </a:r>
              <a:r>
                <a:rPr lang="en-US" altLang="zh-CN" sz="2800" i="1" dirty="0" err="1">
                  <a:latin typeface="+mj-lt"/>
                </a:rPr>
                <a:t>i</a:t>
              </a:r>
              <a:r>
                <a:rPr lang="en-US" altLang="zh-CN" sz="2800" dirty="0">
                  <a:latin typeface="+mj-lt"/>
                </a:rPr>
                <a:t>=1,2}</a:t>
              </a:r>
            </a:p>
          </p:txBody>
        </p:sp>
      </p:grpSp>
      <p:sp>
        <p:nvSpPr>
          <p:cNvPr id="17" name="矩形 16"/>
          <p:cNvSpPr/>
          <p:nvPr/>
        </p:nvSpPr>
        <p:spPr>
          <a:xfrm>
            <a:off x="1217342" y="3521464"/>
            <a:ext cx="9757316" cy="1599477"/>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 如用</a:t>
            </a:r>
            <a:r>
              <a:rPr lang="en-US" altLang="zh-CN" sz="2800" dirty="0">
                <a:latin typeface="+mj-lt"/>
                <a:ea typeface="思源黑体 CN Normal" panose="020B0400000000000000" pitchFamily="34" charset="-122"/>
              </a:rPr>
              <a:t>0</a:t>
            </a:r>
            <a:r>
              <a:rPr lang="zh-CN" altLang="en-US" sz="2800" dirty="0">
                <a:latin typeface="+mj-lt"/>
                <a:ea typeface="思源黑体 CN Normal" panose="020B0400000000000000" pitchFamily="34" charset="-122"/>
              </a:rPr>
              <a:t>表示正面，</a:t>
            </a:r>
            <a:r>
              <a:rPr lang="en-US" altLang="zh-CN" sz="2800" dirty="0">
                <a:latin typeface="+mj-lt"/>
                <a:ea typeface="思源黑体 CN Normal" panose="020B0400000000000000" pitchFamily="34" charset="-122"/>
              </a:rPr>
              <a:t>1</a:t>
            </a:r>
            <a:r>
              <a:rPr lang="zh-CN" altLang="en-US" sz="2800" dirty="0">
                <a:latin typeface="+mj-lt"/>
                <a:ea typeface="思源黑体 CN Normal" panose="020B0400000000000000" pitchFamily="34" charset="-122"/>
              </a:rPr>
              <a:t>表示反面，样本点变为</a:t>
            </a:r>
            <a:r>
              <a:rPr lang="en-US" altLang="zh-CN" sz="2800" dirty="0">
                <a:latin typeface="+mj-lt"/>
                <a:ea typeface="思源黑体 CN Normal" panose="020B0400000000000000" pitchFamily="34" charset="-122"/>
              </a:rPr>
              <a:t>(0,0)</a:t>
            </a:r>
            <a:r>
              <a:rPr lang="en-US" altLang="zh-CN" sz="2800" dirty="0">
                <a:ea typeface="思源黑体 CN Normal" panose="020B0400000000000000" pitchFamily="34" charset="-122"/>
              </a:rPr>
              <a:t> , </a:t>
            </a:r>
            <a:r>
              <a:rPr lang="en-US" altLang="zh-CN" sz="2800" dirty="0">
                <a:latin typeface="+mj-lt"/>
                <a:ea typeface="思源黑体 CN Normal" panose="020B0400000000000000" pitchFamily="34" charset="-122"/>
              </a:rPr>
              <a:t> (0,1), (1,0), (1,1)</a:t>
            </a:r>
            <a:r>
              <a:rPr lang="zh-CN" altLang="en-US" sz="2800" dirty="0">
                <a:latin typeface="+mj-lt"/>
                <a:ea typeface="思源黑体 CN Normal" panose="020B0400000000000000" pitchFamily="34" charset="-122"/>
              </a:rPr>
              <a:t>，其中第</a:t>
            </a:r>
            <a:r>
              <a:rPr lang="en-US" altLang="zh-CN" sz="2800" dirty="0">
                <a:latin typeface="+mj-lt"/>
                <a:ea typeface="思源黑体 CN Normal" panose="020B0400000000000000" pitchFamily="34" charset="-122"/>
              </a:rPr>
              <a:t>1</a:t>
            </a:r>
            <a:r>
              <a:rPr lang="zh-CN" altLang="en-US" sz="2800" dirty="0">
                <a:latin typeface="+mj-lt"/>
                <a:ea typeface="思源黑体 CN Normal" panose="020B0400000000000000" pitchFamily="34" charset="-122"/>
              </a:rPr>
              <a:t>和第</a:t>
            </a:r>
            <a:r>
              <a:rPr lang="en-US" altLang="zh-CN" sz="2800" dirty="0">
                <a:latin typeface="+mj-lt"/>
                <a:ea typeface="思源黑体 CN Normal" panose="020B0400000000000000" pitchFamily="34" charset="-122"/>
              </a:rPr>
              <a:t>2</a:t>
            </a:r>
            <a:r>
              <a:rPr lang="zh-CN" altLang="en-US" sz="2800" dirty="0">
                <a:latin typeface="+mj-lt"/>
                <a:ea typeface="思源黑体 CN Normal" panose="020B0400000000000000" pitchFamily="34" charset="-122"/>
              </a:rPr>
              <a:t>分量分别表示第</a:t>
            </a:r>
            <a:r>
              <a:rPr lang="en-US" altLang="zh-CN" sz="2800" dirty="0">
                <a:latin typeface="+mj-lt"/>
                <a:ea typeface="思源黑体 CN Normal" panose="020B0400000000000000" pitchFamily="34" charset="-122"/>
              </a:rPr>
              <a:t>1</a:t>
            </a:r>
            <a:r>
              <a:rPr lang="zh-CN" altLang="en-US" sz="2800" dirty="0">
                <a:latin typeface="+mj-lt"/>
                <a:ea typeface="思源黑体 CN Normal" panose="020B0400000000000000" pitchFamily="34" charset="-122"/>
              </a:rPr>
              <a:t>和第</a:t>
            </a:r>
            <a:r>
              <a:rPr lang="en-US" altLang="zh-CN" sz="2800" dirty="0">
                <a:latin typeface="+mj-lt"/>
                <a:ea typeface="思源黑体 CN Normal" panose="020B0400000000000000" pitchFamily="34" charset="-122"/>
              </a:rPr>
              <a:t>2</a:t>
            </a:r>
            <a:r>
              <a:rPr lang="zh-CN" altLang="en-US" sz="2800" dirty="0">
                <a:latin typeface="+mj-lt"/>
                <a:ea typeface="思源黑体 CN Normal" panose="020B0400000000000000" pitchFamily="34" charset="-122"/>
              </a:rPr>
              <a:t>枚硬币出现的结果。此时可把样本空间表示为：</a:t>
            </a:r>
          </a:p>
        </p:txBody>
      </p:sp>
      <p:grpSp>
        <p:nvGrpSpPr>
          <p:cNvPr id="18" name="组合 17"/>
          <p:cNvGrpSpPr/>
          <p:nvPr/>
        </p:nvGrpSpPr>
        <p:grpSpPr>
          <a:xfrm>
            <a:off x="3558045" y="5327361"/>
            <a:ext cx="4671555" cy="746731"/>
            <a:chOff x="1028700" y="2663372"/>
            <a:chExt cx="3434952" cy="676728"/>
          </a:xfrm>
        </p:grpSpPr>
        <p:sp>
          <p:nvSpPr>
            <p:cNvPr id="19" name="矩形 18"/>
            <p:cNvSpPr/>
            <p:nvPr/>
          </p:nvSpPr>
          <p:spPr>
            <a:xfrm>
              <a:off x="1028700" y="2663372"/>
              <a:ext cx="3434952" cy="6767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20" name="矩形 19"/>
            <p:cNvSpPr/>
            <p:nvPr/>
          </p:nvSpPr>
          <p:spPr>
            <a:xfrm>
              <a:off x="1173106" y="2801681"/>
              <a:ext cx="3145986" cy="474170"/>
            </a:xfrm>
            <a:prstGeom prst="rect">
              <a:avLst/>
            </a:prstGeom>
          </p:spPr>
          <p:txBody>
            <a:bodyPr wrap="square">
              <a:spAutoFit/>
            </a:bodyPr>
            <a:lstStyle/>
            <a:p>
              <a:pPr algn="ctr"/>
              <a:r>
                <a:rPr lang="el-GR" altLang="zh-CN" sz="2800" dirty="0">
                  <a:latin typeface="+mj-lt"/>
                </a:rPr>
                <a:t>Ω</a:t>
              </a:r>
              <a:r>
                <a:rPr lang="en-US" altLang="zh-CN" sz="2800" dirty="0">
                  <a:latin typeface="+mj-lt"/>
                </a:rPr>
                <a:t>={</a:t>
              </a:r>
              <a:r>
                <a:rPr lang="en-US" altLang="zh-CN" sz="2800" dirty="0">
                  <a:ea typeface="思源黑体 CN Normal" panose="020B0400000000000000" pitchFamily="34" charset="-122"/>
                </a:rPr>
                <a:t>(0,0), (0,1), (1,0), (1,1)</a:t>
              </a:r>
              <a:r>
                <a:rPr lang="en-US" altLang="zh-CN" sz="2800" dirty="0">
                  <a:latin typeface="+mj-lt"/>
                </a:rPr>
                <a:t>}</a:t>
              </a:r>
            </a:p>
          </p:txBody>
        </p:sp>
      </p:grpSp>
      <p:sp>
        <p:nvSpPr>
          <p:cNvPr id="3" name="灯片编号占位符 2"/>
          <p:cNvSpPr>
            <a:spLocks noGrp="1"/>
          </p:cNvSpPr>
          <p:nvPr>
            <p:ph type="sldNum" sz="quarter" idx="12"/>
          </p:nvPr>
        </p:nvSpPr>
        <p:spPr/>
        <p:txBody>
          <a:bodyPr/>
          <a:lstStyle/>
          <a:p>
            <a:fld id="{5FD308DF-D0D6-41CA-8E01-1A1CE80A10EE}" type="slidenum">
              <a:rPr lang="zh-CN" altLang="en-US" smtClean="0"/>
              <a:t>12</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矩形 14"/>
              <p:cNvSpPr/>
              <p:nvPr/>
            </p:nvSpPr>
            <p:spPr>
              <a:xfrm>
                <a:off x="1586901" y="1229474"/>
                <a:ext cx="7011076" cy="523220"/>
              </a:xfrm>
              <a:prstGeom prst="rect">
                <a:avLst/>
              </a:prstGeom>
            </p:spPr>
            <p:txBody>
              <a:bodyPr wrap="square">
                <a:spAutoFit/>
              </a:bodyPr>
              <a:lstStyle/>
              <a:p>
                <a:r>
                  <a:rPr lang="zh-CN" altLang="en-US" sz="2800" dirty="0">
                    <a:solidFill>
                      <a:srgbClr val="FF0000"/>
                    </a:solidFill>
                  </a:rPr>
                  <a:t>问题：</a:t>
                </a:r>
                <a:r>
                  <a:rPr lang="zh-CN" altLang="en-US" sz="2400" dirty="0"/>
                  <a:t>如何刻画随机变量</a:t>
                </a:r>
                <a14:m>
                  <m:oMath xmlns:m="http://schemas.openxmlformats.org/officeDocument/2006/math">
                    <m:r>
                      <a:rPr lang="zh-CN" altLang="en-US" sz="2400" i="1" smtClean="0">
                        <a:latin typeface="Cambria Math" panose="02040503050406030204" pitchFamily="18" charset="0"/>
                      </a:rPr>
                      <m:t>𝜉</m:t>
                    </m:r>
                  </m:oMath>
                </a14:m>
                <a:r>
                  <a:rPr lang="zh-CN" altLang="en-US" sz="2400" dirty="0"/>
                  <a:t>的集中（离散）程度？</a:t>
                </a:r>
              </a:p>
            </p:txBody>
          </p:sp>
        </mc:Choice>
        <mc:Fallback xmlns="">
          <p:sp>
            <p:nvSpPr>
              <p:cNvPr id="15" name="矩形 14"/>
              <p:cNvSpPr>
                <a:spLocks noRot="1" noChangeAspect="1" noMove="1" noResize="1" noEditPoints="1" noAdjustHandles="1" noChangeArrowheads="1" noChangeShapeType="1" noTextEdit="1"/>
              </p:cNvSpPr>
              <p:nvPr/>
            </p:nvSpPr>
            <p:spPr>
              <a:xfrm>
                <a:off x="1586901" y="1229474"/>
                <a:ext cx="7011076" cy="523220"/>
              </a:xfrm>
              <a:prstGeom prst="rect">
                <a:avLst/>
              </a:prstGeom>
              <a:blipFill rotWithShape="1">
                <a:blip r:embed="rId4"/>
                <a:stretch>
                  <a:fillRect l="-1" t="-22" r="1" b="18"/>
                </a:stretch>
              </a:blipFill>
            </p:spPr>
            <p:txBody>
              <a:bodyPr/>
              <a:lstStyle/>
              <a:p>
                <a:r>
                  <a:rPr lang="zh-CN" altLang="en-US">
                    <a:noFill/>
                  </a:rPr>
                  <a:t> </a:t>
                </a:r>
              </a:p>
            </p:txBody>
          </p:sp>
        </mc:Fallback>
      </mc:AlternateContent>
      <p:grpSp>
        <p:nvGrpSpPr>
          <p:cNvPr id="11" name="Group 12"/>
          <p:cNvGrpSpPr/>
          <p:nvPr/>
        </p:nvGrpSpPr>
        <p:grpSpPr bwMode="auto">
          <a:xfrm>
            <a:off x="6196361" y="2917053"/>
            <a:ext cx="3455987" cy="1663700"/>
            <a:chOff x="1202" y="1392"/>
            <a:chExt cx="3401" cy="2496"/>
          </a:xfrm>
        </p:grpSpPr>
        <p:sp>
          <p:nvSpPr>
            <p:cNvPr id="12" name="Rectangle 13"/>
            <p:cNvSpPr>
              <a:spLocks noChangeArrowheads="1"/>
            </p:cNvSpPr>
            <p:nvPr/>
          </p:nvSpPr>
          <p:spPr bwMode="auto">
            <a:xfrm>
              <a:off x="2688" y="1392"/>
              <a:ext cx="336" cy="960"/>
            </a:xfrm>
            <a:prstGeom prst="rect">
              <a:avLst/>
            </a:prstGeom>
            <a:solidFill>
              <a:schemeClr val="folHlink"/>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14"/>
            <p:cNvSpPr>
              <a:spLocks noChangeArrowheads="1"/>
            </p:cNvSpPr>
            <p:nvPr/>
          </p:nvSpPr>
          <p:spPr bwMode="auto">
            <a:xfrm>
              <a:off x="2336" y="1728"/>
              <a:ext cx="336" cy="624"/>
            </a:xfrm>
            <a:prstGeom prst="rect">
              <a:avLst/>
            </a:prstGeom>
            <a:solidFill>
              <a:schemeClr val="folHlink"/>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15"/>
            <p:cNvSpPr>
              <a:spLocks noChangeArrowheads="1"/>
            </p:cNvSpPr>
            <p:nvPr/>
          </p:nvSpPr>
          <p:spPr bwMode="auto">
            <a:xfrm>
              <a:off x="3043" y="1728"/>
              <a:ext cx="336" cy="624"/>
            </a:xfrm>
            <a:prstGeom prst="rect">
              <a:avLst/>
            </a:prstGeom>
            <a:solidFill>
              <a:schemeClr val="folHlink"/>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16"/>
            <p:cNvSpPr>
              <a:spLocks noChangeArrowheads="1"/>
            </p:cNvSpPr>
            <p:nvPr/>
          </p:nvSpPr>
          <p:spPr bwMode="auto">
            <a:xfrm>
              <a:off x="2673" y="2928"/>
              <a:ext cx="336" cy="960"/>
            </a:xfrm>
            <a:prstGeom prst="rect">
              <a:avLst/>
            </a:prstGeom>
            <a:solidFill>
              <a:schemeClr val="folHlink"/>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17"/>
            <p:cNvSpPr>
              <a:spLocks noChangeArrowheads="1"/>
            </p:cNvSpPr>
            <p:nvPr/>
          </p:nvSpPr>
          <p:spPr bwMode="auto">
            <a:xfrm>
              <a:off x="1233" y="3264"/>
              <a:ext cx="336" cy="624"/>
            </a:xfrm>
            <a:prstGeom prst="rect">
              <a:avLst/>
            </a:prstGeom>
            <a:solidFill>
              <a:schemeClr val="folHlink"/>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8"/>
            <p:cNvSpPr>
              <a:spLocks noChangeArrowheads="1"/>
            </p:cNvSpPr>
            <p:nvPr/>
          </p:nvSpPr>
          <p:spPr bwMode="auto">
            <a:xfrm>
              <a:off x="4161" y="3216"/>
              <a:ext cx="336" cy="672"/>
            </a:xfrm>
            <a:prstGeom prst="rect">
              <a:avLst/>
            </a:prstGeom>
            <a:solidFill>
              <a:schemeClr val="folHlink"/>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9"/>
            <p:cNvSpPr>
              <a:spLocks noChangeShapeType="1"/>
            </p:cNvSpPr>
            <p:nvPr/>
          </p:nvSpPr>
          <p:spPr bwMode="auto">
            <a:xfrm flipV="1">
              <a:off x="1202" y="3884"/>
              <a:ext cx="3311" cy="0"/>
            </a:xfrm>
            <a:prstGeom prst="line">
              <a:avLst/>
            </a:prstGeom>
            <a:noFill/>
            <a:ln w="28575">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20"/>
            <p:cNvSpPr>
              <a:spLocks noChangeShapeType="1"/>
            </p:cNvSpPr>
            <p:nvPr/>
          </p:nvSpPr>
          <p:spPr bwMode="auto">
            <a:xfrm flipV="1">
              <a:off x="1292" y="2350"/>
              <a:ext cx="3311" cy="0"/>
            </a:xfrm>
            <a:prstGeom prst="line">
              <a:avLst/>
            </a:prstGeom>
            <a:noFill/>
            <a:ln w="28575">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1" name="Group 4"/>
          <p:cNvGrpSpPr/>
          <p:nvPr/>
        </p:nvGrpSpPr>
        <p:grpSpPr bwMode="auto">
          <a:xfrm>
            <a:off x="1921595" y="3221390"/>
            <a:ext cx="3611562" cy="1150938"/>
            <a:chOff x="1248" y="2400"/>
            <a:chExt cx="2952" cy="1152"/>
          </a:xfrm>
        </p:grpSpPr>
        <p:sp>
          <p:nvSpPr>
            <p:cNvPr id="22" name="Line 5"/>
            <p:cNvSpPr>
              <a:spLocks noChangeShapeType="1"/>
            </p:cNvSpPr>
            <p:nvPr/>
          </p:nvSpPr>
          <p:spPr bwMode="auto">
            <a:xfrm flipV="1">
              <a:off x="1248" y="3552"/>
              <a:ext cx="2952" cy="0"/>
            </a:xfrm>
            <a:prstGeom prst="line">
              <a:avLst/>
            </a:prstGeom>
            <a:noFill/>
            <a:ln w="57150">
              <a:solidFill>
                <a:srgbClr val="E8E8E8"/>
              </a:solidFill>
              <a:round/>
              <a:tailEnd type="triangle" w="med" len="me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1" name="Line 6"/>
            <p:cNvSpPr>
              <a:spLocks noChangeShapeType="1"/>
            </p:cNvSpPr>
            <p:nvPr/>
          </p:nvSpPr>
          <p:spPr bwMode="auto">
            <a:xfrm>
              <a:off x="2640" y="2448"/>
              <a:ext cx="0" cy="1104"/>
            </a:xfrm>
            <a:prstGeom prst="line">
              <a:avLst/>
            </a:prstGeom>
            <a:noFill/>
            <a:ln w="38100">
              <a:solidFill>
                <a:srgbClr val="D8D8EC"/>
              </a:solidFill>
              <a:prstDash val="dash"/>
              <a:roun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Line 7"/>
            <p:cNvSpPr>
              <a:spLocks noChangeShapeType="1"/>
            </p:cNvSpPr>
            <p:nvPr/>
          </p:nvSpPr>
          <p:spPr bwMode="auto">
            <a:xfrm flipH="1" flipV="1">
              <a:off x="2016" y="3360"/>
              <a:ext cx="1248" cy="0"/>
            </a:xfrm>
            <a:prstGeom prst="line">
              <a:avLst/>
            </a:prstGeom>
            <a:noFill/>
            <a:ln w="19050">
              <a:solidFill>
                <a:srgbClr val="330066"/>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33" name="Group 8"/>
            <p:cNvGrpSpPr/>
            <p:nvPr/>
          </p:nvGrpSpPr>
          <p:grpSpPr bwMode="auto">
            <a:xfrm>
              <a:off x="1344" y="2400"/>
              <a:ext cx="2613" cy="1056"/>
              <a:chOff x="1152" y="2496"/>
              <a:chExt cx="2613" cy="1056"/>
            </a:xfrm>
          </p:grpSpPr>
          <p:sp>
            <p:nvSpPr>
              <p:cNvPr id="34" name="Freeform 9"/>
              <p:cNvSpPr/>
              <p:nvPr/>
            </p:nvSpPr>
            <p:spPr bwMode="auto">
              <a:xfrm>
                <a:off x="2448" y="2496"/>
                <a:ext cx="1317" cy="1038"/>
              </a:xfrm>
              <a:custGeom>
                <a:avLst/>
                <a:gdLst>
                  <a:gd name="T0" fmla="*/ 569 w 570"/>
                  <a:gd name="T1" fmla="*/ 674 h 675"/>
                  <a:gd name="T2" fmla="*/ 508 w 570"/>
                  <a:gd name="T3" fmla="*/ 667 h 675"/>
                  <a:gd name="T4" fmla="*/ 478 w 570"/>
                  <a:gd name="T5" fmla="*/ 659 h 675"/>
                  <a:gd name="T6" fmla="*/ 449 w 570"/>
                  <a:gd name="T7" fmla="*/ 648 h 675"/>
                  <a:gd name="T8" fmla="*/ 419 w 570"/>
                  <a:gd name="T9" fmla="*/ 633 h 675"/>
                  <a:gd name="T10" fmla="*/ 389 w 570"/>
                  <a:gd name="T11" fmla="*/ 612 h 675"/>
                  <a:gd name="T12" fmla="*/ 358 w 570"/>
                  <a:gd name="T13" fmla="*/ 583 h 675"/>
                  <a:gd name="T14" fmla="*/ 300 w 570"/>
                  <a:gd name="T15" fmla="*/ 506 h 675"/>
                  <a:gd name="T16" fmla="*/ 239 w 570"/>
                  <a:gd name="T17" fmla="*/ 396 h 675"/>
                  <a:gd name="T18" fmla="*/ 178 w 570"/>
                  <a:gd name="T19" fmla="*/ 263 h 675"/>
                  <a:gd name="T20" fmla="*/ 150 w 570"/>
                  <a:gd name="T21" fmla="*/ 197 h 675"/>
                  <a:gd name="T22" fmla="*/ 120 w 570"/>
                  <a:gd name="T23" fmla="*/ 133 h 675"/>
                  <a:gd name="T24" fmla="*/ 89 w 570"/>
                  <a:gd name="T25" fmla="*/ 78 h 675"/>
                  <a:gd name="T26" fmla="*/ 59 w 570"/>
                  <a:gd name="T27" fmla="*/ 36 h 675"/>
                  <a:gd name="T28" fmla="*/ 29 w 570"/>
                  <a:gd name="T29" fmla="*/ 10 h 675"/>
                  <a:gd name="T30" fmla="*/ 0 w 570"/>
                  <a:gd name="T31"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0" h="675">
                    <a:moveTo>
                      <a:pt x="569" y="674"/>
                    </a:moveTo>
                    <a:lnTo>
                      <a:pt x="508" y="667"/>
                    </a:lnTo>
                    <a:lnTo>
                      <a:pt x="478" y="659"/>
                    </a:lnTo>
                    <a:lnTo>
                      <a:pt x="449" y="648"/>
                    </a:lnTo>
                    <a:lnTo>
                      <a:pt x="419" y="633"/>
                    </a:lnTo>
                    <a:lnTo>
                      <a:pt x="389" y="612"/>
                    </a:lnTo>
                    <a:lnTo>
                      <a:pt x="358" y="583"/>
                    </a:lnTo>
                    <a:lnTo>
                      <a:pt x="300" y="506"/>
                    </a:lnTo>
                    <a:lnTo>
                      <a:pt x="239" y="396"/>
                    </a:lnTo>
                    <a:lnTo>
                      <a:pt x="178" y="263"/>
                    </a:lnTo>
                    <a:lnTo>
                      <a:pt x="150" y="197"/>
                    </a:lnTo>
                    <a:lnTo>
                      <a:pt x="120" y="133"/>
                    </a:lnTo>
                    <a:lnTo>
                      <a:pt x="89" y="78"/>
                    </a:lnTo>
                    <a:lnTo>
                      <a:pt x="59" y="36"/>
                    </a:lnTo>
                    <a:lnTo>
                      <a:pt x="29" y="10"/>
                    </a:lnTo>
                    <a:lnTo>
                      <a:pt x="0" y="0"/>
                    </a:lnTo>
                  </a:path>
                </a:pathLst>
              </a:custGeom>
              <a:noFill/>
              <a:ln w="57150" cap="rnd" cmpd="sng">
                <a:solidFill>
                  <a:srgbClr val="FFFF7F"/>
                </a:solidFill>
                <a:prstDash val="solid"/>
                <a:round/>
                <a:headEnd type="none" w="med" len="med"/>
                <a:tailEnd type="none" w="med" len="med"/>
              </a:ln>
              <a:effectLst>
                <a:outerShdw dist="45791" dir="2021404" algn="ctr" rotWithShape="0">
                  <a:srgbClr val="808080"/>
                </a:outerShdw>
              </a:effectLst>
              <a:extLst>
                <a:ext uri="{909E8E84-426E-40DD-AFC4-6F175D3DCCD1}">
                  <a14:hiddenFill xmlns:a14="http://schemas.microsoft.com/office/drawing/2010/main">
                    <a:solidFill>
                      <a:schemeClr val="accent1"/>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 name="Freeform 10"/>
              <p:cNvSpPr/>
              <p:nvPr/>
            </p:nvSpPr>
            <p:spPr bwMode="auto">
              <a:xfrm>
                <a:off x="1152" y="2496"/>
                <a:ext cx="1294" cy="1056"/>
              </a:xfrm>
              <a:custGeom>
                <a:avLst/>
                <a:gdLst>
                  <a:gd name="T0" fmla="*/ 0 w 569"/>
                  <a:gd name="T1" fmla="*/ 674 h 675"/>
                  <a:gd name="T2" fmla="*/ 59 w 569"/>
                  <a:gd name="T3" fmla="*/ 667 h 675"/>
                  <a:gd name="T4" fmla="*/ 89 w 569"/>
                  <a:gd name="T5" fmla="*/ 659 h 675"/>
                  <a:gd name="T6" fmla="*/ 120 w 569"/>
                  <a:gd name="T7" fmla="*/ 648 h 675"/>
                  <a:gd name="T8" fmla="*/ 150 w 569"/>
                  <a:gd name="T9" fmla="*/ 633 h 675"/>
                  <a:gd name="T10" fmla="*/ 178 w 569"/>
                  <a:gd name="T11" fmla="*/ 612 h 675"/>
                  <a:gd name="T12" fmla="*/ 209 w 569"/>
                  <a:gd name="T13" fmla="*/ 583 h 675"/>
                  <a:gd name="T14" fmla="*/ 269 w 569"/>
                  <a:gd name="T15" fmla="*/ 506 h 675"/>
                  <a:gd name="T16" fmla="*/ 328 w 569"/>
                  <a:gd name="T17" fmla="*/ 396 h 675"/>
                  <a:gd name="T18" fmla="*/ 389 w 569"/>
                  <a:gd name="T19" fmla="*/ 263 h 675"/>
                  <a:gd name="T20" fmla="*/ 419 w 569"/>
                  <a:gd name="T21" fmla="*/ 197 h 675"/>
                  <a:gd name="T22" fmla="*/ 449 w 569"/>
                  <a:gd name="T23" fmla="*/ 133 h 675"/>
                  <a:gd name="T24" fmla="*/ 478 w 569"/>
                  <a:gd name="T25" fmla="*/ 78 h 675"/>
                  <a:gd name="T26" fmla="*/ 508 w 569"/>
                  <a:gd name="T27" fmla="*/ 36 h 675"/>
                  <a:gd name="T28" fmla="*/ 538 w 569"/>
                  <a:gd name="T29" fmla="*/ 10 h 675"/>
                  <a:gd name="T30" fmla="*/ 568 w 569"/>
                  <a:gd name="T31"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9" h="675">
                    <a:moveTo>
                      <a:pt x="0" y="674"/>
                    </a:moveTo>
                    <a:lnTo>
                      <a:pt x="59" y="667"/>
                    </a:lnTo>
                    <a:lnTo>
                      <a:pt x="89" y="659"/>
                    </a:lnTo>
                    <a:lnTo>
                      <a:pt x="120" y="648"/>
                    </a:lnTo>
                    <a:lnTo>
                      <a:pt x="150" y="633"/>
                    </a:lnTo>
                    <a:lnTo>
                      <a:pt x="178" y="612"/>
                    </a:lnTo>
                    <a:lnTo>
                      <a:pt x="209" y="583"/>
                    </a:lnTo>
                    <a:lnTo>
                      <a:pt x="269" y="506"/>
                    </a:lnTo>
                    <a:lnTo>
                      <a:pt x="328" y="396"/>
                    </a:lnTo>
                    <a:lnTo>
                      <a:pt x="389" y="263"/>
                    </a:lnTo>
                    <a:lnTo>
                      <a:pt x="419" y="197"/>
                    </a:lnTo>
                    <a:lnTo>
                      <a:pt x="449" y="133"/>
                    </a:lnTo>
                    <a:lnTo>
                      <a:pt x="478" y="78"/>
                    </a:lnTo>
                    <a:lnTo>
                      <a:pt x="508" y="36"/>
                    </a:lnTo>
                    <a:lnTo>
                      <a:pt x="538" y="10"/>
                    </a:lnTo>
                    <a:lnTo>
                      <a:pt x="568" y="0"/>
                    </a:lnTo>
                  </a:path>
                </a:pathLst>
              </a:custGeom>
              <a:noFill/>
              <a:ln w="57150" cap="rnd" cmpd="sng">
                <a:solidFill>
                  <a:srgbClr val="FFFF7F"/>
                </a:solidFill>
                <a:prstDash val="solid"/>
                <a:round/>
                <a:headEnd type="none" w="med" len="med"/>
                <a:tailEnd type="none" w="med" len="med"/>
              </a:ln>
              <a:effectLst>
                <a:outerShdw dist="28398" dir="6993903" algn="ctr" rotWithShape="0">
                  <a:srgbClr val="808080"/>
                </a:outerShdw>
              </a:effectLst>
              <a:extLst>
                <a:ext uri="{909E8E84-426E-40DD-AFC4-6F175D3DCCD1}">
                  <a14:hiddenFill xmlns:a14="http://schemas.microsoft.com/office/drawing/2010/main">
                    <a:solidFill>
                      <a:schemeClr val="accent1"/>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2" name="灯片编号占位符 1"/>
          <p:cNvSpPr>
            <a:spLocks noGrp="1"/>
          </p:cNvSpPr>
          <p:nvPr>
            <p:ph type="sldNum" sz="quarter" idx="12"/>
          </p:nvPr>
        </p:nvSpPr>
        <p:spPr/>
        <p:txBody>
          <a:bodyPr/>
          <a:lstStyle/>
          <a:p>
            <a:fld id="{5FD308DF-D0D6-41CA-8E01-1A1CE80A10EE}" type="slidenum">
              <a:rPr lang="zh-CN" altLang="en-US" smtClean="0"/>
              <a:t>120</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par>
                                <p:cTn id="13" presetID="16" presetClass="entr" presetSubtype="2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371600" y="1372658"/>
            <a:ext cx="9010185" cy="2721731"/>
            <a:chOff x="832352" y="1684445"/>
            <a:chExt cx="7125397" cy="769441"/>
          </a:xfrm>
        </p:grpSpPr>
        <p:grpSp>
          <p:nvGrpSpPr>
            <p:cNvPr id="24" name="组合 23"/>
            <p:cNvGrpSpPr/>
            <p:nvPr/>
          </p:nvGrpSpPr>
          <p:grpSpPr>
            <a:xfrm>
              <a:off x="832352" y="1684445"/>
              <a:ext cx="7125397" cy="769441"/>
              <a:chOff x="832352" y="1684445"/>
              <a:chExt cx="7125397" cy="769441"/>
            </a:xfrm>
          </p:grpSpPr>
          <p:sp>
            <p:nvSpPr>
              <p:cNvPr id="26" name="矩形 25"/>
              <p:cNvSpPr/>
              <p:nvPr/>
            </p:nvSpPr>
            <p:spPr>
              <a:xfrm>
                <a:off x="873627" y="1684445"/>
                <a:ext cx="70841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p:cNvSpPr/>
            <p:nvPr/>
          </p:nvSpPr>
          <p:spPr>
            <a:xfrm>
              <a:off x="1040642" y="1701274"/>
              <a:ext cx="6740514" cy="339336"/>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       要刻画随机变量的集中程度，首先要有一个代表中心位置的点，然后考察随机变量集中于这个点的程度．由于数学期望是代表随机变量的中心位置，因此考虑</a:t>
              </a:r>
            </a:p>
          </p:txBody>
        </p:sp>
      </p:grpSp>
      <p:sp>
        <p:nvSpPr>
          <p:cNvPr id="29" name="矩形 28"/>
          <p:cNvSpPr/>
          <p:nvPr/>
        </p:nvSpPr>
        <p:spPr>
          <a:xfrm>
            <a:off x="1599524" y="3587103"/>
            <a:ext cx="8409070" cy="461665"/>
          </a:xfrm>
          <a:prstGeom prst="rect">
            <a:avLst/>
          </a:prstGeom>
        </p:spPr>
        <p:txBody>
          <a:bodyPr wrap="square">
            <a:spAutoFit/>
          </a:bodyPr>
          <a:lstStyle/>
          <a:p>
            <a:r>
              <a:rPr lang="zh-CN" altLang="en-US" sz="2400" dirty="0"/>
              <a:t>来刻画随机变量的集中程度．</a:t>
            </a:r>
          </a:p>
        </p:txBody>
      </p:sp>
      <mc:AlternateContent xmlns:mc="http://schemas.openxmlformats.org/markup-compatibility/2006" xmlns:a14="http://schemas.microsoft.com/office/drawing/2010/main">
        <mc:Choice Requires="a14">
          <p:sp>
            <p:nvSpPr>
              <p:cNvPr id="30" name="矩形 29"/>
              <p:cNvSpPr/>
              <p:nvPr/>
            </p:nvSpPr>
            <p:spPr>
              <a:xfrm>
                <a:off x="1486024" y="4803301"/>
                <a:ext cx="8781336" cy="461665"/>
              </a:xfrm>
              <a:prstGeom prst="rect">
                <a:avLst/>
              </a:prstGeom>
            </p:spPr>
            <p:txBody>
              <a:bodyPr wrap="square">
                <a:spAutoFit/>
              </a:bodyPr>
              <a:lstStyle/>
              <a:p>
                <a14:m>
                  <m:oMath xmlns:m="http://schemas.openxmlformats.org/officeDocument/2006/math">
                    <m:r>
                      <a:rPr lang="zh-CN" altLang="en-US" sz="2400" i="1">
                        <a:latin typeface="Cambria Math" panose="02040503050406030204" pitchFamily="18" charset="0"/>
                      </a:rPr>
                      <m:t>𝜉</m:t>
                    </m:r>
                  </m:oMath>
                </a14:m>
                <a:r>
                  <a:rPr lang="zh-CN" altLang="en-US" sz="2400" dirty="0"/>
                  <a:t>不能事先预知</a:t>
                </a:r>
                <a:r>
                  <a:rPr lang="en-US" altLang="zh-CN" sz="2400" dirty="0"/>
                  <a:t>. </a:t>
                </a:r>
                <a:r>
                  <a:rPr lang="zh-CN" altLang="en-US" sz="2400" dirty="0"/>
                  <a:t>所以</a:t>
                </a:r>
                <a14:m>
                  <m:oMath xmlns:m="http://schemas.openxmlformats.org/officeDocument/2006/math">
                    <m:r>
                      <a:rPr lang="en-US" altLang="zh-CN" sz="2400" i="1">
                        <a:latin typeface="Cambria Math" panose="02040503050406030204"/>
                        <a:ea typeface="Cambria Math" panose="02040503050406030204"/>
                        <a:sym typeface="Symbol" panose="05050102010706020507" pitchFamily="18" charset="2"/>
                      </a:rPr>
                      <m:t></m:t>
                    </m:r>
                  </m:oMath>
                </a14:m>
                <a:r>
                  <a:rPr lang="zh-CN" altLang="en-US" sz="2400" dirty="0"/>
                  <a:t>也不能预知</a:t>
                </a:r>
                <a:r>
                  <a:rPr lang="en-US" altLang="zh-CN" sz="2400" dirty="0"/>
                  <a:t>, </a:t>
                </a:r>
                <a:r>
                  <a:rPr lang="zh-CN" altLang="en-US" sz="2400" dirty="0"/>
                  <a:t>用它表达集中程度不合适．</a:t>
                </a:r>
              </a:p>
            </p:txBody>
          </p:sp>
        </mc:Choice>
        <mc:Fallback xmlns="">
          <p:sp>
            <p:nvSpPr>
              <p:cNvPr id="30" name="矩形 29"/>
              <p:cNvSpPr>
                <a:spLocks noRot="1" noChangeAspect="1" noMove="1" noResize="1" noEditPoints="1" noAdjustHandles="1" noChangeArrowheads="1" noChangeShapeType="1" noTextEdit="1"/>
              </p:cNvSpPr>
              <p:nvPr/>
            </p:nvSpPr>
            <p:spPr>
              <a:xfrm>
                <a:off x="1486024" y="4803301"/>
                <a:ext cx="8781336" cy="461665"/>
              </a:xfrm>
              <a:prstGeom prst="rect">
                <a:avLst/>
              </a:prstGeom>
              <a:blipFill rotWithShape="1">
                <a:blip r:embed="rId4"/>
                <a:stretch>
                  <a:fillRect l="-1" t="-35" r="1" b="-6838"/>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5FD308DF-D0D6-41CA-8E01-1A1CE80A10EE}" type="slidenum">
              <a:rPr lang="zh-CN" altLang="en-US" smtClean="0"/>
              <a:t>121</a:t>
            </a:fld>
            <a:endParaRPr lang="zh-CN" altLang="en-US"/>
          </a:p>
        </p:txBody>
      </p:sp>
      <mc:AlternateContent xmlns:mc="http://schemas.openxmlformats.org/markup-compatibility/2006" xmlns:a14="http://schemas.microsoft.com/office/drawing/2010/main">
        <mc:Choice Requires="a14">
          <p:sp>
            <p:nvSpPr>
              <p:cNvPr id="3" name="矩形 2"/>
              <p:cNvSpPr/>
              <p:nvPr/>
            </p:nvSpPr>
            <p:spPr>
              <a:xfrm>
                <a:off x="3719371" y="2736611"/>
                <a:ext cx="2719334"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a:ea typeface="Cambria Math" panose="02040503050406030204"/>
                          <a:sym typeface="Symbol" panose="05050102010706020507" pitchFamily="18" charset="2"/>
                        </a:rPr>
                        <m:t></m:t>
                      </m:r>
                      <m:r>
                        <a:rPr lang="en-US" altLang="zh-CN" sz="2800" b="0" i="1" smtClean="0">
                          <a:latin typeface="Cambria Math" panose="02040503050406030204" pitchFamily="18" charset="0"/>
                          <a:ea typeface="Cambria Math" panose="02040503050406030204"/>
                          <a:sym typeface="Symbol" panose="05050102010706020507" pitchFamily="18" charset="2"/>
                        </a:rPr>
                        <m:t>=</m:t>
                      </m:r>
                      <m:d>
                        <m:dPr>
                          <m:ctrlPr>
                            <a:rPr lang="en-US" altLang="zh-CN" sz="2800" i="1">
                              <a:latin typeface="Cambria Math" panose="02040503050406030204" pitchFamily="18" charset="0"/>
                              <a:ea typeface="Cambria Math" panose="02040503050406030204"/>
                            </a:rPr>
                          </m:ctrlPr>
                        </m:dPr>
                        <m:e>
                          <m:r>
                            <a:rPr lang="zh-CN" altLang="en-US" sz="2800" b="1" i="1">
                              <a:latin typeface="Cambria Math" panose="02040503050406030204"/>
                              <a:ea typeface="Cambria Math" panose="02040503050406030204"/>
                            </a:rPr>
                            <m:t>𝝃</m:t>
                          </m:r>
                          <m:r>
                            <a:rPr lang="en-US" altLang="zh-CN" sz="2800">
                              <a:latin typeface="Cambria Math" panose="02040503050406030204"/>
                              <a:ea typeface="Cambria Math" panose="02040503050406030204"/>
                            </a:rPr>
                            <m:t>−</m:t>
                          </m:r>
                          <m:r>
                            <a:rPr lang="zh-CN" altLang="en-US" sz="2800" i="1">
                              <a:latin typeface="Cambria Math" panose="02040503050406030204"/>
                              <a:ea typeface="Cambria Math" panose="02040503050406030204"/>
                            </a:rPr>
                            <m:t>𝔼</m:t>
                          </m:r>
                          <m:d>
                            <m:dPr>
                              <m:ctrlPr>
                                <a:rPr lang="en-US" altLang="zh-CN" sz="2800" i="1">
                                  <a:latin typeface="Cambria Math" panose="02040503050406030204" pitchFamily="18" charset="0"/>
                                  <a:ea typeface="Cambria Math" panose="02040503050406030204"/>
                                </a:rPr>
                              </m:ctrlPr>
                            </m:dPr>
                            <m:e>
                              <m:r>
                                <a:rPr lang="zh-CN" altLang="en-US" sz="2800" b="1" i="1">
                                  <a:latin typeface="Cambria Math" panose="02040503050406030204"/>
                                  <a:ea typeface="Cambria Math" panose="02040503050406030204"/>
                                </a:rPr>
                                <m:t>𝝃</m:t>
                              </m:r>
                            </m:e>
                          </m:d>
                        </m:e>
                      </m:d>
                      <m:r>
                        <a:rPr lang="en-US" altLang="zh-CN" sz="2800" b="1" i="1" baseline="30000">
                          <a:latin typeface="Cambria Math" panose="02040503050406030204"/>
                          <a:ea typeface="Cambria Math" panose="02040503050406030204"/>
                        </a:rPr>
                        <m:t>𝟐</m:t>
                      </m:r>
                    </m:oMath>
                  </m:oMathPara>
                </a14:m>
                <a:endParaRPr lang="en-US" altLang="zh-CN" sz="2800" b="1" baseline="30000" dirty="0">
                  <a:ea typeface="Cambria Math" panose="02040503050406030204"/>
                </a:endParaRPr>
              </a:p>
            </p:txBody>
          </p:sp>
        </mc:Choice>
        <mc:Fallback xmlns="">
          <p:sp>
            <p:nvSpPr>
              <p:cNvPr id="3" name="矩形 2"/>
              <p:cNvSpPr>
                <a:spLocks noRot="1" noChangeAspect="1" noMove="1" noResize="1" noEditPoints="1" noAdjustHandles="1" noChangeArrowheads="1" noChangeShapeType="1" noTextEdit="1"/>
              </p:cNvSpPr>
              <p:nvPr/>
            </p:nvSpPr>
            <p:spPr>
              <a:xfrm>
                <a:off x="3719371" y="2736611"/>
                <a:ext cx="2719334" cy="578685"/>
              </a:xfrm>
              <a:prstGeom prst="rect">
                <a:avLst/>
              </a:prstGeom>
              <a:blipFill rotWithShape="1">
                <a:blip r:embed="rId5"/>
                <a:stretch>
                  <a:fillRect l="-6" t="-7530" r="16" b="103"/>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50542" y="1485328"/>
            <a:ext cx="6080952" cy="1305976"/>
            <a:chOff x="1362565" y="1905903"/>
            <a:chExt cx="6080952" cy="1305976"/>
          </a:xfrm>
        </p:grpSpPr>
        <p:sp>
          <p:nvSpPr>
            <p:cNvPr id="3" name="椭圆 2"/>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797386" y="2366333"/>
                  <a:ext cx="5314828"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设</a:t>
                  </a:r>
                  <a14:m>
                    <m:oMath xmlns:m="http://schemas.openxmlformats.org/officeDocument/2006/math">
                      <m:r>
                        <a:rPr lang="zh-CN" altLang="en-US" sz="2800" i="1">
                          <a:latin typeface="Cambria Math" panose="02040503050406030204" pitchFamily="18" charset="0"/>
                        </a:rPr>
                        <m:t>𝜉</m:t>
                      </m:r>
                    </m:oMath>
                  </a14:m>
                  <a:r>
                    <a:rPr lang="en-US" altLang="zh-CN" sz="2800" baseline="30000" dirty="0">
                      <a:solidFill>
                        <a:prstClr val="black"/>
                      </a:solidFill>
                      <a:ea typeface="思源黑体 CN Normal" panose="020B0400000000000000" pitchFamily="34" charset="-122"/>
                    </a:rPr>
                    <a:t>2</a:t>
                  </a:r>
                  <a:r>
                    <a:rPr lang="zh-CN" altLang="en-US" sz="2800" dirty="0">
                      <a:solidFill>
                        <a:prstClr val="black"/>
                      </a:solidFill>
                      <a:ea typeface="思源黑体 CN Normal" panose="020B0400000000000000" pitchFamily="34" charset="-122"/>
                    </a:rPr>
                    <a:t>的数学期望存在，称</a:t>
                  </a:r>
                  <a:endParaRPr lang="en-US" altLang="zh-CN" sz="2800" dirty="0">
                    <a:solidFill>
                      <a:prstClr val="black"/>
                    </a:solidFill>
                    <a:ea typeface="思源黑体 CN Normal" panose="020B0400000000000000"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797386" y="2366333"/>
                  <a:ext cx="5314828" cy="523220"/>
                </a:xfrm>
                <a:prstGeom prst="rect">
                  <a:avLst/>
                </a:prstGeom>
                <a:blipFill rotWithShape="1">
                  <a:blip r:embed="rId3"/>
                </a:blipFill>
                <a:ln w="57150">
                  <a:noFill/>
                </a:ln>
              </p:spPr>
              <p:txBody>
                <a:bodyPr/>
                <a:lstStyle/>
                <a:p>
                  <a:r>
                    <a:rPr lang="zh-CN" altLang="en-US">
                      <a:noFill/>
                    </a:rPr>
                    <a:t> </a:t>
                  </a:r>
                </a:p>
              </p:txBody>
            </p:sp>
          </mc:Fallback>
        </mc:AlternateContent>
        <p:cxnSp>
          <p:nvCxnSpPr>
            <p:cNvPr id="6" name="直接连接符 5"/>
            <p:cNvCxnSpPr/>
            <p:nvPr/>
          </p:nvCxnSpPr>
          <p:spPr>
            <a:xfrm>
              <a:off x="1947917" y="2265496"/>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331370" y="1336035"/>
            <a:ext cx="4753753"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a:t>
            </a:r>
            <a:endParaRPr lang="en-US" altLang="zh-CN" sz="2800" b="1" dirty="0">
              <a:solidFill>
                <a:srgbClr val="004EA2"/>
              </a:solidFill>
              <a:ea typeface="思源黑体 CN Normal" panose="020B0400000000000000" pitchFamily="34" charset="-122"/>
            </a:endParaRPr>
          </a:p>
        </p:txBody>
      </p:sp>
      <mc:AlternateContent xmlns:mc="http://schemas.openxmlformats.org/markup-compatibility/2006" xmlns:a14="http://schemas.microsoft.com/office/drawing/2010/main">
        <mc:Choice Requires="a14">
          <p:sp>
            <p:nvSpPr>
              <p:cNvPr id="10" name="矩形 9"/>
              <p:cNvSpPr/>
              <p:nvPr/>
            </p:nvSpPr>
            <p:spPr>
              <a:xfrm>
                <a:off x="1985363" y="4081952"/>
                <a:ext cx="8151096" cy="61414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2800" i="1" smtClean="0">
                          <a:latin typeface="Cambria Math" panose="02040503050406030204" pitchFamily="18" charset="0"/>
                        </a:rPr>
                        <m:t>为</m:t>
                      </m:r>
                      <m:r>
                        <a:rPr lang="zh-CN" altLang="en-US" sz="2800" i="1" smtClean="0">
                          <a:latin typeface="Cambria Math" panose="02040503050406030204" pitchFamily="18" charset="0"/>
                        </a:rPr>
                        <m:t>𝜉</m:t>
                      </m:r>
                      <m:d>
                        <m:dPr>
                          <m:begChr m:val="（"/>
                          <m:endChr m:val="）"/>
                          <m:ctrlPr>
                            <a:rPr lang="zh-CN" altLang="en-US" sz="2800" i="1">
                              <a:latin typeface="Cambria Math" panose="02040503050406030204" pitchFamily="18" charset="0"/>
                            </a:rPr>
                          </m:ctrlPr>
                        </m:dPr>
                        <m:e>
                          <m:r>
                            <a:rPr lang="zh-CN" altLang="en-US" sz="2800" i="1">
                              <a:latin typeface="Cambria Math" panose="02040503050406030204" pitchFamily="18" charset="0"/>
                            </a:rPr>
                            <m:t>或其分布</m:t>
                          </m:r>
                        </m:e>
                      </m:d>
                      <m:r>
                        <a:rPr lang="zh-CN" altLang="en-US" sz="2800" i="1">
                          <a:latin typeface="Cambria Math" panose="02040503050406030204" pitchFamily="18" charset="0"/>
                        </a:rPr>
                        <m:t>的</m:t>
                      </m:r>
                      <m:r>
                        <a:rPr lang="zh-CN" altLang="en-US" sz="2800" i="1" smtClean="0">
                          <a:solidFill>
                            <a:srgbClr val="0070C0"/>
                          </a:solidFill>
                          <a:latin typeface="Cambria Math" panose="02040503050406030204" pitchFamily="18" charset="0"/>
                        </a:rPr>
                        <m:t>方差</m:t>
                      </m:r>
                      <m:r>
                        <a:rPr lang="zh-CN" altLang="en-US" sz="2800" i="1">
                          <a:latin typeface="Cambria Math" panose="02040503050406030204" pitchFamily="18" charset="0"/>
                        </a:rPr>
                        <m:t>，称</m:t>
                      </m:r>
                      <m:rad>
                        <m:radPr>
                          <m:degHide m:val="on"/>
                          <m:ctrlPr>
                            <a:rPr lang="zh-CN" altLang="en-US" sz="2800" i="1">
                              <a:latin typeface="Cambria Math" panose="02040503050406030204" pitchFamily="18" charset="0"/>
                            </a:rPr>
                          </m:ctrlPr>
                        </m:radPr>
                        <m:deg/>
                        <m:e>
                          <m:r>
                            <a:rPr lang="en-US" altLang="zh-CN" sz="2800" i="1">
                              <a:latin typeface="Cambria Math" panose="02040503050406030204"/>
                            </a:rPr>
                            <m:t>𝐷</m:t>
                          </m:r>
                          <m:r>
                            <a:rPr lang="en-US" altLang="zh-CN" sz="2800" i="1">
                              <a:latin typeface="Cambria Math" panose="02040503050406030204"/>
                            </a:rPr>
                            <m:t>(</m:t>
                          </m:r>
                          <m:r>
                            <a:rPr lang="zh-CN" altLang="en-US" sz="2800" b="1" i="1">
                              <a:latin typeface="Cambria Math" panose="02040503050406030204"/>
                              <a:ea typeface="Cambria Math" panose="02040503050406030204"/>
                            </a:rPr>
                            <m:t>𝝃</m:t>
                          </m:r>
                          <m:r>
                            <a:rPr lang="en-US" altLang="zh-CN" sz="2800" i="1">
                              <a:latin typeface="Cambria Math" panose="02040503050406030204"/>
                              <a:ea typeface="Cambria Math" panose="02040503050406030204"/>
                            </a:rPr>
                            <m:t>)</m:t>
                          </m:r>
                        </m:e>
                      </m:rad>
                      <m:r>
                        <a:rPr lang="zh-CN" altLang="en-US" sz="2800" i="1">
                          <a:latin typeface="Cambria Math" panose="02040503050406030204" pitchFamily="18" charset="0"/>
                        </a:rPr>
                        <m:t>为其</m:t>
                      </m:r>
                      <m:r>
                        <a:rPr lang="zh-CN" altLang="en-US" sz="2800" i="1" smtClean="0">
                          <a:solidFill>
                            <a:srgbClr val="004EA2"/>
                          </a:solidFill>
                          <a:latin typeface="Cambria Math" panose="02040503050406030204" pitchFamily="18" charset="0"/>
                        </a:rPr>
                        <m:t>标准差</m:t>
                      </m:r>
                      <m:r>
                        <a:rPr lang="en-US" altLang="zh-CN" sz="2800" i="1">
                          <a:latin typeface="Cambria Math" panose="02040503050406030204" pitchFamily="18" charset="0"/>
                        </a:rPr>
                        <m:t>·</m:t>
                      </m:r>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1985363" y="4081952"/>
                <a:ext cx="8151096" cy="614142"/>
              </a:xfrm>
              <a:prstGeom prst="rect">
                <a:avLst/>
              </a:prstGeom>
              <a:blipFill rotWithShape="1">
                <a:blip r:embed="rId4"/>
                <a:stretch>
                  <a:fillRect l="-4" t="-28" r="7" b="44"/>
                </a:stretch>
              </a:blipFill>
            </p:spPr>
            <p:txBody>
              <a:bodyPr/>
              <a:lstStyle/>
              <a:p>
                <a:r>
                  <a:rPr lang="zh-CN" altLang="en-US">
                    <a:noFill/>
                  </a:rPr>
                  <a:t> </a:t>
                </a:r>
              </a:p>
            </p:txBody>
          </p:sp>
        </mc:Fallback>
      </mc:AlternateContent>
      <p:sp>
        <p:nvSpPr>
          <p:cNvPr id="12" name="灯片编号占位符 11"/>
          <p:cNvSpPr>
            <a:spLocks noGrp="1"/>
          </p:cNvSpPr>
          <p:nvPr>
            <p:ph type="sldNum" sz="quarter" idx="12"/>
          </p:nvPr>
        </p:nvSpPr>
        <p:spPr/>
        <p:txBody>
          <a:bodyPr/>
          <a:lstStyle/>
          <a:p>
            <a:fld id="{5FD308DF-D0D6-41CA-8E01-1A1CE80A10EE}" type="slidenum">
              <a:rPr lang="zh-CN" altLang="en-US" smtClean="0"/>
              <a:t>122</a:t>
            </a:fld>
            <a:endParaRPr lang="zh-CN" altLang="en-US"/>
          </a:p>
        </p:txBody>
      </p:sp>
      <mc:AlternateContent xmlns:mc="http://schemas.openxmlformats.org/markup-compatibility/2006" xmlns:a14="http://schemas.microsoft.com/office/drawing/2010/main">
        <mc:Choice Requires="a14">
          <p:sp>
            <p:nvSpPr>
              <p:cNvPr id="13" name="矩形 12"/>
              <p:cNvSpPr/>
              <p:nvPr/>
            </p:nvSpPr>
            <p:spPr>
              <a:xfrm>
                <a:off x="3033133" y="2868961"/>
                <a:ext cx="4743328" cy="64819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a:ea typeface="Cambria Math" panose="02040503050406030204"/>
                        </a:rPr>
                        <m:t>𝐷</m:t>
                      </m:r>
                      <m:d>
                        <m:dPr>
                          <m:ctrlPr>
                            <a:rPr lang="en-US" altLang="zh-CN" sz="3200" i="1">
                              <a:latin typeface="Cambria Math" panose="02040503050406030204" pitchFamily="18" charset="0"/>
                              <a:ea typeface="Cambria Math" panose="02040503050406030204"/>
                            </a:rPr>
                          </m:ctrlPr>
                        </m:dPr>
                        <m:e>
                          <m:r>
                            <a:rPr lang="zh-CN" altLang="en-US" sz="3200" b="1" i="1">
                              <a:latin typeface="Cambria Math" panose="02040503050406030204"/>
                              <a:ea typeface="Cambria Math" panose="02040503050406030204"/>
                            </a:rPr>
                            <m:t>𝝃</m:t>
                          </m:r>
                        </m:e>
                      </m:d>
                      <m:r>
                        <a:rPr lang="en-US" altLang="zh-CN" sz="3200" i="1">
                          <a:latin typeface="Cambria Math" panose="02040503050406030204"/>
                          <a:ea typeface="Cambria Math" panose="02040503050406030204"/>
                        </a:rPr>
                        <m:t>≜</m:t>
                      </m:r>
                      <m:r>
                        <a:rPr lang="zh-CN" altLang="en-US" sz="3200" i="1">
                          <a:latin typeface="Cambria Math" panose="02040503050406030204"/>
                          <a:ea typeface="Cambria Math" panose="02040503050406030204"/>
                        </a:rPr>
                        <m:t>𝔼</m:t>
                      </m:r>
                      <m:d>
                        <m:dPr>
                          <m:ctrlPr>
                            <a:rPr lang="en-US" altLang="zh-CN" sz="3200" i="1">
                              <a:latin typeface="Cambria Math" panose="02040503050406030204" pitchFamily="18" charset="0"/>
                              <a:ea typeface="Cambria Math" panose="02040503050406030204"/>
                            </a:rPr>
                          </m:ctrlPr>
                        </m:dPr>
                        <m:e>
                          <m:r>
                            <a:rPr lang="zh-CN" altLang="en-US" sz="3200" b="1" i="1">
                              <a:latin typeface="Cambria Math" panose="02040503050406030204"/>
                              <a:ea typeface="Cambria Math" panose="02040503050406030204"/>
                            </a:rPr>
                            <m:t>𝝃</m:t>
                          </m:r>
                          <m:r>
                            <a:rPr lang="en-US" altLang="zh-CN" sz="3200">
                              <a:latin typeface="Cambria Math" panose="02040503050406030204"/>
                              <a:ea typeface="Cambria Math" panose="02040503050406030204"/>
                            </a:rPr>
                            <m:t>−</m:t>
                          </m:r>
                          <m:r>
                            <a:rPr lang="zh-CN" altLang="en-US" sz="3200" i="1">
                              <a:latin typeface="Cambria Math" panose="02040503050406030204"/>
                              <a:ea typeface="Cambria Math" panose="02040503050406030204"/>
                            </a:rPr>
                            <m:t>𝔼</m:t>
                          </m:r>
                          <m:d>
                            <m:dPr>
                              <m:ctrlPr>
                                <a:rPr lang="en-US" altLang="zh-CN" sz="3200" i="1">
                                  <a:latin typeface="Cambria Math" panose="02040503050406030204" pitchFamily="18" charset="0"/>
                                  <a:ea typeface="Cambria Math" panose="02040503050406030204"/>
                                </a:rPr>
                              </m:ctrlPr>
                            </m:dPr>
                            <m:e>
                              <m:r>
                                <a:rPr lang="zh-CN" altLang="en-US" sz="3200" b="1" i="1">
                                  <a:latin typeface="Cambria Math" panose="02040503050406030204"/>
                                  <a:ea typeface="Cambria Math" panose="02040503050406030204"/>
                                </a:rPr>
                                <m:t>𝝃</m:t>
                              </m:r>
                            </m:e>
                          </m:d>
                        </m:e>
                      </m:d>
                      <m:r>
                        <a:rPr lang="en-US" altLang="zh-CN" sz="3200" b="1" i="1" baseline="30000">
                          <a:latin typeface="Cambria Math" panose="02040503050406030204"/>
                          <a:ea typeface="Cambria Math" panose="02040503050406030204"/>
                        </a:rPr>
                        <m:t>𝟐</m:t>
                      </m:r>
                    </m:oMath>
                  </m:oMathPara>
                </a14:m>
                <a:endParaRPr lang="en-US" altLang="zh-CN" sz="3200" b="1" baseline="30000" dirty="0">
                  <a:ea typeface="Cambria Math" panose="02040503050406030204"/>
                </a:endParaRPr>
              </a:p>
            </p:txBody>
          </p:sp>
        </mc:Choice>
        <mc:Fallback xmlns="">
          <p:sp>
            <p:nvSpPr>
              <p:cNvPr id="13" name="矩形 12"/>
              <p:cNvSpPr>
                <a:spLocks noRot="1" noChangeAspect="1" noMove="1" noResize="1" noEditPoints="1" noAdjustHandles="1" noChangeArrowheads="1" noChangeShapeType="1" noTextEdit="1"/>
              </p:cNvSpPr>
              <p:nvPr/>
            </p:nvSpPr>
            <p:spPr>
              <a:xfrm>
                <a:off x="3033133" y="2868961"/>
                <a:ext cx="4743328" cy="648191"/>
              </a:xfrm>
              <a:prstGeom prst="rect">
                <a:avLst/>
              </a:prstGeom>
              <a:blipFill rotWithShape="1">
                <a:blip r:embed="rId5"/>
                <a:stretch>
                  <a:fillRect l="-8" t="-8626" r="5" b="81"/>
                </a:stretch>
              </a:blipFill>
            </p:spPr>
            <p:txBody>
              <a:bodyPr/>
              <a:lstStyle/>
              <a:p>
                <a:r>
                  <a:rPr lang="zh-CN" altLang="en-US">
                    <a:noFill/>
                  </a:rPr>
                  <a:t> </a:t>
                </a:r>
              </a:p>
            </p:txBody>
          </p:sp>
        </mc:Fallback>
      </mc:AlternateContent>
    </p:spTree>
    <p:custDataLst>
      <p:tags r:id="rId1"/>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35685" y="1241747"/>
            <a:ext cx="9319908" cy="1373630"/>
            <a:chOff x="1400920" y="1905903"/>
            <a:chExt cx="9319908" cy="1373630"/>
          </a:xfrm>
        </p:grpSpPr>
        <p:sp>
          <p:nvSpPr>
            <p:cNvPr id="3" name="椭圆 2"/>
            <p:cNvSpPr/>
            <p:nvPr/>
          </p:nvSpPr>
          <p:spPr>
            <a:xfrm>
              <a:off x="1443064" y="1986078"/>
              <a:ext cx="1035830" cy="103583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400920" y="2401023"/>
                  <a:ext cx="9319908" cy="878510"/>
                </a:xfrm>
                <a:prstGeom prst="rect">
                  <a:avLst/>
                </a:prstGeom>
                <a:noFill/>
                <a:ln w="57150">
                  <a:noFill/>
                </a:ln>
              </p:spPr>
              <p:txBody>
                <a:bodyPr wrap="square" anchor="ctr" anchorCtr="0">
                  <a:spAutoFit/>
                </a:bodyPr>
                <a:lstStyle/>
                <a:p>
                  <a:r>
                    <a:rPr lang="zh-CN" altLang="en-US" sz="2400" dirty="0">
                      <a:solidFill>
                        <a:prstClr val="black"/>
                      </a:solidFill>
                      <a:ea typeface="思源黑体 CN Normal" panose="020B0400000000000000" pitchFamily="34" charset="-122"/>
                    </a:rPr>
                    <a:t>方差表示随机变量（平均）集中于数学期望的程度</a:t>
                  </a:r>
                  <a:r>
                    <a:rPr lang="en-US" altLang="zh-CN" sz="2400" dirty="0">
                      <a:solidFill>
                        <a:prstClr val="black"/>
                      </a:solidFill>
                      <a:ea typeface="思源黑体 CN Normal" panose="020B0400000000000000" pitchFamily="34" charset="-122"/>
                    </a:rPr>
                    <a:t>. </a:t>
                  </a:r>
                  <a:r>
                    <a:rPr lang="zh-CN" altLang="en-US" sz="2400" dirty="0">
                      <a:solidFill>
                        <a:prstClr val="black"/>
                      </a:solidFill>
                      <a:ea typeface="思源黑体 CN Normal" panose="020B0400000000000000" pitchFamily="34" charset="-122"/>
                    </a:rPr>
                    <a:t>它越小</a:t>
                  </a:r>
                  <a14:m>
                    <m:oMath xmlns:m="http://schemas.openxmlformats.org/officeDocument/2006/math">
                      <m:r>
                        <a:rPr lang="zh-CN" altLang="en-US" sz="2400" i="1">
                          <a:latin typeface="Cambria Math" panose="02040503050406030204" pitchFamily="18" charset="0"/>
                        </a:rPr>
                        <m:t>𝜉</m:t>
                      </m:r>
                    </m:oMath>
                  </a14:m>
                  <a:r>
                    <a:rPr lang="zh-CN" altLang="en-US" sz="2400" dirty="0">
                      <a:solidFill>
                        <a:prstClr val="black"/>
                      </a:solidFill>
                      <a:ea typeface="思源黑体 CN Normal" panose="020B0400000000000000" pitchFamily="34" charset="-122"/>
                    </a:rPr>
                    <a:t>越集中于均值</a:t>
                  </a:r>
                  <a:r>
                    <a:rPr lang="en-US" altLang="zh-CN" sz="2400" dirty="0">
                      <a:solidFill>
                        <a:prstClr val="black"/>
                      </a:solidFill>
                      <a:ea typeface="思源黑体 CN Normal" panose="020B0400000000000000" pitchFamily="34" charset="-122"/>
                    </a:rPr>
                    <a:t>. </a:t>
                  </a:r>
                  <a:r>
                    <a:rPr lang="zh-CN" altLang="en-US" sz="2400" dirty="0">
                      <a:solidFill>
                        <a:prstClr val="black"/>
                      </a:solidFill>
                      <a:ea typeface="思源黑体 CN Normal" panose="020B0400000000000000" pitchFamily="34" charset="-122"/>
                    </a:rPr>
                    <a:t>特别，</a:t>
                  </a:r>
                  <a:r>
                    <a:rPr lang="zh-CN" altLang="en-US" sz="2400" dirty="0"/>
                    <a:t>当</a:t>
                  </a:r>
                  <a14:m>
                    <m:oMath xmlns:m="http://schemas.openxmlformats.org/officeDocument/2006/math">
                      <m:r>
                        <a:rPr lang="en-US" altLang="zh-CN" sz="2400" i="1">
                          <a:latin typeface="Cambria Math" panose="02040503050406030204"/>
                          <a:ea typeface="Cambria Math" panose="02040503050406030204"/>
                        </a:rPr>
                        <m:t>𝐷</m:t>
                      </m:r>
                      <m:d>
                        <m:dPr>
                          <m:ctrlPr>
                            <a:rPr lang="en-US" altLang="zh-CN" sz="2400" i="1">
                              <a:latin typeface="Cambria Math" panose="02040503050406030204" pitchFamily="18" charset="0"/>
                              <a:ea typeface="Cambria Math" panose="02040503050406030204"/>
                            </a:rPr>
                          </m:ctrlPr>
                        </m:dPr>
                        <m:e>
                          <m:r>
                            <a:rPr lang="zh-CN" altLang="en-US" sz="2400" b="1" i="1">
                              <a:latin typeface="Cambria Math" panose="02040503050406030204"/>
                              <a:ea typeface="Cambria Math" panose="02040503050406030204"/>
                            </a:rPr>
                            <m:t>𝝃</m:t>
                          </m:r>
                        </m:e>
                      </m:d>
                      <m:r>
                        <a:rPr lang="en-US" altLang="zh-CN" sz="2400" i="1">
                          <a:latin typeface="Cambria Math" panose="02040503050406030204"/>
                          <a:ea typeface="Cambria Math" panose="02040503050406030204"/>
                        </a:rPr>
                        <m:t>=0</m:t>
                      </m:r>
                    </m:oMath>
                  </a14:m>
                  <a:r>
                    <a:rPr lang="zh-CN" altLang="en-US" sz="2400" dirty="0"/>
                    <a:t>时，</a:t>
                  </a:r>
                  <a14:m>
                    <m:oMath xmlns:m="http://schemas.openxmlformats.org/officeDocument/2006/math">
                      <m:r>
                        <a:rPr lang="en-US" altLang="zh-CN" sz="2400" b="1" i="1">
                          <a:latin typeface="Cambria Math" panose="02040503050406030204"/>
                          <a:ea typeface="Cambria Math" panose="02040503050406030204"/>
                        </a:rPr>
                        <m:t>ℙ</m:t>
                      </m:r>
                      <m:d>
                        <m:dPr>
                          <m:ctrlPr>
                            <a:rPr lang="en-US" altLang="zh-CN" sz="2400" b="1" i="1">
                              <a:latin typeface="Cambria Math" panose="02040503050406030204" pitchFamily="18" charset="0"/>
                              <a:ea typeface="Cambria Math" panose="02040503050406030204"/>
                            </a:rPr>
                          </m:ctrlPr>
                        </m:dPr>
                        <m:e>
                          <m:r>
                            <a:rPr lang="zh-CN" altLang="en-US" sz="2400" b="1" i="1">
                              <a:latin typeface="Cambria Math" panose="02040503050406030204"/>
                              <a:ea typeface="Cambria Math" panose="02040503050406030204"/>
                            </a:rPr>
                            <m:t>𝝃</m:t>
                          </m:r>
                          <m:r>
                            <a:rPr lang="en-US" altLang="zh-CN" sz="2400">
                              <a:latin typeface="Cambria Math" panose="02040503050406030204"/>
                              <a:ea typeface="Cambria Math" panose="02040503050406030204"/>
                            </a:rPr>
                            <m:t>=</m:t>
                          </m:r>
                          <m:r>
                            <a:rPr lang="zh-CN" altLang="en-US" sz="2400" i="1">
                              <a:latin typeface="Cambria Math" panose="02040503050406030204"/>
                              <a:ea typeface="Cambria Math" panose="02040503050406030204"/>
                            </a:rPr>
                            <m:t>𝔼</m:t>
                          </m:r>
                          <m:d>
                            <m:dPr>
                              <m:ctrlPr>
                                <a:rPr lang="en-US" altLang="zh-CN" sz="2400" i="1">
                                  <a:latin typeface="Cambria Math" panose="02040503050406030204" pitchFamily="18" charset="0"/>
                                  <a:ea typeface="Cambria Math" panose="02040503050406030204"/>
                                </a:rPr>
                              </m:ctrlPr>
                            </m:dPr>
                            <m:e>
                              <m:r>
                                <a:rPr lang="zh-CN" altLang="en-US" sz="2400" b="1" i="1">
                                  <a:latin typeface="Cambria Math" panose="02040503050406030204"/>
                                  <a:ea typeface="Cambria Math" panose="02040503050406030204"/>
                                </a:rPr>
                                <m:t>𝝃</m:t>
                              </m:r>
                            </m:e>
                          </m:d>
                        </m:e>
                      </m:d>
                      <m:r>
                        <a:rPr lang="en-US" altLang="zh-CN" sz="2400" b="1" i="1">
                          <a:latin typeface="Cambria Math" panose="02040503050406030204"/>
                          <a:ea typeface="Cambria Math" panose="02040503050406030204"/>
                        </a:rPr>
                        <m:t>=</m:t>
                      </m:r>
                      <m:r>
                        <a:rPr lang="en-US" altLang="zh-CN" sz="2400" b="1" i="1">
                          <a:latin typeface="Cambria Math" panose="02040503050406030204"/>
                          <a:ea typeface="Cambria Math" panose="02040503050406030204"/>
                        </a:rPr>
                        <m:t>𝟏</m:t>
                      </m:r>
                      <m:r>
                        <a:rPr lang="en-US" altLang="zh-CN" sz="2400" b="1" i="1">
                          <a:latin typeface="Cambria Math" panose="02040503050406030204"/>
                          <a:ea typeface="Cambria Math" panose="02040503050406030204"/>
                        </a:rPr>
                        <m:t>.</m:t>
                      </m:r>
                    </m:oMath>
                  </a14:m>
                  <a:endParaRPr lang="en-US" altLang="zh-CN" sz="2400" b="1" dirty="0">
                    <a:ea typeface="Cambria Math" panose="02040503050406030204"/>
                  </a:endParaRPr>
                </a:p>
              </p:txBody>
            </p:sp>
          </mc:Choice>
          <mc:Fallback xmlns="">
            <p:sp>
              <p:nvSpPr>
                <p:cNvPr id="5" name="矩形 4"/>
                <p:cNvSpPr>
                  <a:spLocks noRot="1" noChangeAspect="1" noMove="1" noResize="1" noEditPoints="1" noAdjustHandles="1" noChangeArrowheads="1" noChangeShapeType="1" noTextEdit="1"/>
                </p:cNvSpPr>
                <p:nvPr/>
              </p:nvSpPr>
              <p:spPr>
                <a:xfrm>
                  <a:off x="1400920" y="2401023"/>
                  <a:ext cx="9319908" cy="878510"/>
                </a:xfrm>
                <a:prstGeom prst="rect">
                  <a:avLst/>
                </a:prstGeom>
                <a:blipFill rotWithShape="1">
                  <a:blip r:embed="rId3"/>
                </a:blipFill>
                <a:ln w="57150">
                  <a:noFill/>
                </a:ln>
              </p:spPr>
              <p:txBody>
                <a:bodyPr/>
                <a:lstStyle/>
                <a:p>
                  <a:r>
                    <a:rPr lang="zh-CN" altLang="en-US">
                      <a:noFill/>
                    </a:rPr>
                    <a:t> </a:t>
                  </a:r>
                </a:p>
              </p:txBody>
            </p:sp>
          </mc:Fallback>
        </mc:AlternateContent>
        <p:cxnSp>
          <p:nvCxnSpPr>
            <p:cNvPr id="6" name="直接连接符 5"/>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029455" y="1139675"/>
            <a:ext cx="5314828"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Normal" panose="020B0400000000000000" pitchFamily="34" charset="-122"/>
              </a:rPr>
              <a:t>方差的解释</a:t>
            </a:r>
          </a:p>
        </p:txBody>
      </p:sp>
      <p:grpSp>
        <p:nvGrpSpPr>
          <p:cNvPr id="17" name="组合 16"/>
          <p:cNvGrpSpPr/>
          <p:nvPr/>
        </p:nvGrpSpPr>
        <p:grpSpPr>
          <a:xfrm>
            <a:off x="1398222" y="3157280"/>
            <a:ext cx="9277764" cy="1498748"/>
            <a:chOff x="417662" y="2842669"/>
            <a:chExt cx="9277764" cy="1498748"/>
          </a:xfrm>
        </p:grpSpPr>
        <p:grpSp>
          <p:nvGrpSpPr>
            <p:cNvPr id="15" name="组合 14"/>
            <p:cNvGrpSpPr/>
            <p:nvPr/>
          </p:nvGrpSpPr>
          <p:grpSpPr>
            <a:xfrm>
              <a:off x="417662" y="2842669"/>
              <a:ext cx="9277764" cy="608619"/>
              <a:chOff x="615467" y="3779525"/>
              <a:chExt cx="9277764" cy="608619"/>
            </a:xfrm>
          </p:grpSpPr>
          <mc:AlternateContent xmlns:mc="http://schemas.openxmlformats.org/markup-compatibility/2006" xmlns:a14="http://schemas.microsoft.com/office/drawing/2010/main">
            <mc:Choice Requires="a14">
              <p:sp>
                <p:nvSpPr>
                  <p:cNvPr id="13" name="矩形 12"/>
                  <p:cNvSpPr/>
                  <p:nvPr/>
                </p:nvSpPr>
                <p:spPr>
                  <a:xfrm>
                    <a:off x="615467" y="3779525"/>
                    <a:ext cx="9277764" cy="4655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2400" i="1" smtClean="0">
                              <a:latin typeface="Cambria Math" panose="02040503050406030204" pitchFamily="18" charset="0"/>
                            </a:rPr>
                            <m:t>若随机变量</m:t>
                          </m:r>
                          <m:r>
                            <a:rPr lang="zh-CN" altLang="en-US" sz="2400" i="1" smtClean="0">
                              <a:latin typeface="Cambria Math" panose="02040503050406030204" pitchFamily="18" charset="0"/>
                            </a:rPr>
                            <m:t>𝜉</m:t>
                          </m:r>
                          <m:r>
                            <a:rPr lang="zh-CN" altLang="en-US" sz="2400" i="1" smtClean="0">
                              <a:latin typeface="Cambria Math" panose="02040503050406030204" pitchFamily="18" charset="0"/>
                            </a:rPr>
                            <m:t>的密度矩阵为</m:t>
                          </m:r>
                          <m:r>
                            <a:rPr lang="en-US" altLang="zh-CN" sz="2400" b="0" i="1" smtClean="0">
                              <a:latin typeface="Cambria Math" panose="02040503050406030204" pitchFamily="18" charset="0"/>
                            </a:rPr>
                            <m:t>                        </m:t>
                          </m:r>
                          <m:r>
                            <a:rPr lang="zh-CN" altLang="en-US" sz="2400" i="1">
                              <a:latin typeface="Cambria Math" panose="02040503050406030204" pitchFamily="18" charset="0"/>
                            </a:rPr>
                            <m:t>，则方差</m:t>
                          </m:r>
                        </m:oMath>
                      </m:oMathPara>
                    </a14:m>
                    <a:endParaRPr sz="2400" dirty="0"/>
                  </a:p>
                </p:txBody>
              </p:sp>
            </mc:Choice>
            <mc:Fallback xmlns="">
              <p:sp>
                <p:nvSpPr>
                  <p:cNvPr id="13" name="矩形 12"/>
                  <p:cNvSpPr>
                    <a:spLocks noRot="1" noChangeAspect="1" noMove="1" noResize="1" noEditPoints="1" noAdjustHandles="1" noChangeArrowheads="1" noChangeShapeType="1" noTextEdit="1"/>
                  </p:cNvSpPr>
                  <p:nvPr/>
                </p:nvSpPr>
                <p:spPr>
                  <a:xfrm>
                    <a:off x="615467" y="3779525"/>
                    <a:ext cx="9277764" cy="465577"/>
                  </a:xfrm>
                  <a:prstGeom prst="rect">
                    <a:avLst/>
                  </a:prstGeom>
                  <a:blipFill rotWithShape="1">
                    <a:blip r:embed="rId4"/>
                  </a:blipFill>
                </p:spPr>
                <p:txBody>
                  <a:bodyPr/>
                  <a:lstStyle/>
                  <a:p>
                    <a:r>
                      <a:rPr lang="zh-CN" altLang="en-US">
                        <a:noFill/>
                      </a:rPr>
                      <a:t> </a:t>
                    </a:r>
                  </a:p>
                </p:txBody>
              </p:sp>
            </mc:Fallback>
          </mc:AlternateContent>
          <p:pic>
            <p:nvPicPr>
              <p:cNvPr id="14" name="图片 13"/>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48994" r="23982" b="58119"/>
              <a:stretch>
                <a:fillRect/>
              </a:stretch>
            </p:blipFill>
            <p:spPr>
              <a:xfrm>
                <a:off x="4330773" y="3829772"/>
                <a:ext cx="1369775" cy="558372"/>
              </a:xfrm>
              <a:prstGeom prst="rect">
                <a:avLst/>
              </a:prstGeom>
              <a:ln>
                <a:noFill/>
              </a:ln>
              <a:effectLst/>
            </p:spPr>
          </p:pic>
        </p:grpSp>
        <p:pic>
          <p:nvPicPr>
            <p:cNvPr id="16" name="图片 15"/>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27008" t="50000" r="27366" b="888"/>
            <a:stretch>
              <a:fillRect/>
            </a:stretch>
          </p:blipFill>
          <p:spPr>
            <a:xfrm>
              <a:off x="2787894" y="3292555"/>
              <a:ext cx="3704486" cy="1048862"/>
            </a:xfrm>
            <a:prstGeom prst="rect">
              <a:avLst/>
            </a:prstGeom>
            <a:ln>
              <a:noFill/>
            </a:ln>
            <a:effectLst/>
          </p:spPr>
        </p:pic>
      </p:grpSp>
      <mc:AlternateContent xmlns:mc="http://schemas.openxmlformats.org/markup-compatibility/2006" xmlns:a14="http://schemas.microsoft.com/office/drawing/2010/main">
        <mc:Choice Requires="a14">
          <p:sp>
            <p:nvSpPr>
              <p:cNvPr id="19" name="矩形 18"/>
              <p:cNvSpPr/>
              <p:nvPr/>
            </p:nvSpPr>
            <p:spPr>
              <a:xfrm>
                <a:off x="1398222" y="5004028"/>
                <a:ext cx="5410579" cy="4655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2400" i="1" smtClean="0">
                          <a:latin typeface="Cambria Math" panose="02040503050406030204" pitchFamily="18" charset="0"/>
                        </a:rPr>
                        <m:t>若</m:t>
                      </m:r>
                      <m:r>
                        <a:rPr lang="zh-CN" altLang="en-US" sz="2400" i="1" smtClean="0">
                          <a:latin typeface="Cambria Math" panose="02040503050406030204" pitchFamily="18" charset="0"/>
                        </a:rPr>
                        <m:t>𝜉</m:t>
                      </m:r>
                      <m:r>
                        <a:rPr lang="zh-CN" altLang="en-US" sz="2400" i="1" smtClean="0">
                          <a:latin typeface="Cambria Math" panose="02040503050406030204" pitchFamily="18" charset="0"/>
                        </a:rPr>
                        <m:t>的密度函数为</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zh-CN" altLang="en-US" sz="2400" i="1">
                          <a:latin typeface="Cambria Math" panose="02040503050406030204" pitchFamily="18" charset="0"/>
                        </a:rPr>
                        <m:t>，则方差</m:t>
                      </m:r>
                    </m:oMath>
                  </m:oMathPara>
                </a14:m>
                <a:endParaRPr sz="2400" dirty="0"/>
              </a:p>
            </p:txBody>
          </p:sp>
        </mc:Choice>
        <mc:Fallback xmlns="">
          <p:sp>
            <p:nvSpPr>
              <p:cNvPr id="19" name="矩形 18"/>
              <p:cNvSpPr>
                <a:spLocks noRot="1" noChangeAspect="1" noMove="1" noResize="1" noEditPoints="1" noAdjustHandles="1" noChangeArrowheads="1" noChangeShapeType="1" noTextEdit="1"/>
              </p:cNvSpPr>
              <p:nvPr/>
            </p:nvSpPr>
            <p:spPr>
              <a:xfrm>
                <a:off x="1398222" y="5004028"/>
                <a:ext cx="5410579" cy="465577"/>
              </a:xfrm>
              <a:prstGeom prst="rect">
                <a:avLst/>
              </a:prstGeom>
              <a:blipFill rotWithShape="1">
                <a:blip r:embed="rId7"/>
                <a:stretch>
                  <a:fillRect l="-11" t="-49" r="6" b="75"/>
                </a:stretch>
              </a:blipFill>
            </p:spPr>
            <p:txBody>
              <a:bodyPr/>
              <a:lstStyle/>
              <a:p>
                <a:r>
                  <a:rPr lang="zh-CN" altLang="en-US">
                    <a:noFill/>
                  </a:rPr>
                  <a:t> </a:t>
                </a:r>
              </a:p>
            </p:txBody>
          </p:sp>
        </mc:Fallback>
      </mc:AlternateContent>
      <p:pic>
        <p:nvPicPr>
          <p:cNvPr id="21" name="图片 20"/>
          <p:cNvPicPr>
            <a:picLocks noChangeAspect="1"/>
          </p:cNvPicPr>
          <p:nvPr/>
        </p:nvPicPr>
        <p:blipFill rotWithShape="1">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harpenSoften amount="50000"/>
                    </a14:imgEffect>
                  </a14:imgLayer>
                </a14:imgProps>
              </a:ext>
            </a:extLst>
          </a:blip>
          <a:srcRect l="19818" t="45303" r="24759"/>
          <a:stretch>
            <a:fillRect/>
          </a:stretch>
        </p:blipFill>
        <p:spPr>
          <a:xfrm>
            <a:off x="3768454" y="5490870"/>
            <a:ext cx="4080287" cy="814480"/>
          </a:xfrm>
          <a:prstGeom prst="rect">
            <a:avLst/>
          </a:prstGeom>
          <a:ln>
            <a:noFill/>
          </a:ln>
          <a:effectLst/>
        </p:spPr>
      </p:pic>
      <p:sp>
        <p:nvSpPr>
          <p:cNvPr id="8" name="灯片编号占位符 7"/>
          <p:cNvSpPr>
            <a:spLocks noGrp="1"/>
          </p:cNvSpPr>
          <p:nvPr>
            <p:ph type="sldNum" sz="quarter" idx="12"/>
          </p:nvPr>
        </p:nvSpPr>
        <p:spPr/>
        <p:txBody>
          <a:bodyPr/>
          <a:lstStyle/>
          <a:p>
            <a:fld id="{5FD308DF-D0D6-41CA-8E01-1A1CE80A10EE}" type="slidenum">
              <a:rPr lang="zh-CN" altLang="en-US" smtClean="0"/>
              <a:t>123</a:t>
            </a:fld>
            <a:endParaRPr lang="zh-CN" altLang="en-US"/>
          </a:p>
        </p:txBody>
      </p:sp>
      <p:sp>
        <p:nvSpPr>
          <p:cNvPr id="9" name="矩形 8"/>
          <p:cNvSpPr/>
          <p:nvPr/>
        </p:nvSpPr>
        <p:spPr>
          <a:xfrm>
            <a:off x="1377829" y="2684405"/>
            <a:ext cx="2685351" cy="461665"/>
          </a:xfrm>
          <a:prstGeom prst="rect">
            <a:avLst/>
          </a:prstGeom>
        </p:spPr>
        <p:txBody>
          <a:bodyPr wrap="none">
            <a:spAutoFit/>
          </a:bodyPr>
          <a:lstStyle/>
          <a:p>
            <a:pPr marL="342900" indent="-342900">
              <a:buFont typeface="Arial" panose="020B0604020202020204" pitchFamily="34" charset="0"/>
              <a:buChar char="•"/>
            </a:pPr>
            <a:r>
              <a:rPr lang="zh-CN" altLang="en-US" sz="2400" dirty="0">
                <a:solidFill>
                  <a:srgbClr val="C00000"/>
                </a:solidFill>
              </a:rPr>
              <a:t>离散型随机变量</a:t>
            </a:r>
          </a:p>
        </p:txBody>
      </p:sp>
      <p:sp>
        <p:nvSpPr>
          <p:cNvPr id="20" name="矩形 19"/>
          <p:cNvSpPr/>
          <p:nvPr/>
        </p:nvSpPr>
        <p:spPr>
          <a:xfrm>
            <a:off x="1398222" y="4527938"/>
            <a:ext cx="2685351" cy="461665"/>
          </a:xfrm>
          <a:prstGeom prst="rect">
            <a:avLst/>
          </a:prstGeom>
        </p:spPr>
        <p:txBody>
          <a:bodyPr wrap="none">
            <a:spAutoFit/>
          </a:bodyPr>
          <a:lstStyle/>
          <a:p>
            <a:pPr marL="342900" indent="-342900">
              <a:buFont typeface="Arial" panose="020B0604020202020204" pitchFamily="34" charset="0"/>
              <a:buChar char="•"/>
            </a:pPr>
            <a:r>
              <a:rPr lang="zh-CN" altLang="en-US" sz="2400" dirty="0">
                <a:solidFill>
                  <a:srgbClr val="C00000"/>
                </a:solidFill>
              </a:rPr>
              <a:t>连续型随机变量</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9" grpId="0"/>
      <p:bldP spid="2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53306" y="1231427"/>
            <a:ext cx="6702716" cy="1116005"/>
            <a:chOff x="1443064" y="1905903"/>
            <a:chExt cx="6702716" cy="1116005"/>
          </a:xfrm>
        </p:grpSpPr>
        <p:sp>
          <p:nvSpPr>
            <p:cNvPr id="3" name="椭圆 2"/>
            <p:cNvSpPr/>
            <p:nvPr/>
          </p:nvSpPr>
          <p:spPr>
            <a:xfrm>
              <a:off x="1443064" y="1986078"/>
              <a:ext cx="1035830" cy="103583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750294" y="2197804"/>
                  <a:ext cx="6395486"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设</a:t>
                  </a:r>
                  <a14:m>
                    <m:oMath xmlns:m="http://schemas.openxmlformats.org/officeDocument/2006/math">
                      <m:r>
                        <a:rPr lang="zh-CN" altLang="en-US" sz="2800" i="1">
                          <a:latin typeface="Cambria Math" panose="02040503050406030204" pitchFamily="18" charset="0"/>
                        </a:rPr>
                        <m:t>𝜉</m:t>
                      </m:r>
                      <m:r>
                        <a:rPr lang="en-US" altLang="zh-CN" sz="2800" b="0" i="1" baseline="30000" smtClean="0">
                          <a:latin typeface="Cambria Math" panose="02040503050406030204" pitchFamily="18" charset="0"/>
                        </a:rPr>
                        <m:t>2</m:t>
                      </m:r>
                    </m:oMath>
                  </a14:m>
                  <a:r>
                    <a:rPr lang="zh-CN" altLang="en-US" sz="2800" dirty="0">
                      <a:solidFill>
                        <a:prstClr val="black"/>
                      </a:solidFill>
                      <a:ea typeface="思源黑体 CN Normal" panose="020B0400000000000000" pitchFamily="34" charset="-122"/>
                    </a:rPr>
                    <a:t>的数学期望存在，则</a:t>
                  </a:r>
                </a:p>
              </p:txBody>
            </p:sp>
          </mc:Choice>
          <mc:Fallback xmlns="">
            <p:sp>
              <p:nvSpPr>
                <p:cNvPr id="5" name="矩形 4"/>
                <p:cNvSpPr>
                  <a:spLocks noRot="1" noChangeAspect="1" noMove="1" noResize="1" noEditPoints="1" noAdjustHandles="1" noChangeArrowheads="1" noChangeShapeType="1" noTextEdit="1"/>
                </p:cNvSpPr>
                <p:nvPr/>
              </p:nvSpPr>
              <p:spPr>
                <a:xfrm>
                  <a:off x="1750294" y="2197804"/>
                  <a:ext cx="6395486" cy="523220"/>
                </a:xfrm>
                <a:prstGeom prst="rect">
                  <a:avLst/>
                </a:prstGeom>
                <a:blipFill rotWithShape="1">
                  <a:blip r:embed="rId3"/>
                </a:blipFill>
                <a:ln w="57150">
                  <a:noFill/>
                </a:ln>
              </p:spPr>
              <p:txBody>
                <a:bodyPr/>
                <a:lstStyle/>
                <a:p>
                  <a:r>
                    <a:rPr lang="zh-CN" altLang="en-US">
                      <a:noFill/>
                    </a:rPr>
                    <a:t> </a:t>
                  </a:r>
                </a:p>
              </p:txBody>
            </p:sp>
          </mc:Fallback>
        </mc:AlternateContent>
        <p:cxnSp>
          <p:nvCxnSpPr>
            <p:cNvPr id="6" name="直接连接符 5"/>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191583" y="1095433"/>
            <a:ext cx="5314828"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Normal" panose="020B0400000000000000" pitchFamily="34" charset="-122"/>
              </a:rPr>
              <a:t>定理</a:t>
            </a:r>
            <a:endParaRPr lang="en-US" altLang="zh-CN" sz="2400" b="1" dirty="0">
              <a:solidFill>
                <a:srgbClr val="004EA2"/>
              </a:solidFill>
              <a:ea typeface="思源黑体 CN Normal" panose="020B0400000000000000" pitchFamily="34" charset="-122"/>
            </a:endParaRPr>
          </a:p>
        </p:txBody>
      </p:sp>
      <p:pic>
        <p:nvPicPr>
          <p:cNvPr id="9" name="图片 8"/>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31110" t="42939" r="28394"/>
          <a:stretch>
            <a:fillRect/>
          </a:stretch>
        </p:blipFill>
        <p:spPr>
          <a:xfrm>
            <a:off x="3689041" y="2066578"/>
            <a:ext cx="3267075" cy="679376"/>
          </a:xfrm>
          <a:prstGeom prst="rect">
            <a:avLst/>
          </a:prstGeom>
          <a:ln>
            <a:noFill/>
          </a:ln>
          <a:effectLst/>
        </p:spPr>
      </p:pic>
      <p:sp>
        <p:nvSpPr>
          <p:cNvPr id="11" name="矩形 10"/>
          <p:cNvSpPr/>
          <p:nvPr/>
        </p:nvSpPr>
        <p:spPr>
          <a:xfrm>
            <a:off x="1837509" y="2559158"/>
            <a:ext cx="1182058" cy="523220"/>
          </a:xfrm>
          <a:prstGeom prst="rect">
            <a:avLst/>
          </a:prstGeom>
          <a:noFill/>
          <a:ln w="57150">
            <a:noFill/>
          </a:ln>
        </p:spPr>
        <p:txBody>
          <a:bodyPr wrap="square" anchor="ctr" anchorCtr="0">
            <a:spAutoFit/>
          </a:bodyPr>
          <a:lstStyle/>
          <a:p>
            <a:r>
              <a:rPr lang="zh-CN" altLang="en-US" sz="2800" b="1" dirty="0">
                <a:solidFill>
                  <a:srgbClr val="004EA2"/>
                </a:solidFill>
                <a:latin typeface="思源黑体 CN Normal" panose="020B0400000000000000" pitchFamily="34" charset="-122"/>
                <a:ea typeface="思源黑体 CN Normal" panose="020B0400000000000000" pitchFamily="34" charset="-122"/>
              </a:rPr>
              <a:t>显然</a:t>
            </a:r>
            <a:endParaRPr lang="en-US" altLang="zh-CN" sz="2800" b="1" dirty="0">
              <a:solidFill>
                <a:srgbClr val="004EA2"/>
              </a:solidFill>
              <a:latin typeface="思源黑体 CN Normal" panose="020B0400000000000000" pitchFamily="34" charset="-122"/>
              <a:ea typeface="思源黑体 CN Normal" panose="020B0400000000000000" pitchFamily="34" charset="-122"/>
            </a:endParaRPr>
          </a:p>
        </p:txBody>
      </p:sp>
      <p:pic>
        <p:nvPicPr>
          <p:cNvPr id="12" name="图片 11"/>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l="19894" t="19695" r="22255" b="61370"/>
          <a:stretch>
            <a:fillRect/>
          </a:stretch>
        </p:blipFill>
        <p:spPr>
          <a:xfrm>
            <a:off x="2945156" y="3014281"/>
            <a:ext cx="5369254" cy="679376"/>
          </a:xfrm>
          <a:prstGeom prst="rect">
            <a:avLst/>
          </a:prstGeom>
          <a:ln>
            <a:noFill/>
          </a:ln>
          <a:effectLst/>
        </p:spPr>
      </p:pic>
      <mc:AlternateContent xmlns:mc="http://schemas.openxmlformats.org/markup-compatibility/2006" xmlns:a14="http://schemas.microsoft.com/office/drawing/2010/main">
        <mc:Choice Requires="a14">
          <p:sp>
            <p:nvSpPr>
              <p:cNvPr id="13" name="矩形 12"/>
              <p:cNvSpPr/>
              <p:nvPr/>
            </p:nvSpPr>
            <p:spPr>
              <a:xfrm>
                <a:off x="1760535" y="5575059"/>
                <a:ext cx="2961579" cy="52745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2800" i="1" smtClean="0">
                          <a:latin typeface="Cambria Math" panose="02040503050406030204" pitchFamily="18" charset="0"/>
                        </a:rPr>
                        <m:t>即结论成立</m:t>
                      </m:r>
                      <m:r>
                        <a:rPr lang="en-US" altLang="zh-CN" sz="2800" b="0" i="1" smtClean="0">
                          <a:latin typeface="Cambria Math" panose="02040503050406030204" pitchFamily="18" charset="0"/>
                        </a:rPr>
                        <m:t>.</m:t>
                      </m:r>
                    </m:oMath>
                  </m:oMathPara>
                </a14:m>
                <a:endParaRPr sz="2800" dirty="0"/>
              </a:p>
            </p:txBody>
          </p:sp>
        </mc:Choice>
        <mc:Fallback xmlns="">
          <p:sp>
            <p:nvSpPr>
              <p:cNvPr id="13" name="矩形 12"/>
              <p:cNvSpPr>
                <a:spLocks noRot="1" noChangeAspect="1" noMove="1" noResize="1" noEditPoints="1" noAdjustHandles="1" noChangeArrowheads="1" noChangeShapeType="1" noTextEdit="1"/>
              </p:cNvSpPr>
              <p:nvPr/>
            </p:nvSpPr>
            <p:spPr>
              <a:xfrm>
                <a:off x="1760535" y="5575059"/>
                <a:ext cx="2961579" cy="527452"/>
              </a:xfrm>
              <a:prstGeom prst="rect">
                <a:avLst/>
              </a:prstGeom>
              <a:blipFill rotWithShape="1">
                <a:blip r:embed="rId8"/>
                <a:stretch>
                  <a:fillRect l="-11" t="-75" r="9" b="31"/>
                </a:stretch>
              </a:blipFill>
            </p:spPr>
            <p:txBody>
              <a:bodyPr/>
              <a:lstStyle/>
              <a:p>
                <a:r>
                  <a:rPr lang="zh-CN" altLang="en-US">
                    <a:noFill/>
                  </a:rPr>
                  <a:t> </a:t>
                </a:r>
              </a:p>
            </p:txBody>
          </p:sp>
        </mc:Fallback>
      </mc:AlternateContent>
      <p:pic>
        <p:nvPicPr>
          <p:cNvPr id="14" name="图片 13"/>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l="4013" t="60966" r="5445" b="20099"/>
          <a:stretch>
            <a:fillRect/>
          </a:stretch>
        </p:blipFill>
        <p:spPr>
          <a:xfrm>
            <a:off x="1760535" y="4650295"/>
            <a:ext cx="7736649" cy="625477"/>
          </a:xfrm>
          <a:prstGeom prst="rect">
            <a:avLst/>
          </a:prstGeom>
          <a:ln>
            <a:noFill/>
          </a:ln>
          <a:effectLst/>
        </p:spPr>
      </p:pic>
      <mc:AlternateContent xmlns:mc="http://schemas.openxmlformats.org/markup-compatibility/2006" xmlns:a14="http://schemas.microsoft.com/office/drawing/2010/main">
        <mc:Choice Requires="a14">
          <p:sp>
            <p:nvSpPr>
              <p:cNvPr id="15" name="矩形 14"/>
              <p:cNvSpPr/>
              <p:nvPr/>
            </p:nvSpPr>
            <p:spPr>
              <a:xfrm>
                <a:off x="1819405" y="3915349"/>
                <a:ext cx="8105179" cy="52745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2800" i="1" smtClean="0">
                          <a:latin typeface="Cambria Math" panose="02040503050406030204" pitchFamily="18" charset="0"/>
                        </a:rPr>
                        <m:t>注意到</m:t>
                      </m:r>
                      <m:r>
                        <a:rPr lang="en-US" altLang="zh-CN" sz="2800" i="1">
                          <a:latin typeface="Cambria Math" panose="02040503050406030204" pitchFamily="18" charset="0"/>
                        </a:rPr>
                        <m:t>𝐸</m:t>
                      </m:r>
                      <m:r>
                        <a:rPr lang="en-US" altLang="zh-CN" sz="2800" b="0" i="1" smtClean="0">
                          <a:latin typeface="Cambria Math" panose="02040503050406030204" pitchFamily="18" charset="0"/>
                        </a:rPr>
                        <m:t>(</m:t>
                      </m:r>
                      <m:r>
                        <a:rPr lang="zh-CN" altLang="en-US" sz="2800" i="1">
                          <a:latin typeface="Cambria Math" panose="02040503050406030204" pitchFamily="18" charset="0"/>
                        </a:rPr>
                        <m:t>𝜉</m:t>
                      </m:r>
                      <m:r>
                        <a:rPr lang="en-US" altLang="zh-CN" sz="2800" b="0" i="1" smtClean="0">
                          <a:latin typeface="Cambria Math" panose="02040503050406030204" pitchFamily="18" charset="0"/>
                        </a:rPr>
                        <m:t>)</m:t>
                      </m:r>
                      <m:r>
                        <a:rPr lang="zh-CN" altLang="en-US" sz="2800" i="1" smtClean="0">
                          <a:latin typeface="Cambria Math" panose="02040503050406030204" pitchFamily="18" charset="0"/>
                        </a:rPr>
                        <m:t> </m:t>
                      </m:r>
                      <m:r>
                        <a:rPr lang="zh-CN" altLang="en-US" sz="2800" i="1">
                          <a:latin typeface="Cambria Math" panose="02040503050406030204" pitchFamily="18" charset="0"/>
                        </a:rPr>
                        <m:t>为实数，利用数学期望的线性性质得</m:t>
                      </m:r>
                    </m:oMath>
                  </m:oMathPara>
                </a14:m>
                <a:endParaRPr sz="2800" dirty="0"/>
              </a:p>
            </p:txBody>
          </p:sp>
        </mc:Choice>
        <mc:Fallback xmlns="">
          <p:sp>
            <p:nvSpPr>
              <p:cNvPr id="15" name="矩形 14"/>
              <p:cNvSpPr>
                <a:spLocks noRot="1" noChangeAspect="1" noMove="1" noResize="1" noEditPoints="1" noAdjustHandles="1" noChangeArrowheads="1" noChangeShapeType="1" noTextEdit="1"/>
              </p:cNvSpPr>
              <p:nvPr/>
            </p:nvSpPr>
            <p:spPr>
              <a:xfrm>
                <a:off x="1819405" y="3915349"/>
                <a:ext cx="8105179" cy="527452"/>
              </a:xfrm>
              <a:prstGeom prst="rect">
                <a:avLst/>
              </a:prstGeom>
              <a:blipFill rotWithShape="1">
                <a:blip r:embed="rId9"/>
                <a:stretch>
                  <a:fillRect l="-2" t="-109" r="2" b="65"/>
                </a:stretch>
              </a:blipFill>
            </p:spPr>
            <p:txBody>
              <a:bodyPr/>
              <a:lstStyle/>
              <a:p>
                <a:r>
                  <a:rPr lang="zh-CN" altLang="en-US">
                    <a:noFill/>
                  </a:rPr>
                  <a:t> </a:t>
                </a:r>
              </a:p>
            </p:txBody>
          </p:sp>
        </mc:Fallback>
      </mc:AlternateContent>
      <p:sp>
        <p:nvSpPr>
          <p:cNvPr id="8" name="灯片编号占位符 7"/>
          <p:cNvSpPr>
            <a:spLocks noGrp="1"/>
          </p:cNvSpPr>
          <p:nvPr>
            <p:ph type="sldNum" sz="quarter" idx="12"/>
          </p:nvPr>
        </p:nvSpPr>
        <p:spPr/>
        <p:txBody>
          <a:bodyPr/>
          <a:lstStyle/>
          <a:p>
            <a:fld id="{5FD308DF-D0D6-41CA-8E01-1A1CE80A10EE}" type="slidenum">
              <a:rPr lang="zh-CN" altLang="en-US" smtClean="0"/>
              <a:t>124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03243" y="1329399"/>
            <a:ext cx="8800845" cy="1414493"/>
            <a:chOff x="1443064" y="1905903"/>
            <a:chExt cx="9068474" cy="1414493"/>
          </a:xfrm>
        </p:grpSpPr>
        <p:sp>
          <p:nvSpPr>
            <p:cNvPr id="3" name="椭圆 2"/>
            <p:cNvSpPr/>
            <p:nvPr/>
          </p:nvSpPr>
          <p:spPr>
            <a:xfrm>
              <a:off x="1443064" y="1986078"/>
              <a:ext cx="1035830" cy="103583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746463" y="2366289"/>
                  <a:ext cx="8765075" cy="954107"/>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若</a:t>
                  </a:r>
                  <a14:m>
                    <m:oMath xmlns:m="http://schemas.openxmlformats.org/officeDocument/2006/math">
                      <m:r>
                        <a:rPr lang="zh-CN" altLang="en-US" sz="2800" i="1">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的方差存在，</a:t>
                  </a:r>
                  <a14:m>
                    <m:oMath xmlns:m="http://schemas.openxmlformats.org/officeDocument/2006/math">
                      <m:r>
                        <a:rPr lang="zh-CN" altLang="en-US" sz="2800" i="1">
                          <a:latin typeface="Cambria Math" panose="02040503050406030204" pitchFamily="18" charset="0"/>
                        </a:rPr>
                        <m:t>𝜉</m:t>
                      </m:r>
                    </m:oMath>
                  </a14:m>
                  <a:r>
                    <a:rPr lang="en-US" altLang="zh-CN" sz="2800" i="1" baseline="-25000" dirty="0">
                      <a:solidFill>
                        <a:prstClr val="black"/>
                      </a:solidFill>
                      <a:ea typeface="思源黑体 CN Normal" panose="020B0400000000000000" pitchFamily="34" charset="-122"/>
                    </a:rPr>
                    <a:t>i </a:t>
                  </a:r>
                  <a:r>
                    <a:rPr lang="zh-CN" altLang="en-US" sz="2800" dirty="0">
                      <a:solidFill>
                        <a:prstClr val="black"/>
                      </a:solidFill>
                      <a:ea typeface="思源黑体 CN Normal" panose="020B0400000000000000" pitchFamily="34" charset="-122"/>
                    </a:rPr>
                    <a:t>表示随机变量</a:t>
                  </a:r>
                  <a14:m>
                    <m:oMath xmlns:m="http://schemas.openxmlformats.org/officeDocument/2006/math">
                      <m:r>
                        <a:rPr lang="zh-CN" altLang="en-US" sz="2800" i="1">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的第</a:t>
                  </a:r>
                  <a:r>
                    <a:rPr lang="en-US" altLang="zh-CN" sz="2800" i="1" dirty="0" err="1">
                      <a:solidFill>
                        <a:prstClr val="black"/>
                      </a:solidFill>
                      <a:ea typeface="思源黑体 CN Normal" panose="020B0400000000000000" pitchFamily="34" charset="-122"/>
                    </a:rPr>
                    <a:t>i</a:t>
                  </a:r>
                  <a:r>
                    <a:rPr lang="zh-CN" altLang="en-US" sz="2800" dirty="0">
                      <a:solidFill>
                        <a:prstClr val="black"/>
                      </a:solidFill>
                      <a:ea typeface="思源黑体 CN Normal" panose="020B0400000000000000" pitchFamily="34" charset="-122"/>
                    </a:rPr>
                    <a:t>次</a:t>
                  </a:r>
                  <a:r>
                    <a:rPr lang="zh-CN" altLang="en-US" sz="2800" dirty="0">
                      <a:solidFill>
                        <a:srgbClr val="FF0000"/>
                      </a:solidFill>
                      <a:ea typeface="思源黑体 CN Normal" panose="020B0400000000000000" pitchFamily="34" charset="-122"/>
                    </a:rPr>
                    <a:t>重复观测</a:t>
                  </a:r>
                  <a:r>
                    <a:rPr lang="zh-CN" altLang="en-US"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a</a:t>
                  </a:r>
                  <a:r>
                    <a:rPr lang="en-US" altLang="zh-CN" sz="2800" i="1" baseline="-25000" dirty="0">
                      <a:solidFill>
                        <a:prstClr val="black"/>
                      </a:solidFill>
                      <a:ea typeface="思源黑体 CN Normal" panose="020B0400000000000000" pitchFamily="34" charset="-122"/>
                    </a:rPr>
                    <a:t>i </a:t>
                  </a:r>
                  <a:r>
                    <a:rPr lang="zh-CN" altLang="en-US" sz="2800" dirty="0">
                      <a:solidFill>
                        <a:prstClr val="black"/>
                      </a:solidFill>
                      <a:ea typeface="思源黑体 CN Normal" panose="020B0400000000000000" pitchFamily="34" charset="-122"/>
                    </a:rPr>
                    <a:t>为实数，则</a:t>
                  </a:r>
                </a:p>
              </p:txBody>
            </p:sp>
          </mc:Choice>
          <mc:Fallback xmlns="">
            <p:sp>
              <p:nvSpPr>
                <p:cNvPr id="5" name="矩形 4"/>
                <p:cNvSpPr>
                  <a:spLocks noRot="1" noChangeAspect="1" noMove="1" noResize="1" noEditPoints="1" noAdjustHandles="1" noChangeArrowheads="1" noChangeShapeType="1" noTextEdit="1"/>
                </p:cNvSpPr>
                <p:nvPr/>
              </p:nvSpPr>
              <p:spPr>
                <a:xfrm>
                  <a:off x="1746463" y="2366289"/>
                  <a:ext cx="8765075" cy="954107"/>
                </a:xfrm>
                <a:prstGeom prst="rect">
                  <a:avLst/>
                </a:prstGeom>
                <a:blipFill rotWithShape="1">
                  <a:blip r:embed="rId4"/>
                </a:blipFill>
                <a:ln w="57150">
                  <a:noFill/>
                </a:ln>
              </p:spPr>
              <p:txBody>
                <a:bodyPr/>
                <a:lstStyle/>
                <a:p>
                  <a:r>
                    <a:rPr lang="zh-CN" altLang="en-US">
                      <a:noFill/>
                    </a:rPr>
                    <a:t> </a:t>
                  </a:r>
                </a:p>
              </p:txBody>
            </p:sp>
          </mc:Fallback>
        </mc:AlternateContent>
        <p:cxnSp>
          <p:nvCxnSpPr>
            <p:cNvPr id="6" name="直接连接符 5"/>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254869" y="1227327"/>
            <a:ext cx="5314828"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Normal" panose="020B0400000000000000" pitchFamily="34" charset="-122"/>
              </a:rPr>
              <a:t>定理</a:t>
            </a:r>
            <a:endParaRPr lang="en-US" altLang="zh-CN" sz="2400" b="1" dirty="0">
              <a:solidFill>
                <a:srgbClr val="004EA2"/>
              </a:solidFill>
              <a:ea typeface="思源黑体 CN Normal" panose="020B0400000000000000" pitchFamily="34" charset="-122"/>
            </a:endParaRPr>
          </a:p>
        </p:txBody>
      </p:sp>
      <p:pic>
        <p:nvPicPr>
          <p:cNvPr id="9" name="图片 8"/>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20215" t="50000" r="18890"/>
          <a:stretch>
            <a:fillRect/>
          </a:stretch>
        </p:blipFill>
        <p:spPr>
          <a:xfrm>
            <a:off x="2932771" y="3258596"/>
            <a:ext cx="5833946" cy="1340354"/>
          </a:xfrm>
          <a:prstGeom prst="rect">
            <a:avLst/>
          </a:prstGeom>
          <a:ln>
            <a:noFill/>
          </a:ln>
          <a:effectLst/>
        </p:spPr>
      </p:pic>
      <p:sp>
        <p:nvSpPr>
          <p:cNvPr id="8" name="灯片编号占位符 7"/>
          <p:cNvSpPr>
            <a:spLocks noGrp="1"/>
          </p:cNvSpPr>
          <p:nvPr>
            <p:ph type="sldNum" sz="quarter" idx="12"/>
          </p:nvPr>
        </p:nvSpPr>
        <p:spPr/>
        <p:txBody>
          <a:bodyPr/>
          <a:lstStyle/>
          <a:p>
            <a:fld id="{5FD308DF-D0D6-41CA-8E01-1A1CE80A10EE}" type="slidenum">
              <a:rPr lang="zh-CN" altLang="en-US" smtClean="0"/>
              <a:t>125</a:t>
            </a:fld>
            <a:endParaRPr lang="zh-CN" altLang="en-US"/>
          </a:p>
        </p:txBody>
      </p:sp>
    </p:spTree>
    <p:custDataLst>
      <p:tags r:id="rId1"/>
    </p:custData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59486" y="1154739"/>
            <a:ext cx="1876137" cy="461665"/>
            <a:chOff x="1180079" y="1387853"/>
            <a:chExt cx="1876137" cy="461665"/>
          </a:xfrm>
        </p:grpSpPr>
        <p:sp>
          <p:nvSpPr>
            <p:cNvPr id="3" name="矩形 2"/>
            <p:cNvSpPr/>
            <p:nvPr/>
          </p:nvSpPr>
          <p:spPr>
            <a:xfrm>
              <a:off x="1555751" y="1387853"/>
              <a:ext cx="1500465" cy="461665"/>
            </a:xfrm>
            <a:prstGeom prst="rect">
              <a:avLst/>
            </a:prstGeom>
            <a:noFill/>
            <a:ln w="57150">
              <a:noFill/>
            </a:ln>
          </p:spPr>
          <p:txBody>
            <a:bodyPr wrap="square" anchor="ctr" anchorCtr="0">
              <a:spAutoFit/>
            </a:bodyPr>
            <a:lstStyle/>
            <a:p>
              <a:r>
                <a:rPr lang="zh-CN" altLang="en-US" sz="2400" dirty="0">
                  <a:solidFill>
                    <a:srgbClr val="004EA2"/>
                  </a:solidFill>
                  <a:ea typeface="思源黑体 CN Bold" panose="020B0800000000000000" pitchFamily="34" charset="-122"/>
                </a:rPr>
                <a:t>例</a:t>
              </a:r>
              <a:endParaRPr lang="en-US" altLang="zh-CN" sz="24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7" name="矩形 6"/>
              <p:cNvSpPr/>
              <p:nvPr/>
            </p:nvSpPr>
            <p:spPr>
              <a:xfrm>
                <a:off x="1559486" y="1612407"/>
                <a:ext cx="7751782" cy="497765"/>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掷一枚质地均匀的硬币</a:t>
                </a:r>
                <a:r>
                  <a:rPr lang="en-US" altLang="zh-CN" sz="2400" i="1" dirty="0">
                    <a:ea typeface="思源黑体 CN Normal" panose="020B0400000000000000" pitchFamily="34" charset="-122"/>
                  </a:rPr>
                  <a:t>n</a:t>
                </a:r>
                <a:r>
                  <a:rPr lang="zh-CN" altLang="en-US" sz="2400" dirty="0">
                    <a:ea typeface="思源黑体 CN Normal" panose="020B0400000000000000" pitchFamily="34" charset="-122"/>
                  </a:rPr>
                  <a:t>次，求出现正面次数</a:t>
                </a:r>
                <a14:m>
                  <m:oMath xmlns:m="http://schemas.openxmlformats.org/officeDocument/2006/math">
                    <m:r>
                      <a:rPr lang="zh-CN" altLang="en-US" sz="2400" i="1">
                        <a:latin typeface="Cambria Math" panose="02040503050406030204" pitchFamily="18" charset="0"/>
                      </a:rPr>
                      <m:t>𝜉</m:t>
                    </m:r>
                  </m:oMath>
                </a14:m>
                <a:r>
                  <a:rPr lang="zh-CN" altLang="en-US" sz="2400" dirty="0">
                    <a:ea typeface="思源黑体 CN Normal" panose="020B0400000000000000" pitchFamily="34" charset="-122"/>
                  </a:rPr>
                  <a:t>的方差</a:t>
                </a:r>
                <a:r>
                  <a:rPr lang="en-US" altLang="zh-CN" sz="2400" dirty="0">
                    <a:ea typeface="思源黑体 CN Normal" panose="020B0400000000000000" pitchFamily="34" charset="-122"/>
                  </a:rPr>
                  <a:t>.</a:t>
                </a:r>
              </a:p>
            </p:txBody>
          </p:sp>
        </mc:Choice>
        <mc:Fallback xmlns="">
          <p:sp>
            <p:nvSpPr>
              <p:cNvPr id="7" name="矩形 6"/>
              <p:cNvSpPr>
                <a:spLocks noRot="1" noChangeAspect="1" noMove="1" noResize="1" noEditPoints="1" noAdjustHandles="1" noChangeArrowheads="1" noChangeShapeType="1" noTextEdit="1"/>
              </p:cNvSpPr>
              <p:nvPr/>
            </p:nvSpPr>
            <p:spPr>
              <a:xfrm>
                <a:off x="1559486" y="1612407"/>
                <a:ext cx="7751782" cy="497765"/>
              </a:xfrm>
              <a:prstGeom prst="rect">
                <a:avLst/>
              </a:prstGeom>
              <a:blipFill rotWithShape="1">
                <a:blip r:embed="rId3"/>
                <a:stretch>
                  <a:fillRect l="-7" t="-29" r="3" b="13"/>
                </a:stretch>
              </a:blipFill>
              <a:ln w="57150">
                <a:noFill/>
              </a:ln>
            </p:spPr>
            <p:txBody>
              <a:bodyPr/>
              <a:lstStyle/>
              <a:p>
                <a:r>
                  <a:rPr lang="zh-CN" altLang="en-US">
                    <a:noFill/>
                  </a:rPr>
                  <a:t> </a:t>
                </a:r>
              </a:p>
            </p:txBody>
          </p:sp>
        </mc:Fallback>
      </mc:AlternateContent>
      <p:sp>
        <p:nvSpPr>
          <p:cNvPr id="9" name="矩形 8"/>
          <p:cNvSpPr/>
          <p:nvPr/>
        </p:nvSpPr>
        <p:spPr>
          <a:xfrm>
            <a:off x="1462447" y="2528654"/>
            <a:ext cx="9312122" cy="340921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矩形 10"/>
              <p:cNvSpPr/>
              <p:nvPr/>
            </p:nvSpPr>
            <p:spPr>
              <a:xfrm>
                <a:off x="1480114" y="2550570"/>
                <a:ext cx="9009096" cy="656499"/>
              </a:xfrm>
              <a:prstGeom prst="rect">
                <a:avLst/>
              </a:prstGeom>
            </p:spPr>
            <p:txBody>
              <a:bodyPr wrap="square">
                <a:spAutoFit/>
              </a:bodyPr>
              <a:lstStyle/>
              <a:p>
                <a:pPr>
                  <a:lnSpc>
                    <a:spcPct val="120000"/>
                  </a:lnSpc>
                </a:pPr>
                <a:r>
                  <a:rPr lang="zh-CN" altLang="en-US" sz="2400" dirty="0"/>
                  <a:t>沿用之前的记号，注意到</a:t>
                </a:r>
                <a14:m>
                  <m:oMath xmlns:m="http://schemas.openxmlformats.org/officeDocument/2006/math">
                    <m:r>
                      <a:rPr lang="zh-CN" altLang="en-US" sz="2400" i="1">
                        <a:latin typeface="Cambria Math" panose="02040503050406030204" pitchFamily="18" charset="0"/>
                      </a:rPr>
                      <m:t>𝜉</m:t>
                    </m:r>
                  </m:oMath>
                </a14:m>
                <a:r>
                  <a:rPr lang="en-US" altLang="zh-CN" sz="2400" baseline="30000" dirty="0"/>
                  <a:t>2</a:t>
                </a:r>
                <a:r>
                  <a:rPr lang="en-US" altLang="zh-CN" sz="2400" i="1" baseline="-25000" dirty="0"/>
                  <a:t>i</a:t>
                </a:r>
                <a:r>
                  <a:rPr lang="en-US" altLang="zh-CN" sz="2400" i="1" dirty="0"/>
                  <a:t>=</a:t>
                </a:r>
                <a14:m>
                  <m:oMath xmlns:m="http://schemas.openxmlformats.org/officeDocument/2006/math">
                    <m:r>
                      <a:rPr lang="zh-CN" altLang="en-US" sz="2400" i="1">
                        <a:latin typeface="Cambria Math" panose="02040503050406030204" pitchFamily="18" charset="0"/>
                      </a:rPr>
                      <m:t>𝜉</m:t>
                    </m:r>
                  </m:oMath>
                </a14:m>
                <a:r>
                  <a:rPr lang="en-US" altLang="zh-CN" sz="2400" i="1" baseline="-25000" dirty="0" err="1"/>
                  <a:t>i</a:t>
                </a:r>
                <a:r>
                  <a:rPr lang="en-US" altLang="zh-CN" sz="2400" i="1" baseline="-25000" dirty="0"/>
                  <a:t>  </a:t>
                </a:r>
                <a:r>
                  <a:rPr lang="zh-CN" altLang="en-US" sz="2400" dirty="0"/>
                  <a:t>可得</a:t>
                </a:r>
              </a:p>
            </p:txBody>
          </p:sp>
        </mc:Choice>
        <mc:Fallback xmlns="">
          <p:sp>
            <p:nvSpPr>
              <p:cNvPr id="11" name="矩形 10"/>
              <p:cNvSpPr>
                <a:spLocks noRot="1" noChangeAspect="1" noMove="1" noResize="1" noEditPoints="1" noAdjustHandles="1" noChangeArrowheads="1" noChangeShapeType="1" noTextEdit="1"/>
              </p:cNvSpPr>
              <p:nvPr/>
            </p:nvSpPr>
            <p:spPr>
              <a:xfrm>
                <a:off x="1480114" y="2550570"/>
                <a:ext cx="9009096" cy="656499"/>
              </a:xfrm>
              <a:prstGeom prst="rect">
                <a:avLst/>
              </a:prstGeom>
              <a:blipFill rotWithShape="1">
                <a:blip r:embed="rId4"/>
                <a:stretch>
                  <a:fillRect l="-6" t="-4705" r="3" b="49"/>
                </a:stretch>
              </a:blipFill>
            </p:spPr>
            <p:txBody>
              <a:bodyPr/>
              <a:lstStyle/>
              <a:p>
                <a:r>
                  <a:rPr lang="zh-CN" altLang="en-US">
                    <a:noFill/>
                  </a:rPr>
                  <a:t> </a:t>
                </a:r>
              </a:p>
            </p:txBody>
          </p:sp>
        </mc:Fallback>
      </mc:AlternateContent>
      <p:pic>
        <p:nvPicPr>
          <p:cNvPr id="12" name="图片 11"/>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9165" t="19239" r="6189" b="54551"/>
          <a:stretch>
            <a:fillRect/>
          </a:stretch>
        </p:blipFill>
        <p:spPr>
          <a:xfrm>
            <a:off x="2088562" y="3264771"/>
            <a:ext cx="7394426" cy="968490"/>
          </a:xfrm>
          <a:prstGeom prst="rect">
            <a:avLst/>
          </a:prstGeom>
          <a:ln>
            <a:noFill/>
          </a:ln>
          <a:effectLst/>
        </p:spPr>
      </p:pic>
      <p:sp>
        <p:nvSpPr>
          <p:cNvPr id="14" name="矩形 13"/>
          <p:cNvSpPr/>
          <p:nvPr/>
        </p:nvSpPr>
        <p:spPr>
          <a:xfrm>
            <a:off x="1417431" y="4190346"/>
            <a:ext cx="9009096" cy="583196"/>
          </a:xfrm>
          <a:prstGeom prst="rect">
            <a:avLst/>
          </a:prstGeom>
        </p:spPr>
        <p:txBody>
          <a:bodyPr wrap="square">
            <a:spAutoFit/>
          </a:bodyPr>
          <a:lstStyle/>
          <a:p>
            <a:pPr>
              <a:lnSpc>
                <a:spcPct val="120000"/>
              </a:lnSpc>
            </a:pPr>
            <a:r>
              <a:rPr lang="zh-CN" altLang="en-US" sz="2400" dirty="0"/>
              <a:t>再由上述定理得</a:t>
            </a:r>
          </a:p>
        </p:txBody>
      </p:sp>
      <p:pic>
        <p:nvPicPr>
          <p:cNvPr id="15" name="图片 14"/>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18941" t="69927" r="15700" b="1515"/>
          <a:stretch>
            <a:fillRect/>
          </a:stretch>
        </p:blipFill>
        <p:spPr>
          <a:xfrm>
            <a:off x="3261001" y="4716357"/>
            <a:ext cx="5321956" cy="983620"/>
          </a:xfrm>
          <a:prstGeom prst="rect">
            <a:avLst/>
          </a:prstGeom>
          <a:ln>
            <a:noFill/>
          </a:ln>
          <a:effectLst/>
        </p:spPr>
      </p:pic>
      <p:sp>
        <p:nvSpPr>
          <p:cNvPr id="8" name="灯片编号占位符 7"/>
          <p:cNvSpPr>
            <a:spLocks noGrp="1"/>
          </p:cNvSpPr>
          <p:nvPr>
            <p:ph type="sldNum" sz="quarter" idx="12"/>
          </p:nvPr>
        </p:nvSpPr>
        <p:spPr/>
        <p:txBody>
          <a:bodyPr/>
          <a:lstStyle/>
          <a:p>
            <a:fld id="{5FD308DF-D0D6-41CA-8E01-1A1CE80A10EE}" type="slidenum">
              <a:rPr lang="zh-CN" altLang="en-US" smtClean="0"/>
              <a:t>126</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562886" y="1283103"/>
            <a:ext cx="8984151" cy="1430977"/>
            <a:chOff x="1054444" y="1673493"/>
            <a:chExt cx="8984151" cy="1430977"/>
          </a:xfrm>
        </p:grpSpPr>
        <p:grpSp>
          <p:nvGrpSpPr>
            <p:cNvPr id="2" name="组合 1"/>
            <p:cNvGrpSpPr/>
            <p:nvPr/>
          </p:nvGrpSpPr>
          <p:grpSpPr>
            <a:xfrm>
              <a:off x="1054444" y="1673493"/>
              <a:ext cx="8984151" cy="1430977"/>
              <a:chOff x="1443064" y="1905903"/>
              <a:chExt cx="8984151" cy="1430977"/>
            </a:xfrm>
          </p:grpSpPr>
          <p:sp>
            <p:nvSpPr>
              <p:cNvPr id="3" name="椭圆 2"/>
              <p:cNvSpPr/>
              <p:nvPr/>
            </p:nvSpPr>
            <p:spPr>
              <a:xfrm>
                <a:off x="1443064" y="1986078"/>
                <a:ext cx="1035830" cy="103583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858704" y="2382773"/>
                    <a:ext cx="8568511" cy="954107"/>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对于随机变量</a:t>
                    </a:r>
                    <a14:m>
                      <m:oMath xmlns:m="http://schemas.openxmlformats.org/officeDocument/2006/math">
                        <m:r>
                          <a:rPr lang="zh-CN" altLang="en-US" sz="2800" i="1">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，称                      为</a:t>
                    </a:r>
                    <a14:m>
                      <m:oMath xmlns:m="http://schemas.openxmlformats.org/officeDocument/2006/math">
                        <m:r>
                          <a:rPr lang="zh-CN" altLang="en-US" sz="2800" i="1">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的</a:t>
                    </a:r>
                    <a:r>
                      <a:rPr lang="zh-CN" altLang="en-US" sz="2800" dirty="0">
                        <a:solidFill>
                          <a:srgbClr val="004EA2"/>
                        </a:solidFill>
                        <a:ea typeface="思源黑体 CN Normal" panose="020B0400000000000000" pitchFamily="34" charset="-122"/>
                      </a:rPr>
                      <a:t>标准化</a:t>
                    </a:r>
                    <a:r>
                      <a:rPr lang="zh-CN" altLang="en-US" sz="2800" dirty="0">
                        <a:solidFill>
                          <a:prstClr val="black"/>
                        </a:solidFill>
                        <a:ea typeface="思源黑体 CN Normal" panose="020B0400000000000000" pitchFamily="34" charset="-122"/>
                      </a:rPr>
                      <a:t>，</a:t>
                    </a:r>
                    <a:r>
                      <a:rPr lang="zh-CN" altLang="en-US" sz="2800" dirty="0"/>
                      <a:t>或</a:t>
                    </a:r>
                    <a14:m>
                      <m:oMath xmlns:m="http://schemas.openxmlformats.org/officeDocument/2006/math">
                        <m:r>
                          <a:rPr lang="zh-CN" altLang="en-US" sz="2800" i="1">
                            <a:latin typeface="Cambria Math" panose="02040503050406030204" pitchFamily="18" charset="0"/>
                          </a:rPr>
                          <m:t>𝜉</m:t>
                        </m:r>
                      </m:oMath>
                    </a14:m>
                    <a:r>
                      <a:rPr lang="zh-CN" altLang="en-US" sz="2800" dirty="0"/>
                      <a:t>的</a:t>
                    </a:r>
                    <a:r>
                      <a:rPr lang="zh-CN" altLang="en-US" sz="2800" dirty="0">
                        <a:solidFill>
                          <a:srgbClr val="004EA2"/>
                        </a:solidFill>
                      </a:rPr>
                      <a:t>标准得分</a:t>
                    </a:r>
                    <a:r>
                      <a:rPr lang="en-US" altLang="zh-CN" sz="2800" dirty="0">
                        <a:solidFill>
                          <a:srgbClr val="004EA2"/>
                        </a:solidFill>
                      </a:rPr>
                      <a:t>.</a:t>
                    </a:r>
                    <a:endParaRPr lang="zh-CN" altLang="en-US" sz="2800" dirty="0">
                      <a:solidFill>
                        <a:srgbClr val="004EA2"/>
                      </a:solidFill>
                      <a:ea typeface="思源黑体 CN Normal" panose="020B0400000000000000"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858704" y="2382773"/>
                    <a:ext cx="8568511" cy="954107"/>
                  </a:xfrm>
                  <a:prstGeom prst="rect">
                    <a:avLst/>
                  </a:prstGeom>
                  <a:blipFill rotWithShape="1">
                    <a:blip r:embed="rId3"/>
                  </a:blipFill>
                  <a:ln w="57150">
                    <a:noFill/>
                  </a:ln>
                </p:spPr>
                <p:txBody>
                  <a:bodyPr/>
                  <a:lstStyle/>
                  <a:p>
                    <a:r>
                      <a:rPr lang="zh-CN" altLang="en-US">
                        <a:noFill/>
                      </a:rPr>
                      <a:t> </a:t>
                    </a:r>
                  </a:p>
                </p:txBody>
              </p:sp>
            </mc:Fallback>
          </mc:AlternateContent>
          <p:cxnSp>
            <p:nvCxnSpPr>
              <p:cNvPr id="6" name="直接连接符 5"/>
              <p:cNvCxnSpPr/>
              <p:nvPr/>
            </p:nvCxnSpPr>
            <p:spPr>
              <a:xfrm>
                <a:off x="1913918" y="2203789"/>
                <a:ext cx="8203080" cy="30778"/>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47485" r="26938" b="31352"/>
            <a:stretch>
              <a:fillRect/>
            </a:stretch>
          </p:blipFill>
          <p:spPr>
            <a:xfrm>
              <a:off x="4723381" y="2040673"/>
              <a:ext cx="1728353" cy="846297"/>
            </a:xfrm>
            <a:prstGeom prst="rect">
              <a:avLst/>
            </a:prstGeom>
            <a:ln>
              <a:noFill/>
            </a:ln>
            <a:effectLst/>
          </p:spPr>
        </p:pic>
      </p:grpSp>
      <mc:AlternateContent xmlns:mc="http://schemas.openxmlformats.org/markup-compatibility/2006" xmlns:a14="http://schemas.microsoft.com/office/drawing/2010/main">
        <mc:Choice Requires="a14">
          <p:sp>
            <p:nvSpPr>
              <p:cNvPr id="10" name="矩形 9"/>
              <p:cNvSpPr/>
              <p:nvPr/>
            </p:nvSpPr>
            <p:spPr>
              <a:xfrm>
                <a:off x="1796025" y="3252758"/>
                <a:ext cx="8599948" cy="1954959"/>
              </a:xfrm>
              <a:prstGeom prst="rect">
                <a:avLst/>
              </a:prstGeom>
              <a:noFill/>
              <a:ln w="57150">
                <a:noFill/>
              </a:ln>
            </p:spPr>
            <p:txBody>
              <a:bodyPr wrap="square" anchor="ctr" anchorCtr="0">
                <a:spAutoFit/>
              </a:bodyPr>
              <a:lstStyle/>
              <a:p>
                <a:pPr>
                  <a:lnSpc>
                    <a:spcPct val="150000"/>
                  </a:lnSpc>
                </a:pPr>
                <a:r>
                  <a:rPr lang="zh-CN" altLang="en-US" sz="2800" dirty="0">
                    <a:ea typeface="思源黑体 CN Normal" panose="020B0400000000000000" pitchFamily="34" charset="-122"/>
                  </a:rPr>
                  <a:t>        随机变量</a:t>
                </a:r>
                <a14:m>
                  <m:oMath xmlns:m="http://schemas.openxmlformats.org/officeDocument/2006/math">
                    <m:r>
                      <a:rPr lang="zh-CN" altLang="en-US" sz="2800" i="1">
                        <a:latin typeface="Cambria Math" panose="02040503050406030204" pitchFamily="18" charset="0"/>
                      </a:rPr>
                      <m:t>𝜉</m:t>
                    </m:r>
                  </m:oMath>
                </a14:m>
                <a:r>
                  <a:rPr lang="zh-CN" altLang="en-US" sz="2800" dirty="0">
                    <a:ea typeface="思源黑体 CN Normal" panose="020B0400000000000000" pitchFamily="34" charset="-122"/>
                  </a:rPr>
                  <a:t>的标准得分的期望为</a:t>
                </a:r>
                <a:r>
                  <a:rPr lang="en-US" altLang="zh-CN" sz="2800" dirty="0">
                    <a:ea typeface="思源黑体 CN Normal" panose="020B0400000000000000" pitchFamily="34" charset="-122"/>
                  </a:rPr>
                  <a:t>0</a:t>
                </a:r>
                <a:r>
                  <a:rPr lang="zh-CN" altLang="en-US" sz="2800" dirty="0">
                    <a:ea typeface="思源黑体 CN Normal" panose="020B0400000000000000" pitchFamily="34" charset="-122"/>
                  </a:rPr>
                  <a:t>，方差为</a:t>
                </a:r>
                <a:r>
                  <a:rPr lang="en-US" altLang="zh-CN" sz="2800" dirty="0">
                    <a:ea typeface="思源黑体 CN Normal" panose="020B0400000000000000" pitchFamily="34" charset="-122"/>
                  </a:rPr>
                  <a:t>1</a:t>
                </a:r>
                <a:r>
                  <a:rPr lang="zh-CN" altLang="en-US" sz="2800" dirty="0">
                    <a:ea typeface="思源黑体 CN Normal" panose="020B0400000000000000" pitchFamily="34" charset="-122"/>
                  </a:rPr>
                  <a:t>，即标准化消除了</a:t>
                </a:r>
                <a14:m>
                  <m:oMath xmlns:m="http://schemas.openxmlformats.org/officeDocument/2006/math">
                    <m:r>
                      <a:rPr lang="zh-CN" altLang="en-US" sz="2800" i="1">
                        <a:latin typeface="Cambria Math" panose="02040503050406030204" pitchFamily="18" charset="0"/>
                      </a:rPr>
                      <m:t>𝜉</m:t>
                    </m:r>
                  </m:oMath>
                </a14:m>
                <a:r>
                  <a:rPr lang="zh-CN" altLang="en-US" sz="2800" dirty="0">
                    <a:ea typeface="思源黑体 CN Normal" panose="020B0400000000000000" pitchFamily="34" charset="-122"/>
                  </a:rPr>
                  <a:t>数学期望和方差的特征，它是一个无量纲的量．</a:t>
                </a:r>
              </a:p>
            </p:txBody>
          </p:sp>
        </mc:Choice>
        <mc:Fallback xmlns="">
          <p:sp>
            <p:nvSpPr>
              <p:cNvPr id="10" name="矩形 9"/>
              <p:cNvSpPr>
                <a:spLocks noRot="1" noChangeAspect="1" noMove="1" noResize="1" noEditPoints="1" noAdjustHandles="1" noChangeArrowheads="1" noChangeShapeType="1" noTextEdit="1"/>
              </p:cNvSpPr>
              <p:nvPr/>
            </p:nvSpPr>
            <p:spPr>
              <a:xfrm>
                <a:off x="1796025" y="3252758"/>
                <a:ext cx="8599948" cy="1954959"/>
              </a:xfrm>
              <a:prstGeom prst="rect">
                <a:avLst/>
              </a:prstGeom>
              <a:blipFill rotWithShape="1">
                <a:blip r:embed="rId6"/>
                <a:stretch>
                  <a:fillRect l="-3" t="-15" r="5" b="4"/>
                </a:stretch>
              </a:blipFill>
              <a:ln w="57150">
                <a:noFill/>
              </a:ln>
            </p:spPr>
            <p:txBody>
              <a:bodyPr/>
              <a:lstStyle/>
              <a:p>
                <a:r>
                  <a:rPr lang="zh-CN" altLang="en-US">
                    <a:noFill/>
                  </a:rPr>
                  <a:t> </a:t>
                </a:r>
              </a:p>
            </p:txBody>
          </p:sp>
        </mc:Fallback>
      </mc:AlternateContent>
      <p:cxnSp>
        <p:nvCxnSpPr>
          <p:cNvPr id="11" name="直接连接符 10"/>
          <p:cNvCxnSpPr/>
          <p:nvPr/>
        </p:nvCxnSpPr>
        <p:spPr>
          <a:xfrm>
            <a:off x="1851710" y="3049492"/>
            <a:ext cx="8544263"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301163" y="1088547"/>
            <a:ext cx="4534535"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a:t>
            </a:r>
            <a:endParaRPr lang="en-US" altLang="zh-CN" sz="2800" b="1" dirty="0">
              <a:solidFill>
                <a:srgbClr val="004EA2"/>
              </a:solidFill>
              <a:ea typeface="思源黑体 CN Normal" panose="020B0400000000000000" pitchFamily="34" charset="-122"/>
            </a:endParaRPr>
          </a:p>
        </p:txBody>
      </p:sp>
      <p:sp>
        <p:nvSpPr>
          <p:cNvPr id="9" name="灯片编号占位符 8"/>
          <p:cNvSpPr>
            <a:spLocks noGrp="1"/>
          </p:cNvSpPr>
          <p:nvPr>
            <p:ph type="sldNum" sz="quarter" idx="12"/>
          </p:nvPr>
        </p:nvSpPr>
        <p:spPr/>
        <p:txBody>
          <a:bodyPr/>
          <a:lstStyle/>
          <a:p>
            <a:fld id="{5FD308DF-D0D6-41CA-8E01-1A1CE80A10EE}" type="slidenum">
              <a:rPr lang="zh-CN" altLang="en-US" smtClean="0"/>
              <a:t>127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26865" y="1567731"/>
            <a:ext cx="9367024" cy="1688860"/>
          </a:xfrm>
          <a:prstGeom prst="rect">
            <a:avLst/>
          </a:prstGeom>
        </p:spPr>
        <p:txBody>
          <a:bodyPr wrap="square">
            <a:spAutoFit/>
          </a:bodyPr>
          <a:lstStyle/>
          <a:p>
            <a:pPr>
              <a:lnSpc>
                <a:spcPct val="150000"/>
              </a:lnSpc>
            </a:pPr>
            <a:r>
              <a:rPr lang="zh-CN" altLang="en-US" sz="2400" dirty="0"/>
              <a:t>有甲乙两名学生分别参加了</a:t>
            </a:r>
            <a:r>
              <a:rPr lang="en-US" altLang="zh-CN" sz="2400" dirty="0"/>
              <a:t>A</a:t>
            </a:r>
            <a:r>
              <a:rPr lang="zh-CN" altLang="en-US" sz="2400" dirty="0"/>
              <a:t>省和</a:t>
            </a:r>
            <a:r>
              <a:rPr lang="en-US" altLang="zh-CN" sz="2400" dirty="0"/>
              <a:t>B</a:t>
            </a:r>
            <a:r>
              <a:rPr lang="zh-CN" altLang="en-US" sz="2400" dirty="0"/>
              <a:t>省的高考，如何判断哪一名学生的成绩更好？你有什么办法吗？</a:t>
            </a:r>
            <a:endParaRPr lang="en-US" altLang="zh-CN" sz="2400" dirty="0"/>
          </a:p>
          <a:p>
            <a:pPr>
              <a:lnSpc>
                <a:spcPct val="150000"/>
              </a:lnSpc>
            </a:pPr>
            <a:r>
              <a:rPr lang="zh-CN" altLang="en-US" sz="2400" dirty="0"/>
              <a:t>再比如参加同一个省两次英语考试，成绩如何比较？</a:t>
            </a:r>
          </a:p>
        </p:txBody>
      </p:sp>
      <p:grpSp>
        <p:nvGrpSpPr>
          <p:cNvPr id="9" name="组合 8"/>
          <p:cNvGrpSpPr/>
          <p:nvPr/>
        </p:nvGrpSpPr>
        <p:grpSpPr>
          <a:xfrm>
            <a:off x="1442609" y="1129295"/>
            <a:ext cx="3719636" cy="531946"/>
            <a:chOff x="1053632" y="1397127"/>
            <a:chExt cx="3719636" cy="531946"/>
          </a:xfrm>
        </p:grpSpPr>
        <p:sp>
          <p:nvSpPr>
            <p:cNvPr id="10" name="矩形 9"/>
            <p:cNvSpPr/>
            <p:nvPr/>
          </p:nvSpPr>
          <p:spPr>
            <a:xfrm>
              <a:off x="1520318" y="1405853"/>
              <a:ext cx="3252950"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问题</a:t>
              </a:r>
              <a:endParaRPr lang="en-US" altLang="zh-CN" sz="2800" dirty="0">
                <a:solidFill>
                  <a:srgbClr val="004EA2"/>
                </a:solidFill>
                <a:ea typeface="思源黑体 CN Bold" panose="020B0800000000000000" pitchFamily="34" charset="-122"/>
              </a:endParaRPr>
            </a:p>
          </p:txBody>
        </p:sp>
        <p:grpSp>
          <p:nvGrpSpPr>
            <p:cNvPr id="11" name="组合 10"/>
            <p:cNvGrpSpPr/>
            <p:nvPr/>
          </p:nvGrpSpPr>
          <p:grpSpPr>
            <a:xfrm>
              <a:off x="1053632" y="1397127"/>
              <a:ext cx="428587" cy="424183"/>
              <a:chOff x="1053632" y="1397127"/>
              <a:chExt cx="428587" cy="424183"/>
            </a:xfrm>
          </p:grpSpPr>
          <p:sp>
            <p:nvSpPr>
              <p:cNvPr id="12" name="矩形 11"/>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109134" y="1448225"/>
                <a:ext cx="373085" cy="373085"/>
                <a:chOff x="1109134" y="1448225"/>
                <a:chExt cx="373085" cy="373085"/>
              </a:xfrm>
            </p:grpSpPr>
            <p:sp>
              <p:nvSpPr>
                <p:cNvPr id="14" name="矩形 13"/>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grpSp>
        <p:nvGrpSpPr>
          <p:cNvPr id="16" name="组合 15"/>
          <p:cNvGrpSpPr/>
          <p:nvPr/>
        </p:nvGrpSpPr>
        <p:grpSpPr>
          <a:xfrm>
            <a:off x="1326865" y="3791415"/>
            <a:ext cx="9233340" cy="2330605"/>
            <a:chOff x="798773" y="1684445"/>
            <a:chExt cx="6457645" cy="909851"/>
          </a:xfrm>
        </p:grpSpPr>
        <p:grpSp>
          <p:nvGrpSpPr>
            <p:cNvPr id="17" name="组合 16"/>
            <p:cNvGrpSpPr/>
            <p:nvPr/>
          </p:nvGrpSpPr>
          <p:grpSpPr>
            <a:xfrm>
              <a:off x="798773" y="1684445"/>
              <a:ext cx="6457645" cy="909851"/>
              <a:chOff x="798773" y="1684445"/>
              <a:chExt cx="6457645" cy="909851"/>
            </a:xfrm>
          </p:grpSpPr>
          <p:sp>
            <p:nvSpPr>
              <p:cNvPr id="19" name="矩形 18"/>
              <p:cNvSpPr/>
              <p:nvPr/>
            </p:nvSpPr>
            <p:spPr>
              <a:xfrm>
                <a:off x="873627" y="1684445"/>
                <a:ext cx="6382791"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矩形 19"/>
              <p:cNvSpPr/>
              <p:nvPr/>
            </p:nvSpPr>
            <p:spPr>
              <a:xfrm>
                <a:off x="798773" y="1684445"/>
                <a:ext cx="124067" cy="90985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8" name="矩形 17"/>
            <p:cNvSpPr/>
            <p:nvPr/>
          </p:nvSpPr>
          <p:spPr>
            <a:xfrm>
              <a:off x="993828" y="1793529"/>
              <a:ext cx="6191602" cy="612784"/>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用标准得分可以解决一部分问题，比如比较在本省学生中的相对位置</a:t>
              </a:r>
              <a:r>
                <a:rPr lang="en-US" altLang="zh-CN" sz="2400" dirty="0">
                  <a:latin typeface="思源黑体 CN Normal" panose="020B0400000000000000" pitchFamily="34" charset="-122"/>
                  <a:ea typeface="思源黑体 CN Normal" panose="020B0400000000000000" pitchFamily="34" charset="-122"/>
                </a:rPr>
                <a:t>.</a:t>
              </a:r>
            </a:p>
            <a:p>
              <a:endParaRPr lang="en-US" altLang="zh-CN" sz="2400" dirty="0">
                <a:latin typeface="思源黑体 CN Normal" panose="020B0400000000000000" pitchFamily="34" charset="-122"/>
                <a:ea typeface="思源黑体 CN Normal" panose="020B0400000000000000" pitchFamily="34" charset="-122"/>
              </a:endParaRPr>
            </a:p>
            <a:p>
              <a:r>
                <a:rPr lang="zh-CN" altLang="en-US" sz="2400" dirty="0">
                  <a:latin typeface="思源黑体 CN Normal" panose="020B0400000000000000" pitchFamily="34" charset="-122"/>
                  <a:ea typeface="思源黑体 CN Normal" panose="020B0400000000000000" pitchFamily="34" charset="-122"/>
                </a:rPr>
                <a:t>利用等值理论，但目前还没有完全解决</a:t>
              </a:r>
              <a:r>
                <a:rPr lang="en-US" altLang="zh-CN" sz="2400" dirty="0">
                  <a:latin typeface="思源黑体 CN Normal" panose="020B0400000000000000" pitchFamily="34" charset="-122"/>
                  <a:ea typeface="思源黑体 CN Normal" panose="020B0400000000000000" pitchFamily="34" charset="-122"/>
                </a:rPr>
                <a:t>.</a:t>
              </a:r>
              <a:endParaRPr lang="zh-CN" altLang="en-US" sz="2400" dirty="0">
                <a:latin typeface="思源黑体 CN Normal" panose="020B0400000000000000" pitchFamily="34" charset="-122"/>
                <a:ea typeface="思源黑体 CN Normal" panose="020B0400000000000000" pitchFamily="34" charset="-122"/>
              </a:endParaRP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128</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379034" y="1269812"/>
                <a:ext cx="9433932" cy="1569660"/>
              </a:xfrm>
              <a:prstGeom prst="rect">
                <a:avLst/>
              </a:prstGeom>
            </p:spPr>
            <p:txBody>
              <a:bodyPr wrap="square">
                <a:spAutoFit/>
              </a:bodyPr>
              <a:lstStyle/>
              <a:p>
                <a:r>
                  <a:rPr lang="zh-CN" altLang="en-US" sz="2400" dirty="0"/>
                  <a:t>        在实际应用中，人们经常需要计算随机变量的函数</a:t>
                </a:r>
                <a:r>
                  <a:rPr lang="en-US" altLang="zh-CN" sz="2400" i="1" dirty="0"/>
                  <a:t>f</a:t>
                </a:r>
                <a14:m>
                  <m:oMath xmlns:m="http://schemas.openxmlformats.org/officeDocument/2006/math">
                    <m:r>
                      <a:rPr lang="zh-CN" altLang="en-US" sz="2400" i="1" dirty="0">
                        <a:latin typeface="Cambria Math" panose="02040503050406030204" pitchFamily="18" charset="0"/>
                      </a:rPr>
                      <m:t>（</m:t>
                    </m:r>
                    <m:r>
                      <a:rPr lang="zh-CN" altLang="en-US" sz="2400" i="1">
                        <a:latin typeface="Cambria Math" panose="02040503050406030204" pitchFamily="18" charset="0"/>
                      </a:rPr>
                      <m:t>𝜉</m:t>
                    </m:r>
                    <m:r>
                      <a:rPr lang="zh-CN" altLang="en-US" sz="2400" i="1" smtClean="0">
                        <a:latin typeface="Cambria Math" panose="02040503050406030204" pitchFamily="18" charset="0"/>
                      </a:rPr>
                      <m:t>）</m:t>
                    </m:r>
                  </m:oMath>
                </a14:m>
                <a:r>
                  <a:rPr lang="zh-CN" altLang="en-US" sz="2400" dirty="0"/>
                  <a:t>的数学期望，这里 </a:t>
                </a:r>
                <a:r>
                  <a:rPr lang="en-US" altLang="zh-CN" sz="2400" i="1" dirty="0"/>
                  <a:t>f  </a:t>
                </a:r>
                <a:r>
                  <a:rPr lang="zh-CN" altLang="en-US" sz="2400" dirty="0"/>
                  <a:t>是一个函数．如</a:t>
                </a:r>
                <a14:m>
                  <m:oMath xmlns:m="http://schemas.openxmlformats.org/officeDocument/2006/math">
                    <m:r>
                      <a:rPr lang="zh-CN" altLang="en-US" sz="2400" i="1">
                        <a:latin typeface="Cambria Math" panose="02040503050406030204" pitchFamily="18" charset="0"/>
                      </a:rPr>
                      <m:t>𝜉</m:t>
                    </m:r>
                  </m:oMath>
                </a14:m>
                <a:r>
                  <a:rPr lang="en-US" altLang="zh-CN" sz="2400" baseline="30000" dirty="0"/>
                  <a:t>2</a:t>
                </a:r>
                <a:r>
                  <a:rPr lang="zh-CN" altLang="en-US" sz="2400" dirty="0"/>
                  <a:t>就是随机变量的函数，它是平方函数在</a:t>
                </a:r>
                <a14:m>
                  <m:oMath xmlns:m="http://schemas.openxmlformats.org/officeDocument/2006/math">
                    <m:r>
                      <a:rPr lang="zh-CN" altLang="en-US" sz="2400" i="1">
                        <a:latin typeface="Cambria Math" panose="02040503050406030204" pitchFamily="18" charset="0"/>
                      </a:rPr>
                      <m:t>𝜉</m:t>
                    </m:r>
                  </m:oMath>
                </a14:m>
                <a:r>
                  <a:rPr lang="zh-CN" altLang="en-US" sz="2400" dirty="0"/>
                  <a:t>处的值．一般 </a:t>
                </a:r>
                <a:r>
                  <a:rPr lang="en-US" altLang="zh-CN" sz="2400" i="1" dirty="0"/>
                  <a:t>f</a:t>
                </a:r>
                <a14:m>
                  <m:oMath xmlns:m="http://schemas.openxmlformats.org/officeDocument/2006/math">
                    <m:r>
                      <a:rPr lang="zh-CN" altLang="en-US" sz="2400" i="1" dirty="0">
                        <a:latin typeface="Cambria Math" panose="02040503050406030204" pitchFamily="18" charset="0"/>
                      </a:rPr>
                      <m:t>（</m:t>
                    </m:r>
                    <m:r>
                      <a:rPr lang="zh-CN" altLang="en-US" sz="2400" i="1">
                        <a:latin typeface="Cambria Math" panose="02040503050406030204" pitchFamily="18" charset="0"/>
                      </a:rPr>
                      <m:t>𝜉</m:t>
                    </m:r>
                    <m:r>
                      <a:rPr lang="zh-CN" altLang="en-US" sz="2400" i="1">
                        <a:latin typeface="Cambria Math" panose="02040503050406030204" pitchFamily="18" charset="0"/>
                      </a:rPr>
                      <m:t>）</m:t>
                    </m:r>
                  </m:oMath>
                </a14:m>
                <a:r>
                  <a:rPr lang="zh-CN" altLang="en-US" sz="2400" dirty="0"/>
                  <a:t>也是随机变量</a:t>
                </a:r>
                <a:r>
                  <a:rPr lang="en-US" altLang="zh-CN" sz="2400" dirty="0"/>
                  <a:t>. </a:t>
                </a:r>
                <a:r>
                  <a:rPr lang="zh-CN" altLang="en-US" sz="2400" dirty="0"/>
                  <a:t>可以借助于</a:t>
                </a:r>
                <a14:m>
                  <m:oMath xmlns:m="http://schemas.openxmlformats.org/officeDocument/2006/math">
                    <m:r>
                      <a:rPr lang="zh-CN" altLang="en-US" sz="2400" i="1">
                        <a:latin typeface="Cambria Math" panose="02040503050406030204" pitchFamily="18" charset="0"/>
                      </a:rPr>
                      <m:t>𝜉</m:t>
                    </m:r>
                  </m:oMath>
                </a14:m>
                <a:r>
                  <a:rPr lang="zh-CN" altLang="en-US" sz="2400" dirty="0"/>
                  <a:t>的密度计算</a:t>
                </a:r>
                <a:r>
                  <a:rPr lang="en-US" altLang="zh-CN" sz="2400" i="1" dirty="0"/>
                  <a:t>f</a:t>
                </a:r>
                <a14:m>
                  <m:oMath xmlns:m="http://schemas.openxmlformats.org/officeDocument/2006/math">
                    <m:r>
                      <a:rPr lang="zh-CN" altLang="en-US" sz="2400" i="1" dirty="0">
                        <a:latin typeface="Cambria Math" panose="02040503050406030204" pitchFamily="18" charset="0"/>
                      </a:rPr>
                      <m:t>（</m:t>
                    </m:r>
                    <m:r>
                      <a:rPr lang="zh-CN" altLang="en-US" sz="2400" i="1">
                        <a:latin typeface="Cambria Math" panose="02040503050406030204" pitchFamily="18" charset="0"/>
                      </a:rPr>
                      <m:t>𝜉</m:t>
                    </m:r>
                    <m:r>
                      <a:rPr lang="zh-CN" altLang="en-US" sz="2400" i="1">
                        <a:latin typeface="Cambria Math" panose="02040503050406030204" pitchFamily="18" charset="0"/>
                      </a:rPr>
                      <m:t>）</m:t>
                    </m:r>
                  </m:oMath>
                </a14:m>
                <a:r>
                  <a:rPr lang="zh-CN" altLang="en-US" sz="2400" dirty="0"/>
                  <a:t>的数学期望，具体公式如下：</a:t>
                </a:r>
              </a:p>
            </p:txBody>
          </p:sp>
        </mc:Choice>
        <mc:Fallback xmlns="">
          <p:sp>
            <p:nvSpPr>
              <p:cNvPr id="2" name="矩形 1"/>
              <p:cNvSpPr>
                <a:spLocks noRot="1" noChangeAspect="1" noMove="1" noResize="1" noEditPoints="1" noAdjustHandles="1" noChangeArrowheads="1" noChangeShapeType="1" noTextEdit="1"/>
              </p:cNvSpPr>
              <p:nvPr/>
            </p:nvSpPr>
            <p:spPr>
              <a:xfrm>
                <a:off x="1379034" y="1269812"/>
                <a:ext cx="9433932" cy="1569660"/>
              </a:xfrm>
              <a:prstGeom prst="rect">
                <a:avLst/>
              </a:prstGeom>
              <a:blipFill rotWithShape="1">
                <a:blip r:embed="rId3"/>
                <a:stretch>
                  <a:fillRect l="-5" t="-28" r="2" b="25"/>
                </a:stretch>
              </a:blipFill>
            </p:spPr>
            <p:txBody>
              <a:bodyPr/>
              <a:lstStyle/>
              <a:p>
                <a:r>
                  <a:rPr lang="zh-CN" altLang="en-US">
                    <a:noFill/>
                  </a:rPr>
                  <a:t> </a:t>
                </a:r>
              </a:p>
            </p:txBody>
          </p:sp>
        </mc:Fallback>
      </mc:AlternateContent>
      <p:grpSp>
        <p:nvGrpSpPr>
          <p:cNvPr id="10" name="组合 9"/>
          <p:cNvGrpSpPr/>
          <p:nvPr/>
        </p:nvGrpSpPr>
        <p:grpSpPr>
          <a:xfrm>
            <a:off x="1379034" y="2907222"/>
            <a:ext cx="9303834" cy="1569660"/>
            <a:chOff x="1238760" y="2703147"/>
            <a:chExt cx="6411634" cy="1288833"/>
          </a:xfrm>
        </p:grpSpPr>
        <p:grpSp>
          <p:nvGrpSpPr>
            <p:cNvPr id="3" name="组合 2"/>
            <p:cNvGrpSpPr/>
            <p:nvPr/>
          </p:nvGrpSpPr>
          <p:grpSpPr>
            <a:xfrm>
              <a:off x="1238760" y="2703147"/>
              <a:ext cx="6411634" cy="1288833"/>
              <a:chOff x="1185420" y="2481960"/>
              <a:chExt cx="6411634" cy="1288833"/>
            </a:xfrm>
          </p:grpSpPr>
          <p:sp>
            <p:nvSpPr>
              <p:cNvPr id="4" name="矩形 3"/>
              <p:cNvSpPr/>
              <p:nvPr/>
            </p:nvSpPr>
            <p:spPr>
              <a:xfrm>
                <a:off x="1185420" y="2481960"/>
                <a:ext cx="6411634" cy="128883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p:cNvSpPr/>
                  <p:nvPr/>
                </p:nvSpPr>
                <p:spPr>
                  <a:xfrm>
                    <a:off x="1412762" y="2542875"/>
                    <a:ext cx="2801098" cy="497957"/>
                  </a:xfrm>
                  <a:prstGeom prst="rect">
                    <a:avLst/>
                  </a:prstGeom>
                </p:spPr>
                <p:txBody>
                  <a:bodyPr wrap="square">
                    <a:spAutoFit/>
                  </a:bodyPr>
                  <a:lstStyle/>
                  <a:p>
                    <a:pPr>
                      <a:lnSpc>
                        <a:spcPct val="120000"/>
                      </a:lnSpc>
                    </a:pPr>
                    <a:r>
                      <a:rPr lang="zh-CN" altLang="en-US" sz="2400" dirty="0"/>
                      <a:t>当</a:t>
                    </a:r>
                    <a14:m>
                      <m:oMath xmlns:m="http://schemas.openxmlformats.org/officeDocument/2006/math">
                        <m:r>
                          <a:rPr lang="zh-CN" altLang="en-US" sz="2400" i="1">
                            <a:latin typeface="Cambria Math" panose="02040503050406030204" pitchFamily="18" charset="0"/>
                          </a:rPr>
                          <m:t>𝜉</m:t>
                        </m:r>
                      </m:oMath>
                    </a14:m>
                    <a:r>
                      <a:rPr lang="zh-CN" altLang="en-US" sz="2400" dirty="0"/>
                      <a:t>有密度矩阵时，</a:t>
                    </a:r>
                  </a:p>
                </p:txBody>
              </p:sp>
            </mc:Choice>
            <mc:Fallback xmlns="">
              <p:sp>
                <p:nvSpPr>
                  <p:cNvPr id="5" name="矩形 4"/>
                  <p:cNvSpPr>
                    <a:spLocks noRot="1" noChangeAspect="1" noMove="1" noResize="1" noEditPoints="1" noAdjustHandles="1" noChangeArrowheads="1" noChangeShapeType="1" noTextEdit="1"/>
                  </p:cNvSpPr>
                  <p:nvPr/>
                </p:nvSpPr>
                <p:spPr>
                  <a:xfrm>
                    <a:off x="1412762" y="2542875"/>
                    <a:ext cx="2801098" cy="497957"/>
                  </a:xfrm>
                  <a:prstGeom prst="rect">
                    <a:avLst/>
                  </a:prstGeom>
                  <a:blipFill rotWithShape="1">
                    <a:blip r:embed="rId4"/>
                  </a:blipFill>
                </p:spPr>
                <p:txBody>
                  <a:bodyPr/>
                  <a:lstStyle/>
                  <a:p>
                    <a:r>
                      <a:rPr lang="zh-CN" altLang="en-US">
                        <a:noFill/>
                      </a:rPr>
                      <a:t> </a:t>
                    </a:r>
                  </a:p>
                </p:txBody>
              </p:sp>
            </mc:Fallback>
          </mc:AlternateContent>
        </p:grpSp>
        <p:pic>
          <p:nvPicPr>
            <p:cNvPr id="9" name="图片 8"/>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28770" t="39606" r="29317"/>
            <a:stretch>
              <a:fillRect/>
            </a:stretch>
          </p:blipFill>
          <p:spPr>
            <a:xfrm>
              <a:off x="3073856" y="3062181"/>
              <a:ext cx="2979092" cy="864737"/>
            </a:xfrm>
            <a:prstGeom prst="rect">
              <a:avLst/>
            </a:prstGeom>
            <a:ln>
              <a:noFill/>
            </a:ln>
            <a:effectLst/>
          </p:spPr>
        </p:pic>
      </p:grpSp>
      <p:grpSp>
        <p:nvGrpSpPr>
          <p:cNvPr id="14" name="组合 13"/>
          <p:cNvGrpSpPr/>
          <p:nvPr/>
        </p:nvGrpSpPr>
        <p:grpSpPr>
          <a:xfrm>
            <a:off x="1379034" y="4760722"/>
            <a:ext cx="9303834" cy="1516390"/>
            <a:chOff x="1242656" y="4044860"/>
            <a:chExt cx="6411633" cy="1113880"/>
          </a:xfrm>
        </p:grpSpPr>
        <p:sp>
          <p:nvSpPr>
            <p:cNvPr id="11" name="矩形 10"/>
            <p:cNvSpPr/>
            <p:nvPr/>
          </p:nvSpPr>
          <p:spPr>
            <a:xfrm>
              <a:off x="1242656" y="4044860"/>
              <a:ext cx="6411633" cy="111388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12" name="矩形 11"/>
                <p:cNvSpPr/>
                <p:nvPr/>
              </p:nvSpPr>
              <p:spPr>
                <a:xfrm>
                  <a:off x="1466102" y="4112611"/>
                  <a:ext cx="2801098" cy="497765"/>
                </a:xfrm>
                <a:prstGeom prst="rect">
                  <a:avLst/>
                </a:prstGeom>
              </p:spPr>
              <p:txBody>
                <a:bodyPr wrap="square">
                  <a:spAutoFit/>
                </a:bodyPr>
                <a:lstStyle/>
                <a:p>
                  <a:pPr>
                    <a:lnSpc>
                      <a:spcPct val="120000"/>
                    </a:lnSpc>
                  </a:pPr>
                  <a:r>
                    <a:rPr lang="zh-CN" altLang="en-US" sz="2400" dirty="0"/>
                    <a:t>当</a:t>
                  </a:r>
                  <a14:m>
                    <m:oMath xmlns:m="http://schemas.openxmlformats.org/officeDocument/2006/math">
                      <m:r>
                        <a:rPr lang="zh-CN" altLang="en-US" sz="2400" i="1">
                          <a:latin typeface="Cambria Math" panose="02040503050406030204" pitchFamily="18" charset="0"/>
                        </a:rPr>
                        <m:t>𝜉</m:t>
                      </m:r>
                    </m:oMath>
                  </a14:m>
                  <a:r>
                    <a:rPr lang="zh-CN" altLang="en-US" sz="2400" dirty="0"/>
                    <a:t>的密度函数为</a:t>
                  </a:r>
                  <a:r>
                    <a:rPr lang="en-US" altLang="zh-CN" sz="2400" i="1" dirty="0"/>
                    <a:t>p</a:t>
                  </a:r>
                  <a:r>
                    <a:rPr lang="en-US" altLang="zh-CN" sz="2400" dirty="0"/>
                    <a:t>(</a:t>
                  </a:r>
                  <a:r>
                    <a:rPr lang="en-US" altLang="zh-CN" sz="2400" i="1" dirty="0"/>
                    <a:t>x</a:t>
                  </a:r>
                  <a:r>
                    <a:rPr lang="en-US" altLang="zh-CN" sz="2400" dirty="0"/>
                    <a:t>)</a:t>
                  </a:r>
                  <a:r>
                    <a:rPr lang="zh-CN" altLang="en-US" sz="2400" dirty="0"/>
                    <a:t>时，</a:t>
                  </a:r>
                </a:p>
              </p:txBody>
            </p:sp>
          </mc:Choice>
          <mc:Fallback xmlns="">
            <p:sp>
              <p:nvSpPr>
                <p:cNvPr id="12" name="矩形 11"/>
                <p:cNvSpPr>
                  <a:spLocks noRot="1" noChangeAspect="1" noMove="1" noResize="1" noEditPoints="1" noAdjustHandles="1" noChangeArrowheads="1" noChangeShapeType="1" noTextEdit="1"/>
                </p:cNvSpPr>
                <p:nvPr/>
              </p:nvSpPr>
              <p:spPr>
                <a:xfrm>
                  <a:off x="1466102" y="4112611"/>
                  <a:ext cx="2801098" cy="497765"/>
                </a:xfrm>
                <a:prstGeom prst="rect">
                  <a:avLst/>
                </a:prstGeom>
                <a:blipFill rotWithShape="1">
                  <a:blip r:embed="rId7"/>
                </a:blipFill>
              </p:spPr>
              <p:txBody>
                <a:bodyPr/>
                <a:lstStyle/>
                <a:p>
                  <a:r>
                    <a:rPr lang="zh-CN" altLang="en-US">
                      <a:noFill/>
                    </a:rPr>
                    <a:t> </a:t>
                  </a:r>
                </a:p>
              </p:txBody>
            </p:sp>
          </mc:Fallback>
        </mc:AlternateContent>
        <p:pic>
          <p:nvPicPr>
            <p:cNvPr id="13" name="图片 12"/>
            <p:cNvPicPr>
              <a:picLocks noChangeAspect="1"/>
            </p:cNvPicPr>
            <p:nvPr/>
          </p:nvPicPr>
          <p:blipFill rotWithShape="1">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harpenSoften amount="50000"/>
                      </a14:imgEffect>
                    </a14:imgLayer>
                  </a14:imgProps>
                </a:ext>
              </a:extLst>
            </a:blip>
            <a:srcRect l="24846" t="40541" r="24340"/>
            <a:stretch>
              <a:fillRect/>
            </a:stretch>
          </p:blipFill>
          <p:spPr>
            <a:xfrm>
              <a:off x="3056801" y="4404756"/>
              <a:ext cx="3325202" cy="753984"/>
            </a:xfrm>
            <a:prstGeom prst="rect">
              <a:avLst/>
            </a:prstGeom>
            <a:ln>
              <a:noFill/>
            </a:ln>
            <a:effectLst/>
          </p:spPr>
        </p:pic>
      </p:grpSp>
      <p:sp>
        <p:nvSpPr>
          <p:cNvPr id="6" name="灯片编号占位符 5"/>
          <p:cNvSpPr>
            <a:spLocks noGrp="1"/>
          </p:cNvSpPr>
          <p:nvPr>
            <p:ph type="sldNum" sz="quarter" idx="12"/>
          </p:nvPr>
        </p:nvSpPr>
        <p:spPr/>
        <p:txBody>
          <a:bodyPr/>
          <a:lstStyle/>
          <a:p>
            <a:fld id="{5FD308DF-D0D6-41CA-8E01-1A1CE80A10EE}" type="slidenum">
              <a:rPr lang="zh-CN" altLang="en-US" smtClean="0"/>
              <a:t>129</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468997" y="1973565"/>
            <a:ext cx="9403442" cy="1599477"/>
          </a:xfrm>
          <a:prstGeom prst="rect">
            <a:avLst/>
          </a:prstGeom>
          <a:noFill/>
          <a:ln w="57150">
            <a:noFill/>
          </a:ln>
        </p:spPr>
        <p:txBody>
          <a:bodyPr wrap="square" anchor="ctr" anchorCtr="0">
            <a:spAutoFit/>
          </a:bodyPr>
          <a:lstStyle/>
          <a:p>
            <a:pPr>
              <a:lnSpc>
                <a:spcPct val="120000"/>
              </a:lnSpc>
            </a:pPr>
            <a:r>
              <a:rPr lang="zh-CN" altLang="en-US" sz="2800" b="1" dirty="0">
                <a:solidFill>
                  <a:srgbClr val="004EA2"/>
                </a:solidFill>
                <a:latin typeface="+mj-lt"/>
                <a:ea typeface="思源黑体 CN Normal" panose="020B0400000000000000" pitchFamily="34" charset="-122"/>
              </a:rPr>
              <a:t>另一种解法</a:t>
            </a:r>
            <a:r>
              <a:rPr lang="en-US" altLang="zh-CN" sz="2800" b="1" dirty="0">
                <a:solidFill>
                  <a:srgbClr val="004EA2"/>
                </a:solidFill>
                <a:latin typeface="+mj-lt"/>
                <a:ea typeface="思源黑体 CN Normal" panose="020B0400000000000000" pitchFamily="34" charset="-122"/>
              </a:rPr>
              <a:t>:</a:t>
            </a:r>
          </a:p>
          <a:p>
            <a:pPr>
              <a:lnSpc>
                <a:spcPct val="120000"/>
              </a:lnSpc>
            </a:pPr>
            <a:r>
              <a:rPr lang="zh-CN" altLang="en-US" sz="2800" dirty="0">
                <a:latin typeface="+mj-lt"/>
                <a:ea typeface="思源黑体 CN Normal" panose="020B0400000000000000" pitchFamily="34" charset="-122"/>
              </a:rPr>
              <a:t>        分别用</a:t>
            </a:r>
            <a:r>
              <a:rPr lang="en-US" altLang="zh-CN" sz="2800" dirty="0">
                <a:latin typeface="+mj-lt"/>
                <a:ea typeface="思源黑体 CN Normal" panose="020B0400000000000000" pitchFamily="34" charset="-122"/>
              </a:rPr>
              <a:t>0</a:t>
            </a:r>
            <a:r>
              <a:rPr lang="zh-CN" altLang="en-US" sz="2800" dirty="0">
                <a:latin typeface="+mj-lt"/>
                <a:ea typeface="思源黑体 CN Normal" panose="020B0400000000000000" pitchFamily="34" charset="-122"/>
              </a:rPr>
              <a:t>、</a:t>
            </a:r>
            <a:r>
              <a:rPr lang="en-US" altLang="zh-CN" sz="2800" dirty="0">
                <a:latin typeface="+mj-lt"/>
                <a:ea typeface="思源黑体 CN Normal" panose="020B0400000000000000" pitchFamily="34" charset="-122"/>
              </a:rPr>
              <a:t>1</a:t>
            </a:r>
            <a:r>
              <a:rPr lang="zh-CN" altLang="en-US" sz="2800" dirty="0">
                <a:latin typeface="+mj-lt"/>
                <a:ea typeface="思源黑体 CN Normal" panose="020B0400000000000000" pitchFamily="34" charset="-122"/>
              </a:rPr>
              <a:t>和</a:t>
            </a:r>
            <a:r>
              <a:rPr lang="en-US" altLang="zh-CN" sz="2800" dirty="0">
                <a:latin typeface="+mj-lt"/>
                <a:ea typeface="思源黑体 CN Normal" panose="020B0400000000000000" pitchFamily="34" charset="-122"/>
              </a:rPr>
              <a:t>2</a:t>
            </a:r>
            <a:r>
              <a:rPr lang="zh-CN" altLang="en-US" sz="2800" dirty="0">
                <a:latin typeface="+mj-lt"/>
                <a:ea typeface="思源黑体 CN Normal" panose="020B0400000000000000" pitchFamily="34" charset="-122"/>
              </a:rPr>
              <a:t>表示抛出“</a:t>
            </a:r>
            <a:r>
              <a:rPr lang="en-US" altLang="zh-CN" sz="2800" dirty="0">
                <a:latin typeface="+mj-lt"/>
                <a:ea typeface="思源黑体 CN Normal" panose="020B0400000000000000" pitchFamily="34" charset="-122"/>
              </a:rPr>
              <a:t>0</a:t>
            </a:r>
            <a:r>
              <a:rPr lang="zh-CN" altLang="en-US" sz="2800" dirty="0">
                <a:latin typeface="+mj-lt"/>
                <a:ea typeface="思源黑体 CN Normal" panose="020B0400000000000000" pitchFamily="34" charset="-122"/>
              </a:rPr>
              <a:t>个正面”、“</a:t>
            </a:r>
            <a:r>
              <a:rPr lang="en-US" altLang="zh-CN" sz="2800" dirty="0">
                <a:latin typeface="+mj-lt"/>
                <a:ea typeface="思源黑体 CN Normal" panose="020B0400000000000000" pitchFamily="34" charset="-122"/>
              </a:rPr>
              <a:t>1</a:t>
            </a:r>
            <a:r>
              <a:rPr lang="zh-CN" altLang="en-US" sz="2800" dirty="0">
                <a:latin typeface="+mj-lt"/>
                <a:ea typeface="思源黑体 CN Normal" panose="020B0400000000000000" pitchFamily="34" charset="-122"/>
              </a:rPr>
              <a:t>个正面”和“</a:t>
            </a:r>
            <a:r>
              <a:rPr lang="en-US" altLang="zh-CN" sz="2800" dirty="0">
                <a:latin typeface="+mj-lt"/>
                <a:ea typeface="思源黑体 CN Normal" panose="020B0400000000000000" pitchFamily="34" charset="-122"/>
              </a:rPr>
              <a:t>2</a:t>
            </a:r>
            <a:r>
              <a:rPr lang="zh-CN" altLang="en-US" sz="2800" dirty="0">
                <a:latin typeface="+mj-lt"/>
                <a:ea typeface="思源黑体 CN Normal" panose="020B0400000000000000" pitchFamily="34" charset="-122"/>
              </a:rPr>
              <a:t>个正面”，则样本点为</a:t>
            </a:r>
            <a:r>
              <a:rPr lang="en-US" altLang="zh-CN" sz="2800" dirty="0">
                <a:latin typeface="+mj-lt"/>
                <a:ea typeface="思源黑体 CN Normal" panose="020B0400000000000000" pitchFamily="34" charset="-122"/>
              </a:rPr>
              <a:t>0,1</a:t>
            </a:r>
            <a:r>
              <a:rPr lang="zh-CN" altLang="en-US" sz="2800" dirty="0">
                <a:latin typeface="+mj-lt"/>
                <a:ea typeface="思源黑体 CN Normal" panose="020B0400000000000000" pitchFamily="34" charset="-122"/>
              </a:rPr>
              <a:t>和</a:t>
            </a:r>
            <a:r>
              <a:rPr lang="en-US" altLang="zh-CN" sz="2800" dirty="0">
                <a:latin typeface="+mj-lt"/>
                <a:ea typeface="思源黑体 CN Normal" panose="020B0400000000000000" pitchFamily="34" charset="-122"/>
              </a:rPr>
              <a:t>2</a:t>
            </a:r>
            <a:r>
              <a:rPr lang="zh-CN" altLang="en-US" sz="2800" dirty="0">
                <a:latin typeface="+mj-lt"/>
                <a:ea typeface="思源黑体 CN Normal" panose="020B0400000000000000" pitchFamily="34" charset="-122"/>
              </a:rPr>
              <a:t>，样本空间为</a:t>
            </a:r>
          </a:p>
        </p:txBody>
      </p:sp>
      <p:grpSp>
        <p:nvGrpSpPr>
          <p:cNvPr id="2" name="组合 1"/>
          <p:cNvGrpSpPr/>
          <p:nvPr/>
        </p:nvGrpSpPr>
        <p:grpSpPr>
          <a:xfrm>
            <a:off x="4131192" y="4106616"/>
            <a:ext cx="2222878" cy="971968"/>
            <a:chOff x="1028700" y="2663372"/>
            <a:chExt cx="1529952" cy="723084"/>
          </a:xfrm>
        </p:grpSpPr>
        <p:sp>
          <p:nvSpPr>
            <p:cNvPr id="13" name="矩形 12"/>
            <p:cNvSpPr/>
            <p:nvPr/>
          </p:nvSpPr>
          <p:spPr>
            <a:xfrm>
              <a:off x="1028700" y="2663372"/>
              <a:ext cx="1529952" cy="6767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5" name="矩形 14"/>
            <p:cNvSpPr/>
            <p:nvPr/>
          </p:nvSpPr>
          <p:spPr>
            <a:xfrm>
              <a:off x="1100903" y="2801681"/>
              <a:ext cx="1385546" cy="584775"/>
            </a:xfrm>
            <a:prstGeom prst="rect">
              <a:avLst/>
            </a:prstGeom>
          </p:spPr>
          <p:txBody>
            <a:bodyPr wrap="square">
              <a:spAutoFit/>
            </a:bodyPr>
            <a:lstStyle/>
            <a:p>
              <a:pPr algn="ctr"/>
              <a:r>
                <a:rPr lang="el-GR" altLang="zh-CN" sz="3200" dirty="0">
                  <a:latin typeface="+mj-lt"/>
                </a:rPr>
                <a:t>Ω</a:t>
              </a:r>
              <a:r>
                <a:rPr lang="en-US" altLang="zh-CN" sz="3200" baseline="-25000" dirty="0">
                  <a:latin typeface="+mj-lt"/>
                </a:rPr>
                <a:t>1</a:t>
              </a:r>
              <a:r>
                <a:rPr lang="en-US" altLang="zh-CN" sz="3200" dirty="0">
                  <a:latin typeface="+mj-lt"/>
                </a:rPr>
                <a:t>={0,1,2}</a:t>
              </a:r>
            </a:p>
          </p:txBody>
        </p:sp>
      </p:grpSp>
      <p:sp>
        <p:nvSpPr>
          <p:cNvPr id="3" name="灯片编号占位符 2"/>
          <p:cNvSpPr>
            <a:spLocks noGrp="1"/>
          </p:cNvSpPr>
          <p:nvPr>
            <p:ph type="sldNum" sz="quarter" idx="12"/>
          </p:nvPr>
        </p:nvSpPr>
        <p:spPr/>
        <p:txBody>
          <a:bodyPr/>
          <a:lstStyle/>
          <a:p>
            <a:fld id="{5FD308DF-D0D6-41CA-8E01-1A1CE80A10EE}" type="slidenum">
              <a:rPr lang="zh-CN" altLang="en-US" smtClean="0"/>
              <a:t>13</a:t>
            </a:fld>
            <a:endParaRPr lang="zh-CN" altLang="en-US"/>
          </a:p>
        </p:txBody>
      </p:sp>
      <p:grpSp>
        <p:nvGrpSpPr>
          <p:cNvPr id="12" name="组合 11"/>
          <p:cNvGrpSpPr/>
          <p:nvPr/>
        </p:nvGrpSpPr>
        <p:grpSpPr>
          <a:xfrm>
            <a:off x="1048542" y="932099"/>
            <a:ext cx="8370941" cy="954107"/>
            <a:chOff x="1180079" y="1141632"/>
            <a:chExt cx="7018792" cy="954107"/>
          </a:xfrm>
        </p:grpSpPr>
        <p:sp>
          <p:nvSpPr>
            <p:cNvPr id="14" name="矩形 13"/>
            <p:cNvSpPr/>
            <p:nvPr/>
          </p:nvSpPr>
          <p:spPr>
            <a:xfrm>
              <a:off x="1555751" y="1141632"/>
              <a:ext cx="6643120" cy="954107"/>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2.1.1</a:t>
              </a:r>
              <a:r>
                <a:rPr lang="en-US" altLang="zh-CN" sz="2800" b="1" dirty="0">
                  <a:solidFill>
                    <a:srgbClr val="004EA2"/>
                  </a:solidFill>
                  <a:ea typeface="思源黑体 CN Bold" panose="020B0800000000000000" pitchFamily="34" charset="-122"/>
                </a:rPr>
                <a:t>  </a:t>
              </a:r>
              <a:r>
                <a:rPr lang="zh-CN" altLang="en-US" sz="2800" dirty="0">
                  <a:solidFill>
                    <a:srgbClr val="004EA2"/>
                  </a:solidFill>
                  <a:ea typeface="思源黑体 CN Bold" panose="020B0800000000000000" pitchFamily="34" charset="-122"/>
                </a:rPr>
                <a:t>抛两枚硬币的样本点和样本空间是什么？</a:t>
              </a:r>
              <a:endParaRPr lang="en-US" altLang="zh-CN" sz="2800" dirty="0">
                <a:solidFill>
                  <a:srgbClr val="004EA2"/>
                </a:solidFill>
                <a:ea typeface="思源黑体 CN Bold" panose="020B0800000000000000" pitchFamily="34" charset="-122"/>
              </a:endParaRPr>
            </a:p>
          </p:txBody>
        </p:sp>
        <p:grpSp>
          <p:nvGrpSpPr>
            <p:cNvPr id="16" name="组合 15"/>
            <p:cNvGrpSpPr/>
            <p:nvPr/>
          </p:nvGrpSpPr>
          <p:grpSpPr>
            <a:xfrm>
              <a:off x="1180079" y="1415466"/>
              <a:ext cx="375672" cy="375672"/>
              <a:chOff x="1180079" y="1415466"/>
              <a:chExt cx="375672" cy="375672"/>
            </a:xfrm>
          </p:grpSpPr>
          <p:sp>
            <p:nvSpPr>
              <p:cNvPr id="17" name="矩形 1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8"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1901242" y="1956705"/>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309011" y="2240044"/>
            <a:ext cx="4303691" cy="1480983"/>
          </a:xfrm>
          <a:prstGeom prst="rect">
            <a:avLst/>
          </a:prstGeom>
        </p:spPr>
        <p:txBody>
          <a:bodyPr wrap="square">
            <a:spAutoFit/>
          </a:bodyPr>
          <a:lstStyle/>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随机变量的方差</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p>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随机变量的标准化</a:t>
            </a:r>
            <a:endParaRPr lang="en-US" altLang="zh-CN" sz="2800" dirty="0"/>
          </a:p>
        </p:txBody>
      </p:sp>
      <p:sp>
        <p:nvSpPr>
          <p:cNvPr id="15" name="矩形 14"/>
          <p:cNvSpPr/>
          <p:nvPr/>
        </p:nvSpPr>
        <p:spPr>
          <a:xfrm>
            <a:off x="2579298" y="2619732"/>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2191535" y="1956705"/>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80481" y="3105715"/>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787072" y="3573839"/>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311220" y="2782407"/>
            <a:ext cx="33978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311220" y="3752259"/>
            <a:ext cx="33978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130</a:t>
            </a:fld>
            <a:endParaRPr lang="zh-CN" altLang="en-US"/>
          </a:p>
        </p:txBody>
      </p:sp>
    </p:spTree>
    <p:custDataLst>
      <p:tags r:id="rId1"/>
    </p:custData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00960" y="2438400"/>
            <a:ext cx="7502525" cy="1476375"/>
          </a:xfrm>
          <a:prstGeom prst="rect">
            <a:avLst/>
          </a:prstGeom>
        </p:spPr>
        <p:txBody>
          <a:bodyPr wrap="square">
            <a:spAutoFit/>
          </a:bodyPr>
          <a:lstStyle/>
          <a:p>
            <a:pPr algn="ctr">
              <a:lnSpc>
                <a:spcPts val="3600"/>
              </a:lnSpc>
            </a:pPr>
            <a:r>
              <a:rPr lang="zh-CN" altLang="en-US" sz="2800" dirty="0"/>
              <a:t>第五次作业</a:t>
            </a:r>
            <a:endParaRPr lang="en-US" altLang="zh-CN" sz="2800" dirty="0"/>
          </a:p>
          <a:p>
            <a:pPr algn="ctr">
              <a:lnSpc>
                <a:spcPts val="3600"/>
              </a:lnSpc>
            </a:pPr>
            <a:endParaRPr lang="en-US" altLang="zh-CN" sz="2800" dirty="0"/>
          </a:p>
          <a:p>
            <a:pPr>
              <a:lnSpc>
                <a:spcPts val="3600"/>
              </a:lnSpc>
            </a:pPr>
            <a:r>
              <a:rPr lang="en-US" altLang="zh-CN" sz="2800" dirty="0"/>
              <a:t>106</a:t>
            </a:r>
            <a:r>
              <a:rPr lang="zh-CN" altLang="en-US" sz="2800" dirty="0"/>
              <a:t>页练习</a:t>
            </a:r>
            <a:r>
              <a:rPr lang="en-US" altLang="zh-CN" sz="2800" dirty="0"/>
              <a:t>2.24</a:t>
            </a:r>
            <a:r>
              <a:rPr lang="zh-CN" altLang="en-US" sz="2800" dirty="0"/>
              <a:t>、</a:t>
            </a:r>
            <a:r>
              <a:rPr lang="en-US" altLang="zh-CN" sz="2800" dirty="0"/>
              <a:t>2.25</a:t>
            </a:r>
            <a:r>
              <a:rPr lang="zh-CN" altLang="en-US" sz="2800" dirty="0"/>
              <a:t>、</a:t>
            </a:r>
            <a:r>
              <a:rPr lang="en-US" altLang="zh-CN" sz="2800" dirty="0"/>
              <a:t>2.26</a:t>
            </a:r>
            <a:r>
              <a:rPr lang="zh-CN" altLang="en-US" sz="2800" dirty="0"/>
              <a:t>、</a:t>
            </a:r>
            <a:r>
              <a:rPr lang="en-US" altLang="zh-CN" sz="2800" dirty="0"/>
              <a:t>2.27</a:t>
            </a:r>
            <a:r>
              <a:rPr lang="zh-CN" altLang="en-US" sz="2800" dirty="0"/>
              <a:t>、</a:t>
            </a:r>
            <a:r>
              <a:rPr lang="en-US" altLang="zh-CN" sz="2800" dirty="0"/>
              <a:t>2.28</a:t>
            </a:r>
            <a:r>
              <a:rPr lang="zh-CN" altLang="en-US" sz="2800" dirty="0"/>
              <a:t>、</a:t>
            </a:r>
            <a:r>
              <a:rPr lang="en-US" altLang="zh-CN" sz="2800" dirty="0"/>
              <a:t>2.29</a:t>
            </a:r>
          </a:p>
        </p:txBody>
      </p:sp>
      <p:sp>
        <p:nvSpPr>
          <p:cNvPr id="3" name="灯片编号占位符 2"/>
          <p:cNvSpPr>
            <a:spLocks noGrp="1"/>
          </p:cNvSpPr>
          <p:nvPr>
            <p:ph type="sldNum" sz="quarter" idx="12"/>
          </p:nvPr>
        </p:nvSpPr>
        <p:spPr/>
        <p:txBody>
          <a:bodyPr/>
          <a:lstStyle/>
          <a:p>
            <a:fld id="{5FD308DF-D0D6-41CA-8E01-1A1CE80A10EE}" type="slidenum">
              <a:rPr lang="zh-CN" altLang="en-US" smtClean="0"/>
              <a:t>131</a:t>
            </a:fld>
            <a:endParaRPr lang="zh-CN"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2499775"/>
            <a:ext cx="7394678" cy="1663397"/>
            <a:chOff x="720622" y="2027076"/>
            <a:chExt cx="7394678" cy="1663397"/>
          </a:xfrm>
        </p:grpSpPr>
        <p:grpSp>
          <p:nvGrpSpPr>
            <p:cNvPr id="33" name="组合 32"/>
            <p:cNvGrpSpPr/>
            <p:nvPr/>
          </p:nvGrpSpPr>
          <p:grpSpPr>
            <a:xfrm>
              <a:off x="1790700" y="2027076"/>
              <a:ext cx="2476500" cy="1107996"/>
              <a:chOff x="1790700" y="2027076"/>
              <a:chExt cx="2476500" cy="1107996"/>
            </a:xfrm>
          </p:grpSpPr>
          <p:sp>
            <p:nvSpPr>
              <p:cNvPr id="18" name="矩形 17"/>
              <p:cNvSpPr/>
              <p:nvPr/>
            </p:nvSpPr>
            <p:spPr>
              <a:xfrm>
                <a:off x="2884488" y="2027076"/>
                <a:ext cx="1242648" cy="1107996"/>
              </a:xfrm>
              <a:prstGeom prst="rect">
                <a:avLst/>
              </a:prstGeom>
            </p:spPr>
            <p:txBody>
              <a:bodyPr wrap="none">
                <a:spAutoFit/>
              </a:bodyPr>
              <a:lstStyle/>
              <a:p>
                <a:pPr lvl="0" algn="ctr">
                  <a:defRPr/>
                </a:pPr>
                <a:r>
                  <a:rPr lang="en-US" altLang="zh-CN" sz="6600" b="1" i="1" dirty="0">
                    <a:solidFill>
                      <a:srgbClr val="004EA2"/>
                    </a:solidFill>
                    <a:latin typeface="+mj-lt"/>
                  </a:rPr>
                  <a:t>2.4</a:t>
                </a:r>
              </a:p>
            </p:txBody>
          </p:sp>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常用分布简介</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132</a:t>
            </a:fld>
            <a:endParaRPr lang="zh-CN" altLang="en-US"/>
          </a:p>
        </p:txBody>
      </p:sp>
    </p:spTree>
    <p:custDataLst>
      <p:tags r:id="rId1"/>
    </p:custData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7"/>
          <p:cNvSpPr/>
          <p:nvPr/>
        </p:nvSpPr>
        <p:spPr>
          <a:xfrm>
            <a:off x="2646550" y="1552845"/>
            <a:ext cx="3388490" cy="3388490"/>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847132" y="2587020"/>
            <a:ext cx="3060824" cy="1200329"/>
          </a:xfrm>
          <a:prstGeom prst="rect">
            <a:avLst/>
          </a:prstGeom>
        </p:spPr>
        <p:txBody>
          <a:bodyPr wrap="square">
            <a:spAutoFit/>
          </a:bodyPr>
          <a:lstStyle/>
          <a:p>
            <a:pPr algn="ctr"/>
            <a:r>
              <a:rPr lang="zh-CN" altLang="en-US" sz="2400" b="1" dirty="0">
                <a:solidFill>
                  <a:srgbClr val="004EA2"/>
                </a:solidFill>
              </a:rPr>
              <a:t>介绍常见分布，及</a:t>
            </a:r>
            <a:r>
              <a:rPr lang="en-US" altLang="zh-CN" sz="2400" b="1" dirty="0">
                <a:solidFill>
                  <a:srgbClr val="004EA2"/>
                </a:solidFill>
              </a:rPr>
              <a:t>R </a:t>
            </a:r>
            <a:r>
              <a:rPr lang="zh-CN" altLang="en-US" sz="2400" b="1" dirty="0">
                <a:solidFill>
                  <a:srgbClr val="004EA2"/>
                </a:solidFill>
              </a:rPr>
              <a:t>语言中分布函数和密度函数等的计算方法</a:t>
            </a:r>
            <a:r>
              <a:rPr lang="en-US" altLang="zh-CN" sz="2400" b="1" dirty="0">
                <a:solidFill>
                  <a:srgbClr val="004EA2"/>
                </a:solidFill>
              </a:rPr>
              <a:t>.</a:t>
            </a:r>
          </a:p>
        </p:txBody>
      </p:sp>
      <p:cxnSp>
        <p:nvCxnSpPr>
          <p:cNvPr id="32" name="直接连接符 31"/>
          <p:cNvCxnSpPr/>
          <p:nvPr/>
        </p:nvCxnSpPr>
        <p:spPr>
          <a:xfrm>
            <a:off x="3133058" y="1533795"/>
            <a:ext cx="0" cy="1068523"/>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502089" y="3990081"/>
            <a:ext cx="0" cy="1068872"/>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2646550" y="4448888"/>
            <a:ext cx="306083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133</a:t>
            </a:fld>
            <a:endParaRPr lang="zh-CN" altLang="en-US"/>
          </a:p>
        </p:txBody>
      </p:sp>
    </p:spTree>
    <p:custDataLst>
      <p:tags r:id="rId1"/>
    </p:custData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510660"/>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404892"/>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17514"/>
            <a:ext cx="7394678" cy="756544"/>
            <a:chOff x="720622" y="2933929"/>
            <a:chExt cx="7394678"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defRPr/>
                </a:pPr>
                <a:r>
                  <a:rPr lang="zh-CN" altLang="en-US" sz="3600" dirty="0">
                    <a:solidFill>
                      <a:srgbClr val="004EA2"/>
                    </a:solidFill>
                    <a:latin typeface="思源黑体 CN Bold" panose="020B0800000000000000" pitchFamily="34" charset="-122"/>
                    <a:ea typeface="思源黑体 CN Bold" panose="020B0800000000000000" pitchFamily="34" charset="-122"/>
                  </a:rPr>
                  <a:t>                     二项分布</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134</a:t>
            </a:fld>
            <a:endParaRPr lang="zh-CN" altLang="en-US"/>
          </a:p>
        </p:txBody>
      </p:sp>
    </p:spTree>
    <p:custDataLst>
      <p:tags r:id="rId1"/>
    </p:custData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1328357" y="1094438"/>
            <a:ext cx="3719636" cy="531946"/>
            <a:chOff x="1053632" y="1397127"/>
            <a:chExt cx="3719636" cy="531946"/>
          </a:xfrm>
        </p:grpSpPr>
        <p:sp>
          <p:nvSpPr>
            <p:cNvPr id="53" name="矩形 52"/>
            <p:cNvSpPr/>
            <p:nvPr/>
          </p:nvSpPr>
          <p:spPr>
            <a:xfrm>
              <a:off x="1520318" y="1405853"/>
              <a:ext cx="3252950"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案例</a:t>
              </a:r>
              <a:r>
                <a:rPr lang="en-US" altLang="zh-CN" sz="2800" dirty="0">
                  <a:solidFill>
                    <a:srgbClr val="004EA2"/>
                  </a:solidFill>
                  <a:ea typeface="思源黑体 CN Bold" panose="020B0800000000000000" pitchFamily="34" charset="-122"/>
                </a:rPr>
                <a:t>2.11</a:t>
              </a:r>
            </a:p>
          </p:txBody>
        </p:sp>
        <p:grpSp>
          <p:nvGrpSpPr>
            <p:cNvPr id="54" name="组合 53"/>
            <p:cNvGrpSpPr/>
            <p:nvPr/>
          </p:nvGrpSpPr>
          <p:grpSpPr>
            <a:xfrm>
              <a:off x="1053632" y="1397127"/>
              <a:ext cx="428587" cy="424183"/>
              <a:chOff x="1053632" y="1397127"/>
              <a:chExt cx="428587" cy="424183"/>
            </a:xfrm>
          </p:grpSpPr>
          <p:sp>
            <p:nvSpPr>
              <p:cNvPr id="55" name="矩形 5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p:cNvGrpSpPr/>
              <p:nvPr/>
            </p:nvGrpSpPr>
            <p:grpSpPr>
              <a:xfrm>
                <a:off x="1109134" y="1448225"/>
                <a:ext cx="373085" cy="373085"/>
                <a:chOff x="1109134" y="1448225"/>
                <a:chExt cx="373085" cy="373085"/>
              </a:xfrm>
            </p:grpSpPr>
            <p:sp>
              <p:nvSpPr>
                <p:cNvPr id="57" name="矩形 5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mc:AlternateContent xmlns:mc="http://schemas.openxmlformats.org/markup-compatibility/2006" xmlns:a14="http://schemas.microsoft.com/office/drawing/2010/main">
        <mc:Choice Requires="a14">
          <p:sp>
            <p:nvSpPr>
              <p:cNvPr id="59" name="文本框 58"/>
              <p:cNvSpPr txBox="1"/>
              <p:nvPr/>
            </p:nvSpPr>
            <p:spPr>
              <a:xfrm>
                <a:off x="1226634" y="1635778"/>
                <a:ext cx="9523142" cy="830997"/>
              </a:xfrm>
              <a:prstGeom prst="rect">
                <a:avLst/>
              </a:prstGeom>
              <a:noFill/>
            </p:spPr>
            <p:txBody>
              <a:bodyPr wrap="square" rtlCol="0">
                <a:spAutoFit/>
              </a:bodyPr>
              <a:lstStyle/>
              <a:p>
                <a:r>
                  <a:rPr lang="en-US" altLang="zh-CN" sz="2400" dirty="0">
                    <a:sym typeface="+mn-ea"/>
                  </a:rPr>
                  <a:t>         4</a:t>
                </a:r>
                <a:r>
                  <a:rPr lang="zh-CN" altLang="en-US" sz="2400" dirty="0">
                    <a:sym typeface="+mn-ea"/>
                  </a:rPr>
                  <a:t>选</a:t>
                </a:r>
                <a:r>
                  <a:rPr lang="en-US" altLang="zh-CN" sz="2400" dirty="0">
                    <a:sym typeface="+mn-ea"/>
                  </a:rPr>
                  <a:t>1</a:t>
                </a:r>
                <a:r>
                  <a:rPr lang="zh-CN" altLang="en-US" sz="2400" dirty="0">
                    <a:sym typeface="+mn-ea"/>
                  </a:rPr>
                  <a:t>填空题</a:t>
                </a:r>
                <a:r>
                  <a:rPr lang="en-US" altLang="zh-CN" sz="2400" dirty="0">
                    <a:sym typeface="+mn-ea"/>
                  </a:rPr>
                  <a:t>10</a:t>
                </a:r>
                <a:r>
                  <a:rPr lang="zh-CN" altLang="en-US" sz="2400" dirty="0">
                    <a:sym typeface="+mn-ea"/>
                  </a:rPr>
                  <a:t>道，以随机猜测的方式来解答，用</a:t>
                </a:r>
                <a14:m>
                  <m:oMath xmlns:m="http://schemas.openxmlformats.org/officeDocument/2006/math">
                    <m:r>
                      <a:rPr lang="en-US" altLang="zh-CN" sz="2400" i="1" dirty="0" smtClean="0">
                        <a:latin typeface="Cambria Math" panose="02040503050406030204" pitchFamily="18" charset="0"/>
                        <a:sym typeface="+mn-ea"/>
                      </a:rPr>
                      <m:t>𝜉</m:t>
                    </m:r>
                  </m:oMath>
                </a14:m>
                <a:r>
                  <a:rPr lang="zh-CN" altLang="en-US" sz="2400" dirty="0">
                    <a:sym typeface="+mn-ea"/>
                  </a:rPr>
                  <a:t>表示从这</a:t>
                </a:r>
                <a:r>
                  <a:rPr lang="en-US" altLang="zh-CN" sz="2400" dirty="0">
                    <a:sym typeface="+mn-ea"/>
                  </a:rPr>
                  <a:t>10</a:t>
                </a:r>
                <a:r>
                  <a:rPr lang="zh-CN" altLang="en-US" sz="2400" dirty="0">
                    <a:sym typeface="+mn-ea"/>
                  </a:rPr>
                  <a:t>道题目中猜对答案的数目，显然它为离散型随机变量．</a:t>
                </a:r>
              </a:p>
            </p:txBody>
          </p:sp>
        </mc:Choice>
        <mc:Fallback xmlns="">
          <p:sp>
            <p:nvSpPr>
              <p:cNvPr id="59" name="文本框 58"/>
              <p:cNvSpPr txBox="1">
                <a:spLocks noRot="1" noChangeAspect="1" noMove="1" noResize="1" noEditPoints="1" noAdjustHandles="1" noChangeArrowheads="1" noChangeShapeType="1" noTextEdit="1"/>
              </p:cNvSpPr>
              <p:nvPr/>
            </p:nvSpPr>
            <p:spPr>
              <a:xfrm>
                <a:off x="1226634" y="1635778"/>
                <a:ext cx="9523142" cy="830997"/>
              </a:xfrm>
              <a:prstGeom prst="rect">
                <a:avLst/>
              </a:prstGeom>
              <a:blipFill rotWithShape="1">
                <a:blip r:embed="rId3"/>
                <a:stretch>
                  <a:fillRect l="-5" t="-2" r="5" b="52"/>
                </a:stretch>
              </a:blipFill>
            </p:spPr>
            <p:txBody>
              <a:bodyPr/>
              <a:lstStyle/>
              <a:p>
                <a:r>
                  <a:rPr lang="zh-CN" altLang="en-US">
                    <a:noFill/>
                  </a:rPr>
                  <a:t> </a:t>
                </a:r>
              </a:p>
            </p:txBody>
          </p:sp>
        </mc:Fallback>
      </mc:AlternateContent>
      <p:grpSp>
        <p:nvGrpSpPr>
          <p:cNvPr id="60" name="组合 59"/>
          <p:cNvGrpSpPr/>
          <p:nvPr/>
        </p:nvGrpSpPr>
        <p:grpSpPr>
          <a:xfrm>
            <a:off x="1226634" y="2601840"/>
            <a:ext cx="9523141" cy="1789386"/>
            <a:chOff x="832352" y="1684445"/>
            <a:chExt cx="7125397" cy="769441"/>
          </a:xfrm>
        </p:grpSpPr>
        <p:grpSp>
          <p:nvGrpSpPr>
            <p:cNvPr id="61" name="组合 60"/>
            <p:cNvGrpSpPr/>
            <p:nvPr/>
          </p:nvGrpSpPr>
          <p:grpSpPr>
            <a:xfrm>
              <a:off x="832352" y="1684445"/>
              <a:ext cx="7125397" cy="769441"/>
              <a:chOff x="832352" y="1684445"/>
              <a:chExt cx="7125397" cy="769441"/>
            </a:xfrm>
          </p:grpSpPr>
          <p:sp>
            <p:nvSpPr>
              <p:cNvPr id="63" name="矩形 62"/>
              <p:cNvSpPr/>
              <p:nvPr/>
            </p:nvSpPr>
            <p:spPr>
              <a:xfrm>
                <a:off x="873627" y="1684445"/>
                <a:ext cx="70841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4" name="矩形 63"/>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62" name="矩形 61"/>
            <p:cNvSpPr/>
            <p:nvPr/>
          </p:nvSpPr>
          <p:spPr>
            <a:xfrm>
              <a:off x="981385" y="1689141"/>
              <a:ext cx="6740514" cy="516145"/>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每次解答看成伯努利实验：猜对答案为“成功”，其概率</a:t>
              </a:r>
              <a:r>
                <a:rPr lang="en-US" altLang="zh-CN" sz="2400" i="1" dirty="0">
                  <a:ea typeface="思源黑体 CN Normal" panose="020B0400000000000000" pitchFamily="34" charset="-122"/>
                </a:rPr>
                <a:t>p</a:t>
              </a:r>
              <a:r>
                <a:rPr lang="en-US" altLang="zh-CN" sz="2400" dirty="0">
                  <a:ea typeface="思源黑体 CN Normal" panose="020B0400000000000000" pitchFamily="34" charset="-122"/>
                </a:rPr>
                <a:t>=1/4</a:t>
              </a:r>
              <a:r>
                <a:rPr lang="zh-CN" altLang="en-US" sz="2400" dirty="0">
                  <a:ea typeface="思源黑体 CN Normal" panose="020B0400000000000000" pitchFamily="34" charset="-122"/>
                </a:rPr>
                <a:t>；猜错答案为“失败”，其概率</a:t>
              </a:r>
              <a:r>
                <a:rPr lang="en-US" altLang="zh-CN" sz="2400" i="1" dirty="0">
                  <a:ea typeface="思源黑体 CN Normal" panose="020B0400000000000000" pitchFamily="34" charset="-122"/>
                </a:rPr>
                <a:t>q</a:t>
              </a:r>
              <a:r>
                <a:rPr lang="en-US" altLang="zh-CN" sz="2400" dirty="0">
                  <a:ea typeface="思源黑体 CN Normal" panose="020B0400000000000000" pitchFamily="34" charset="-122"/>
                </a:rPr>
                <a:t>=3/4</a:t>
              </a:r>
              <a:r>
                <a:rPr lang="zh-CN" altLang="en-US" sz="2400" dirty="0">
                  <a:ea typeface="思源黑体 CN Normal" panose="020B0400000000000000" pitchFamily="34" charset="-122"/>
                </a:rPr>
                <a:t>．在重复的</a:t>
              </a:r>
              <a:r>
                <a:rPr lang="en-US" altLang="zh-CN" sz="2400" dirty="0">
                  <a:ea typeface="思源黑体 CN Normal" panose="020B0400000000000000" pitchFamily="34" charset="-122"/>
                </a:rPr>
                <a:t>10</a:t>
              </a:r>
              <a:r>
                <a:rPr lang="zh-CN" altLang="en-US" sz="2400" dirty="0">
                  <a:ea typeface="思源黑体 CN Normal" panose="020B0400000000000000" pitchFamily="34" charset="-122"/>
                </a:rPr>
                <a:t>次试验中，定义随机变量</a:t>
              </a:r>
            </a:p>
          </p:txBody>
        </p:sp>
      </p:grpSp>
      <p:pic>
        <p:nvPicPr>
          <p:cNvPr id="65" name="图片 64"/>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30803" t="56070" r="31603"/>
          <a:stretch>
            <a:fillRect/>
          </a:stretch>
        </p:blipFill>
        <p:spPr>
          <a:xfrm>
            <a:off x="3810044" y="3479937"/>
            <a:ext cx="3861290" cy="841543"/>
          </a:xfrm>
          <a:prstGeom prst="rect">
            <a:avLst/>
          </a:prstGeom>
          <a:ln>
            <a:noFill/>
          </a:ln>
          <a:effectLst/>
        </p:spPr>
      </p:pic>
      <p:sp>
        <p:nvSpPr>
          <p:cNvPr id="66" name="文本框 65"/>
          <p:cNvSpPr txBox="1"/>
          <p:nvPr/>
        </p:nvSpPr>
        <p:spPr>
          <a:xfrm>
            <a:off x="1508446" y="4639869"/>
            <a:ext cx="746228" cy="461665"/>
          </a:xfrm>
          <a:prstGeom prst="rect">
            <a:avLst/>
          </a:prstGeom>
          <a:noFill/>
        </p:spPr>
        <p:txBody>
          <a:bodyPr wrap="square" rtlCol="0">
            <a:spAutoFit/>
          </a:bodyPr>
          <a:lstStyle/>
          <a:p>
            <a:r>
              <a:rPr lang="zh-CN" altLang="en-US" sz="2400" dirty="0">
                <a:sym typeface="+mn-ea"/>
              </a:rPr>
              <a:t>则</a:t>
            </a:r>
          </a:p>
        </p:txBody>
      </p:sp>
      <p:pic>
        <p:nvPicPr>
          <p:cNvPr id="67" name="图片 66"/>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l="41828" t="12016" r="42297" b="49564"/>
          <a:stretch>
            <a:fillRect/>
          </a:stretch>
        </p:blipFill>
        <p:spPr>
          <a:xfrm>
            <a:off x="3626237" y="4460770"/>
            <a:ext cx="1343697" cy="819862"/>
          </a:xfrm>
          <a:prstGeom prst="rect">
            <a:avLst/>
          </a:prstGeom>
          <a:ln>
            <a:noFill/>
          </a:ln>
          <a:effectLst/>
        </p:spPr>
      </p:pic>
      <p:sp>
        <p:nvSpPr>
          <p:cNvPr id="68" name="文本框 67"/>
          <p:cNvSpPr txBox="1"/>
          <p:nvPr/>
        </p:nvSpPr>
        <p:spPr>
          <a:xfrm>
            <a:off x="1425818" y="5350177"/>
            <a:ext cx="1872959" cy="461665"/>
          </a:xfrm>
          <a:prstGeom prst="rect">
            <a:avLst/>
          </a:prstGeom>
          <a:noFill/>
        </p:spPr>
        <p:txBody>
          <a:bodyPr wrap="square" rtlCol="0">
            <a:spAutoFit/>
          </a:bodyPr>
          <a:lstStyle/>
          <a:p>
            <a:r>
              <a:rPr lang="zh-CN" altLang="en-US" sz="2400" dirty="0">
                <a:sym typeface="+mn-ea"/>
              </a:rPr>
              <a:t>其密度为</a:t>
            </a:r>
          </a:p>
        </p:txBody>
      </p:sp>
      <p:pic>
        <p:nvPicPr>
          <p:cNvPr id="69" name="图片 68"/>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l="20506" t="63208" r="19110" b="-1628"/>
          <a:stretch>
            <a:fillRect/>
          </a:stretch>
        </p:blipFill>
        <p:spPr>
          <a:xfrm>
            <a:off x="3061785" y="5418644"/>
            <a:ext cx="5960384" cy="956114"/>
          </a:xfrm>
          <a:prstGeom prst="rect">
            <a:avLst/>
          </a:prstGeom>
          <a:ln>
            <a:noFill/>
          </a:ln>
          <a:effectLst/>
        </p:spPr>
      </p:pic>
      <p:sp>
        <p:nvSpPr>
          <p:cNvPr id="2" name="灯片编号占位符 1"/>
          <p:cNvSpPr>
            <a:spLocks noGrp="1"/>
          </p:cNvSpPr>
          <p:nvPr>
            <p:ph type="sldNum" sz="quarter" idx="12"/>
          </p:nvPr>
        </p:nvSpPr>
        <p:spPr/>
        <p:txBody>
          <a:bodyPr/>
          <a:lstStyle/>
          <a:p>
            <a:fld id="{5FD308DF-D0D6-41CA-8E01-1A1CE80A10EE}" type="slidenum">
              <a:rPr lang="zh-CN" altLang="en-US" smtClean="0"/>
              <a:t>135</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wipe(left)">
                                      <p:cBhvr>
                                        <p:cTn id="12" dur="500"/>
                                        <p:tgtEl>
                                          <p:spTgt spid="6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6" grpId="0"/>
      <p:bldP spid="68"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22206" y="1186711"/>
            <a:ext cx="8211702" cy="1014975"/>
            <a:chOff x="1346963" y="1869555"/>
            <a:chExt cx="8211702" cy="1014975"/>
          </a:xfrm>
        </p:grpSpPr>
        <p:sp>
          <p:nvSpPr>
            <p:cNvPr id="3" name="椭圆 2"/>
            <p:cNvSpPr/>
            <p:nvPr/>
          </p:nvSpPr>
          <p:spPr>
            <a:xfrm>
              <a:off x="1346963" y="1869555"/>
              <a:ext cx="1047260" cy="1014975"/>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5" name="矩形 4"/>
            <p:cNvSpPr/>
            <p:nvPr/>
          </p:nvSpPr>
          <p:spPr>
            <a:xfrm>
              <a:off x="1638036" y="2264429"/>
              <a:ext cx="7920629"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重复进行的</a:t>
              </a:r>
              <a:r>
                <a:rPr lang="en-US" altLang="zh-CN" sz="2800" i="1" dirty="0">
                  <a:solidFill>
                    <a:prstClr val="black"/>
                  </a:solidFill>
                  <a:ea typeface="思源黑体 CN Normal" panose="020B0400000000000000" pitchFamily="34" charset="-122"/>
                </a:rPr>
                <a:t>n</a:t>
              </a:r>
              <a:r>
                <a:rPr lang="zh-CN" altLang="en-US" sz="2800" dirty="0">
                  <a:solidFill>
                    <a:prstClr val="black"/>
                  </a:solidFill>
                  <a:ea typeface="思源黑体 CN Normal" panose="020B0400000000000000" pitchFamily="34" charset="-122"/>
                </a:rPr>
                <a:t>次伯努利实验称为</a:t>
              </a:r>
              <a:r>
                <a:rPr lang="en-US" altLang="zh-CN" sz="2800" i="1" dirty="0">
                  <a:solidFill>
                    <a:prstClr val="black"/>
                  </a:solidFill>
                  <a:ea typeface="思源黑体 CN Normal" panose="020B0400000000000000" pitchFamily="34" charset="-122"/>
                </a:rPr>
                <a:t>n</a:t>
              </a:r>
              <a:r>
                <a:rPr lang="zh-CN" altLang="en-US" sz="2800" dirty="0">
                  <a:solidFill>
                    <a:srgbClr val="004EA2"/>
                  </a:solidFill>
                  <a:ea typeface="思源黑体 CN Normal" panose="020B0400000000000000" pitchFamily="34" charset="-122"/>
                </a:rPr>
                <a:t>重伯努利实验</a:t>
              </a:r>
              <a:r>
                <a:rPr lang="en-US" altLang="zh-CN" sz="2800" dirty="0">
                  <a:solidFill>
                    <a:prstClr val="black"/>
                  </a:solidFill>
                  <a:ea typeface="思源黑体 CN Normal" panose="020B0400000000000000" pitchFamily="34" charset="-122"/>
                </a:rPr>
                <a:t>.</a:t>
              </a:r>
              <a:endParaRPr lang="zh-CN" altLang="en-US" sz="2800" dirty="0">
                <a:solidFill>
                  <a:prstClr val="black"/>
                </a:solidFill>
                <a:ea typeface="思源黑体 CN Normal" panose="020B0400000000000000" pitchFamily="34" charset="-122"/>
              </a:endParaRPr>
            </a:p>
          </p:txBody>
        </p:sp>
        <p:cxnSp>
          <p:nvCxnSpPr>
            <p:cNvPr id="6" name="直接连接符 5"/>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169933" y="1037284"/>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a:t>
            </a:r>
            <a:endParaRPr lang="en-US" altLang="zh-CN" sz="2800" b="1" dirty="0">
              <a:solidFill>
                <a:srgbClr val="004EA2"/>
              </a:solidFill>
              <a:ea typeface="思源黑体 CN Normal" panose="020B0400000000000000" pitchFamily="34" charset="-122"/>
            </a:endParaRPr>
          </a:p>
        </p:txBody>
      </p:sp>
      <p:grpSp>
        <p:nvGrpSpPr>
          <p:cNvPr id="8" name="组合 7"/>
          <p:cNvGrpSpPr/>
          <p:nvPr/>
        </p:nvGrpSpPr>
        <p:grpSpPr>
          <a:xfrm>
            <a:off x="1422206" y="2201685"/>
            <a:ext cx="9316417" cy="1856821"/>
            <a:chOff x="832352" y="1684445"/>
            <a:chExt cx="7125397" cy="778353"/>
          </a:xfrm>
        </p:grpSpPr>
        <p:grpSp>
          <p:nvGrpSpPr>
            <p:cNvPr id="9" name="组合 8"/>
            <p:cNvGrpSpPr/>
            <p:nvPr/>
          </p:nvGrpSpPr>
          <p:grpSpPr>
            <a:xfrm>
              <a:off x="832352" y="1684445"/>
              <a:ext cx="7125397" cy="778353"/>
              <a:chOff x="832352" y="1684445"/>
              <a:chExt cx="7125397" cy="778353"/>
            </a:xfrm>
          </p:grpSpPr>
          <p:sp>
            <p:nvSpPr>
              <p:cNvPr id="11" name="矩形 10"/>
              <p:cNvSpPr/>
              <p:nvPr/>
            </p:nvSpPr>
            <p:spPr>
              <a:xfrm>
                <a:off x="873627" y="1693357"/>
                <a:ext cx="70841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0" name="矩形 9"/>
                <p:cNvSpPr/>
                <p:nvPr/>
              </p:nvSpPr>
              <p:spPr>
                <a:xfrm>
                  <a:off x="965756" y="1704040"/>
                  <a:ext cx="6740514" cy="399948"/>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在</a:t>
                  </a:r>
                  <a:r>
                    <a:rPr lang="en-US" altLang="zh-CN" sz="2800" i="1" dirty="0">
                      <a:ea typeface="思源黑体 CN Normal" panose="020B0400000000000000" pitchFamily="34" charset="-122"/>
                    </a:rPr>
                    <a:t>n</a:t>
                  </a:r>
                  <a:r>
                    <a:rPr lang="zh-CN" altLang="en-US" sz="2800" dirty="0">
                      <a:ea typeface="思源黑体 CN Normal" panose="020B0400000000000000" pitchFamily="34" charset="-122"/>
                    </a:rPr>
                    <a:t>重伯努利实验中，人们感兴趣的是出现成功的次数</a:t>
                  </a:r>
                  <a14:m>
                    <m:oMath xmlns:m="http://schemas.openxmlformats.org/officeDocument/2006/math">
                      <m:r>
                        <a:rPr lang="en-US" altLang="zh-CN" sz="2800" i="1" dirty="0">
                          <a:latin typeface="Cambria Math" panose="02040503050406030204" pitchFamily="18" charset="0"/>
                          <a:sym typeface="+mn-ea"/>
                        </a:rPr>
                        <m:t>𝜉</m:t>
                      </m:r>
                      <m:r>
                        <a:rPr lang="en-US" altLang="zh-CN" sz="2800" i="1" dirty="0">
                          <a:latin typeface="Cambria Math" panose="02040503050406030204" pitchFamily="18" charset="0"/>
                          <a:sym typeface="+mn-ea"/>
                        </a:rPr>
                        <m:t> </m:t>
                      </m:r>
                    </m:oMath>
                  </a14:m>
                  <a:r>
                    <a:rPr lang="zh-CN" altLang="en-US" sz="2800" dirty="0">
                      <a:ea typeface="思源黑体 CN Normal" panose="020B0400000000000000" pitchFamily="34" charset="-122"/>
                    </a:rPr>
                    <a:t>，它是一个离散型随机变量，其在</a:t>
                  </a:r>
                  <a:r>
                    <a:rPr lang="en-US" altLang="zh-CN" sz="2800" i="1" dirty="0">
                      <a:ea typeface="思源黑体 CN Normal" panose="020B0400000000000000" pitchFamily="34" charset="-122"/>
                    </a:rPr>
                    <a:t>k</a:t>
                  </a:r>
                  <a:r>
                    <a:rPr lang="zh-CN" altLang="en-US" sz="2800" dirty="0">
                      <a:ea typeface="思源黑体 CN Normal" panose="020B0400000000000000" pitchFamily="34" charset="-122"/>
                    </a:rPr>
                    <a:t>点的密度为</a:t>
                  </a:r>
                </a:p>
              </p:txBody>
            </p:sp>
          </mc:Choice>
          <mc:Fallback xmlns="">
            <p:sp>
              <p:nvSpPr>
                <p:cNvPr id="10" name="矩形 9"/>
                <p:cNvSpPr>
                  <a:spLocks noRot="1" noChangeAspect="1" noMove="1" noResize="1" noEditPoints="1" noAdjustHandles="1" noChangeArrowheads="1" noChangeShapeType="1" noTextEdit="1"/>
                </p:cNvSpPr>
                <p:nvPr/>
              </p:nvSpPr>
              <p:spPr>
                <a:xfrm>
                  <a:off x="965756" y="1704040"/>
                  <a:ext cx="6740514" cy="399948"/>
                </a:xfrm>
                <a:prstGeom prst="rect">
                  <a:avLst/>
                </a:prstGeom>
                <a:blipFill rotWithShape="1">
                  <a:blip r:embed="rId3"/>
                </a:blipFill>
                <a:ln w="57150">
                  <a:noFill/>
                </a:ln>
              </p:spPr>
              <p:txBody>
                <a:bodyPr/>
                <a:lstStyle/>
                <a:p>
                  <a:r>
                    <a:rPr lang="zh-CN" altLang="en-US">
                      <a:noFill/>
                    </a:rPr>
                    <a:t> </a:t>
                  </a:r>
                </a:p>
              </p:txBody>
            </p:sp>
          </mc:Fallback>
        </mc:AlternateContent>
      </p:grpSp>
      <p:pic>
        <p:nvPicPr>
          <p:cNvPr id="13" name="图片 12"/>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17088" t="27875" r="15282" b="50588"/>
          <a:stretch>
            <a:fillRect/>
          </a:stretch>
        </p:blipFill>
        <p:spPr>
          <a:xfrm>
            <a:off x="2603158" y="3144070"/>
            <a:ext cx="6140870" cy="816218"/>
          </a:xfrm>
          <a:prstGeom prst="rect">
            <a:avLst/>
          </a:prstGeom>
          <a:ln>
            <a:noFill/>
          </a:ln>
          <a:effectLst/>
        </p:spPr>
      </p:pic>
      <p:sp>
        <p:nvSpPr>
          <p:cNvPr id="14" name="文本框 13"/>
          <p:cNvSpPr txBox="1"/>
          <p:nvPr/>
        </p:nvSpPr>
        <p:spPr>
          <a:xfrm>
            <a:off x="1713279" y="4297670"/>
            <a:ext cx="2222985" cy="523220"/>
          </a:xfrm>
          <a:prstGeom prst="rect">
            <a:avLst/>
          </a:prstGeom>
          <a:noFill/>
        </p:spPr>
        <p:txBody>
          <a:bodyPr wrap="square" rtlCol="0">
            <a:spAutoFit/>
          </a:bodyPr>
          <a:lstStyle/>
          <a:p>
            <a:r>
              <a:rPr lang="zh-CN" altLang="en-US" sz="2800" dirty="0">
                <a:sym typeface="+mn-ea"/>
              </a:rPr>
              <a:t>这里</a:t>
            </a:r>
          </a:p>
        </p:txBody>
      </p:sp>
      <p:pic>
        <p:nvPicPr>
          <p:cNvPr id="15" name="图片 14"/>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33697" t="64211" r="34144" b="14252"/>
          <a:stretch>
            <a:fillRect/>
          </a:stretch>
        </p:blipFill>
        <p:spPr>
          <a:xfrm>
            <a:off x="3650793" y="4207985"/>
            <a:ext cx="3020369" cy="844237"/>
          </a:xfrm>
          <a:prstGeom prst="rect">
            <a:avLst/>
          </a:prstGeom>
          <a:ln>
            <a:noFill/>
          </a:ln>
          <a:effectLst/>
        </p:spPr>
      </p:pic>
      <mc:AlternateContent xmlns:mc="http://schemas.openxmlformats.org/markup-compatibility/2006" xmlns:a14="http://schemas.microsoft.com/office/drawing/2010/main">
        <mc:Choice Requires="a14">
          <p:sp>
            <p:nvSpPr>
              <p:cNvPr id="16" name="文本框 15"/>
              <p:cNvSpPr txBox="1"/>
              <p:nvPr/>
            </p:nvSpPr>
            <p:spPr>
              <a:xfrm>
                <a:off x="1540519" y="5337055"/>
                <a:ext cx="9198104" cy="530915"/>
              </a:xfrm>
              <a:prstGeom prst="rect">
                <a:avLst/>
              </a:prstGeom>
              <a:noFill/>
            </p:spPr>
            <p:txBody>
              <a:bodyPr wrap="square" rtlCol="0">
                <a:spAutoFit/>
              </a:bodyPr>
              <a:lstStyle/>
              <a:p>
                <a:r>
                  <a:rPr lang="zh-CN" altLang="en-US" sz="2800" dirty="0">
                    <a:sym typeface="+mn-ea"/>
                  </a:rPr>
                  <a:t>为二项式系数，有的书上也用</a:t>
                </a:r>
                <a14:m>
                  <m:oMath xmlns:m="http://schemas.openxmlformats.org/officeDocument/2006/math">
                    <m:sSubSup>
                      <m:sSubSupPr>
                        <m:ctrlPr>
                          <a:rPr lang="en-US" altLang="zh-CN" sz="2800" i="1" smtClean="0">
                            <a:latin typeface="Cambria Math" panose="02040503050406030204" pitchFamily="18" charset="0"/>
                            <a:sym typeface="+mn-ea"/>
                          </a:rPr>
                        </m:ctrlPr>
                      </m:sSubSupPr>
                      <m:e>
                        <m:r>
                          <a:rPr lang="en-US" altLang="zh-CN" sz="2800" i="1">
                            <a:latin typeface="Cambria Math" panose="02040503050406030204" pitchFamily="18" charset="0"/>
                            <a:sym typeface="+mn-ea"/>
                          </a:rPr>
                          <m:t>𝐶</m:t>
                        </m:r>
                      </m:e>
                      <m:sub>
                        <m:r>
                          <a:rPr lang="en-US" altLang="zh-CN" sz="2800" i="1">
                            <a:latin typeface="Cambria Math" panose="02040503050406030204" pitchFamily="18" charset="0"/>
                            <a:sym typeface="+mn-ea"/>
                          </a:rPr>
                          <m:t>𝑛</m:t>
                        </m:r>
                      </m:sub>
                      <m:sup>
                        <m:r>
                          <a:rPr lang="en-US" altLang="zh-CN" sz="2800" b="0" i="1" smtClean="0">
                            <a:latin typeface="Cambria Math" panose="02040503050406030204" pitchFamily="18" charset="0"/>
                            <a:sym typeface="+mn-ea"/>
                          </a:rPr>
                          <m:t>𝑘</m:t>
                        </m:r>
                      </m:sup>
                    </m:sSubSup>
                  </m:oMath>
                </a14:m>
                <a:r>
                  <a:rPr lang="zh-CN" altLang="en-US" sz="2800" dirty="0">
                    <a:sym typeface="+mn-ea"/>
                  </a:rPr>
                  <a:t>来表示它．</a:t>
                </a:r>
              </a:p>
            </p:txBody>
          </p:sp>
        </mc:Choice>
        <mc:Fallback xmlns="">
          <p:sp>
            <p:nvSpPr>
              <p:cNvPr id="16" name="文本框 15"/>
              <p:cNvSpPr txBox="1">
                <a:spLocks noRot="1" noChangeAspect="1" noMove="1" noResize="1" noEditPoints="1" noAdjustHandles="1" noChangeArrowheads="1" noChangeShapeType="1" noTextEdit="1"/>
              </p:cNvSpPr>
              <p:nvPr/>
            </p:nvSpPr>
            <p:spPr>
              <a:xfrm>
                <a:off x="1540519" y="5337055"/>
                <a:ext cx="9198104" cy="530915"/>
              </a:xfrm>
              <a:prstGeom prst="rect">
                <a:avLst/>
              </a:prstGeom>
              <a:blipFill rotWithShape="1">
                <a:blip r:embed="rId6"/>
                <a:stretch>
                  <a:fillRect t="-97" r="2" b="107"/>
                </a:stretch>
              </a:blipFill>
            </p:spPr>
            <p:txBody>
              <a:bodyPr/>
              <a:lstStyle/>
              <a:p>
                <a:r>
                  <a:rPr lang="zh-CN" altLang="en-US">
                    <a:noFill/>
                  </a:rPr>
                  <a:t> </a:t>
                </a:r>
              </a:p>
            </p:txBody>
          </p:sp>
        </mc:Fallback>
      </mc:AlternateContent>
      <p:sp>
        <p:nvSpPr>
          <p:cNvPr id="17" name="灯片编号占位符 16"/>
          <p:cNvSpPr>
            <a:spLocks noGrp="1"/>
          </p:cNvSpPr>
          <p:nvPr>
            <p:ph type="sldNum" sz="quarter" idx="12"/>
          </p:nvPr>
        </p:nvSpPr>
        <p:spPr/>
        <p:txBody>
          <a:bodyPr/>
          <a:lstStyle/>
          <a:p>
            <a:fld id="{5FD308DF-D0D6-41CA-8E01-1A1CE80A10EE}" type="slidenum">
              <a:rPr lang="zh-CN" altLang="en-US" smtClean="0"/>
              <a:t>136</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30165" y="1252820"/>
            <a:ext cx="6406387" cy="1014975"/>
            <a:chOff x="1346963" y="1869555"/>
            <a:chExt cx="6406387" cy="1014975"/>
          </a:xfrm>
        </p:grpSpPr>
        <p:sp>
          <p:nvSpPr>
            <p:cNvPr id="3" name="椭圆 2"/>
            <p:cNvSpPr/>
            <p:nvPr/>
          </p:nvSpPr>
          <p:spPr>
            <a:xfrm>
              <a:off x="1346963" y="1869555"/>
              <a:ext cx="1047260" cy="1014975"/>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5" name="矩形 4"/>
            <p:cNvSpPr/>
            <p:nvPr/>
          </p:nvSpPr>
          <p:spPr>
            <a:xfrm>
              <a:off x="1750293" y="2377321"/>
              <a:ext cx="6003057" cy="430887"/>
            </a:xfrm>
            <a:prstGeom prst="rect">
              <a:avLst/>
            </a:prstGeom>
            <a:noFill/>
            <a:ln w="57150">
              <a:noFill/>
            </a:ln>
          </p:spPr>
          <p:txBody>
            <a:bodyPr wrap="square" anchor="ctr" anchorCtr="0">
              <a:spAutoFit/>
            </a:bodyPr>
            <a:lstStyle/>
            <a:p>
              <a:endParaRPr lang="zh-CN" altLang="en-US" sz="2200" dirty="0">
                <a:solidFill>
                  <a:prstClr val="black"/>
                </a:solidFill>
                <a:ea typeface="思源黑体 CN Normal" panose="020B0400000000000000" pitchFamily="34" charset="-122"/>
              </a:endParaRPr>
            </a:p>
          </p:txBody>
        </p:sp>
        <p:cxnSp>
          <p:nvCxnSpPr>
            <p:cNvPr id="6" name="直接连接符 5"/>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177892" y="1156319"/>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a:t>
            </a:r>
            <a:endParaRPr lang="en-US" altLang="zh-CN" sz="2800" b="1" dirty="0">
              <a:solidFill>
                <a:srgbClr val="004EA2"/>
              </a:solidFill>
              <a:ea typeface="思源黑体 CN Normal" panose="020B0400000000000000" pitchFamily="34" charset="-122"/>
            </a:endParaRPr>
          </a:p>
        </p:txBody>
      </p:sp>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1184805" y="1694081"/>
            <a:ext cx="9577030" cy="1179763"/>
          </a:xfrm>
          <a:prstGeom prst="rect">
            <a:avLst/>
          </a:prstGeom>
          <a:ln>
            <a:noFill/>
          </a:ln>
          <a:effectLst/>
        </p:spPr>
      </p:pic>
      <p:grpSp>
        <p:nvGrpSpPr>
          <p:cNvPr id="12" name="组合 11"/>
          <p:cNvGrpSpPr/>
          <p:nvPr/>
        </p:nvGrpSpPr>
        <p:grpSpPr>
          <a:xfrm>
            <a:off x="1430165" y="3315106"/>
            <a:ext cx="9331669" cy="2184579"/>
            <a:chOff x="1165987" y="2948352"/>
            <a:chExt cx="6615937" cy="1629461"/>
          </a:xfrm>
        </p:grpSpPr>
        <p:sp>
          <p:nvSpPr>
            <p:cNvPr id="10" name="矩形 9"/>
            <p:cNvSpPr/>
            <p:nvPr/>
          </p:nvSpPr>
          <p:spPr>
            <a:xfrm>
              <a:off x="1165987" y="2948352"/>
              <a:ext cx="6615937" cy="162946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tx1"/>
                </a:solidFill>
              </a:endParaRPr>
            </a:p>
          </p:txBody>
        </p:sp>
        <mc:AlternateContent xmlns:mc="http://schemas.openxmlformats.org/markup-compatibility/2006" xmlns:a14="http://schemas.microsoft.com/office/drawing/2010/main">
          <mc:Choice Requires="a14">
            <p:sp>
              <p:nvSpPr>
                <p:cNvPr id="11" name="文本框 10"/>
                <p:cNvSpPr txBox="1"/>
                <p:nvPr/>
              </p:nvSpPr>
              <p:spPr>
                <a:xfrm>
                  <a:off x="1288808" y="3101362"/>
                  <a:ext cx="6302617" cy="1184620"/>
                </a:xfrm>
                <a:prstGeom prst="rect">
                  <a:avLst/>
                </a:prstGeom>
                <a:noFill/>
              </p:spPr>
              <p:txBody>
                <a:bodyPr wrap="square" rtlCol="0">
                  <a:spAutoFit/>
                </a:bodyPr>
                <a:lstStyle/>
                <a:p>
                  <a:pPr>
                    <a:lnSpc>
                      <a:spcPts val="4000"/>
                    </a:lnSpc>
                  </a:pPr>
                  <a:r>
                    <a:rPr lang="zh-CN" altLang="en-US" sz="2800" dirty="0">
                      <a:sym typeface="+mn-ea"/>
                    </a:rPr>
                    <a:t>称如上密度所对应的分布为以</a:t>
                  </a:r>
                  <a:r>
                    <a:rPr lang="en-US" altLang="zh-CN" sz="2800" i="1" dirty="0">
                      <a:sym typeface="+mn-ea"/>
                    </a:rPr>
                    <a:t>n</a:t>
                  </a:r>
                  <a:r>
                    <a:rPr lang="zh-CN" altLang="en-US" sz="2800" dirty="0">
                      <a:sym typeface="+mn-ea"/>
                    </a:rPr>
                    <a:t>和</a:t>
                  </a:r>
                  <a:r>
                    <a:rPr lang="en-US" altLang="zh-CN" sz="2800" i="1" dirty="0">
                      <a:sym typeface="+mn-ea"/>
                    </a:rPr>
                    <a:t>p</a:t>
                  </a:r>
                  <a:r>
                    <a:rPr lang="zh-CN" altLang="en-US" sz="2800" dirty="0">
                      <a:sym typeface="+mn-ea"/>
                    </a:rPr>
                    <a:t>为参数的二项分布，简称为</a:t>
                  </a:r>
                  <a:r>
                    <a:rPr lang="zh-CN" altLang="en-US" sz="2800" dirty="0">
                      <a:solidFill>
                        <a:srgbClr val="004EA2"/>
                      </a:solidFill>
                      <a:sym typeface="+mn-ea"/>
                    </a:rPr>
                    <a:t>二项分布</a:t>
                  </a:r>
                  <a:r>
                    <a:rPr lang="zh-CN" altLang="en-US" sz="2800" dirty="0">
                      <a:sym typeface="+mn-ea"/>
                    </a:rPr>
                    <a:t>，记为</a:t>
                  </a:r>
                  <a:r>
                    <a:rPr lang="en-US" altLang="zh-CN" sz="2800" i="1" dirty="0">
                      <a:sym typeface="+mn-ea"/>
                    </a:rPr>
                    <a:t>B</a:t>
                  </a:r>
                  <a:r>
                    <a:rPr lang="en-US" altLang="zh-CN" sz="2800" dirty="0">
                      <a:sym typeface="+mn-ea"/>
                    </a:rPr>
                    <a:t>(</a:t>
                  </a:r>
                  <a:r>
                    <a:rPr lang="en-US" altLang="zh-CN" sz="2800" i="1" dirty="0">
                      <a:sym typeface="+mn-ea"/>
                    </a:rPr>
                    <a:t>n</a:t>
                  </a:r>
                  <a:r>
                    <a:rPr lang="en-US" altLang="zh-CN" sz="2800" dirty="0">
                      <a:sym typeface="+mn-ea"/>
                    </a:rPr>
                    <a:t>, </a:t>
                  </a:r>
                  <a:r>
                    <a:rPr lang="en-US" altLang="zh-CN" sz="2800" i="1" dirty="0">
                      <a:sym typeface="+mn-ea"/>
                    </a:rPr>
                    <a:t>p</a:t>
                  </a:r>
                  <a:r>
                    <a:rPr lang="en-US" altLang="zh-CN" sz="2800" dirty="0">
                      <a:sym typeface="+mn-ea"/>
                    </a:rPr>
                    <a:t>)</a:t>
                  </a:r>
                  <a:r>
                    <a:rPr lang="zh-CN" altLang="en-US" sz="2800" dirty="0">
                      <a:sym typeface="+mn-ea"/>
                    </a:rPr>
                    <a:t>．若随机变量</a:t>
                  </a:r>
                  <a14:m>
                    <m:oMath xmlns:m="http://schemas.openxmlformats.org/officeDocument/2006/math">
                      <m:r>
                        <a:rPr lang="en-US" altLang="zh-CN" sz="2800" i="1" dirty="0">
                          <a:latin typeface="Cambria Math" panose="02040503050406030204" pitchFamily="18" charset="0"/>
                          <a:sym typeface="+mn-ea"/>
                        </a:rPr>
                        <m:t>𝜉</m:t>
                      </m:r>
                    </m:oMath>
                  </a14:m>
                  <a:r>
                    <a:rPr lang="zh-CN" altLang="en-US" sz="2800" dirty="0">
                      <a:sym typeface="+mn-ea"/>
                    </a:rPr>
                    <a:t>的密度如上，就称</a:t>
                  </a:r>
                  <a14:m>
                    <m:oMath xmlns:m="http://schemas.openxmlformats.org/officeDocument/2006/math">
                      <m:r>
                        <a:rPr lang="en-US" altLang="zh-CN" sz="2800" i="1" dirty="0">
                          <a:latin typeface="Cambria Math" panose="02040503050406030204" pitchFamily="18" charset="0"/>
                          <a:sym typeface="+mn-ea"/>
                        </a:rPr>
                        <m:t>𝜉</m:t>
                      </m:r>
                    </m:oMath>
                  </a14:m>
                  <a:r>
                    <a:rPr lang="zh-CN" altLang="en-US" sz="2800" dirty="0">
                      <a:sym typeface="+mn-ea"/>
                    </a:rPr>
                    <a:t>服从二项分布，记为</a:t>
                  </a:r>
                  <a14:m>
                    <m:oMath xmlns:m="http://schemas.openxmlformats.org/officeDocument/2006/math">
                      <m:r>
                        <a:rPr lang="en-US" altLang="zh-CN" sz="2800" i="1" dirty="0">
                          <a:latin typeface="Cambria Math" panose="02040503050406030204" pitchFamily="18" charset="0"/>
                          <a:sym typeface="+mn-ea"/>
                        </a:rPr>
                        <m:t>𝜉</m:t>
                      </m:r>
                      <m:r>
                        <a:rPr lang="en-US" altLang="zh-CN" sz="2800" b="0" i="1" dirty="0" smtClean="0">
                          <a:latin typeface="Cambria Math" panose="02040503050406030204" pitchFamily="18" charset="0"/>
                          <a:sym typeface="+mn-ea"/>
                        </a:rPr>
                        <m:t>~</m:t>
                      </m:r>
                      <m:r>
                        <a:rPr lang="en-US" altLang="zh-CN" sz="2800" i="1" dirty="0">
                          <a:latin typeface="Cambria Math" panose="02040503050406030204" pitchFamily="18" charset="0"/>
                          <a:sym typeface="+mn-ea"/>
                        </a:rPr>
                        <m:t> </m:t>
                      </m:r>
                    </m:oMath>
                  </a14:m>
                  <a:r>
                    <a:rPr lang="en-US" altLang="zh-CN" sz="2800" i="1" dirty="0">
                      <a:sym typeface="+mn-ea"/>
                    </a:rPr>
                    <a:t>B</a:t>
                  </a:r>
                  <a:r>
                    <a:rPr lang="en-US" altLang="zh-CN" sz="2800" dirty="0">
                      <a:sym typeface="+mn-ea"/>
                    </a:rPr>
                    <a:t>(</a:t>
                  </a:r>
                  <a:r>
                    <a:rPr lang="en-US" altLang="zh-CN" sz="2800" i="1" dirty="0">
                      <a:sym typeface="+mn-ea"/>
                    </a:rPr>
                    <a:t>n</a:t>
                  </a:r>
                  <a:r>
                    <a:rPr lang="en-US" altLang="zh-CN" sz="2800" dirty="0">
                      <a:sym typeface="+mn-ea"/>
                    </a:rPr>
                    <a:t>, </a:t>
                  </a:r>
                  <a:r>
                    <a:rPr lang="en-US" altLang="zh-CN" sz="2800" i="1" dirty="0">
                      <a:sym typeface="+mn-ea"/>
                    </a:rPr>
                    <a:t>p</a:t>
                  </a:r>
                  <a:r>
                    <a:rPr lang="en-US" altLang="zh-CN" sz="2800" dirty="0">
                      <a:sym typeface="+mn-ea"/>
                    </a:rPr>
                    <a:t>).</a:t>
                  </a:r>
                  <a:endParaRPr lang="zh-CN" altLang="en-US" sz="2800" dirty="0">
                    <a:sym typeface="+mn-ea"/>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288808" y="3101362"/>
                  <a:ext cx="6302617" cy="1184620"/>
                </a:xfrm>
                <a:prstGeom prst="rect">
                  <a:avLst/>
                </a:prstGeom>
                <a:blipFill rotWithShape="1">
                  <a:blip r:embed="rId4"/>
                </a:blipFill>
              </p:spPr>
              <p:txBody>
                <a:bodyPr/>
                <a:lstStyle/>
                <a:p>
                  <a:r>
                    <a:rPr lang="zh-CN" altLang="en-US">
                      <a:noFill/>
                    </a:rPr>
                    <a:t> </a:t>
                  </a:r>
                </a:p>
              </p:txBody>
            </p:sp>
          </mc:Fallback>
        </mc:AlternateContent>
      </p:grpSp>
      <p:sp>
        <p:nvSpPr>
          <p:cNvPr id="9" name="灯片编号占位符 8"/>
          <p:cNvSpPr>
            <a:spLocks noGrp="1"/>
          </p:cNvSpPr>
          <p:nvPr>
            <p:ph type="sldNum" sz="quarter" idx="12"/>
          </p:nvPr>
        </p:nvSpPr>
        <p:spPr/>
        <p:txBody>
          <a:bodyPr/>
          <a:lstStyle/>
          <a:p>
            <a:fld id="{5FD308DF-D0D6-41CA-8E01-1A1CE80A10EE}" type="slidenum">
              <a:rPr lang="zh-CN" altLang="en-US" smtClean="0"/>
              <a:t>137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2216160" y="1184342"/>
            <a:ext cx="1553418" cy="1225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图片 2"/>
          <p:cNvPicPr>
            <a:picLocks noChangeAspect="1"/>
          </p:cNvPicPr>
          <p:nvPr/>
        </p:nvPicPr>
        <p:blipFill>
          <a:blip r:embed="rId5"/>
          <a:stretch>
            <a:fillRect/>
          </a:stretch>
        </p:blipFill>
        <p:spPr>
          <a:xfrm>
            <a:off x="4080631" y="1184344"/>
            <a:ext cx="1555549" cy="1225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图片 3"/>
          <p:cNvPicPr>
            <a:picLocks noChangeAspect="1"/>
          </p:cNvPicPr>
          <p:nvPr/>
        </p:nvPicPr>
        <p:blipFill>
          <a:blip r:embed="rId6"/>
          <a:stretch>
            <a:fillRect/>
          </a:stretch>
        </p:blipFill>
        <p:spPr>
          <a:xfrm>
            <a:off x="5945859" y="1184344"/>
            <a:ext cx="1556167" cy="1225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图片 4"/>
          <p:cNvPicPr>
            <a:picLocks noChangeAspect="1"/>
          </p:cNvPicPr>
          <p:nvPr/>
        </p:nvPicPr>
        <p:blipFill>
          <a:blip r:embed="rId7"/>
          <a:stretch>
            <a:fillRect/>
          </a:stretch>
        </p:blipFill>
        <p:spPr>
          <a:xfrm>
            <a:off x="7811705" y="1184343"/>
            <a:ext cx="1563052" cy="1225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图片 5"/>
          <p:cNvPicPr>
            <a:picLocks noChangeAspect="1"/>
          </p:cNvPicPr>
          <p:nvPr/>
        </p:nvPicPr>
        <p:blipFill>
          <a:blip r:embed="rId8"/>
          <a:stretch>
            <a:fillRect/>
          </a:stretch>
        </p:blipFill>
        <p:spPr>
          <a:xfrm>
            <a:off x="2217533" y="2821786"/>
            <a:ext cx="1552802" cy="1225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图片 6"/>
          <p:cNvPicPr>
            <a:picLocks noChangeAspect="1"/>
          </p:cNvPicPr>
          <p:nvPr/>
        </p:nvPicPr>
        <p:blipFill>
          <a:blip r:embed="rId9"/>
          <a:stretch>
            <a:fillRect/>
          </a:stretch>
        </p:blipFill>
        <p:spPr>
          <a:xfrm>
            <a:off x="4080630" y="2821786"/>
            <a:ext cx="1555549" cy="1225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图片 7"/>
          <p:cNvPicPr>
            <a:picLocks noChangeAspect="1"/>
          </p:cNvPicPr>
          <p:nvPr/>
        </p:nvPicPr>
        <p:blipFill>
          <a:blip r:embed="rId10"/>
          <a:stretch>
            <a:fillRect/>
          </a:stretch>
        </p:blipFill>
        <p:spPr>
          <a:xfrm>
            <a:off x="5945858" y="2821786"/>
            <a:ext cx="1556167" cy="1225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图片 8"/>
          <p:cNvPicPr>
            <a:picLocks noChangeAspect="1"/>
          </p:cNvPicPr>
          <p:nvPr/>
        </p:nvPicPr>
        <p:blipFill>
          <a:blip r:embed="rId11"/>
          <a:stretch>
            <a:fillRect/>
          </a:stretch>
        </p:blipFill>
        <p:spPr>
          <a:xfrm>
            <a:off x="7823789" y="2821786"/>
            <a:ext cx="1550968" cy="1225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图片 9"/>
          <p:cNvPicPr>
            <a:picLocks noChangeAspect="1"/>
          </p:cNvPicPr>
          <p:nvPr/>
        </p:nvPicPr>
        <p:blipFill>
          <a:blip r:embed="rId12"/>
          <a:stretch>
            <a:fillRect/>
          </a:stretch>
        </p:blipFill>
        <p:spPr>
          <a:xfrm>
            <a:off x="3054193" y="4448003"/>
            <a:ext cx="1562017" cy="1225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图片 10"/>
          <p:cNvPicPr>
            <a:picLocks noChangeAspect="1"/>
          </p:cNvPicPr>
          <p:nvPr/>
        </p:nvPicPr>
        <p:blipFill>
          <a:blip r:embed="rId13"/>
          <a:stretch>
            <a:fillRect/>
          </a:stretch>
        </p:blipFill>
        <p:spPr>
          <a:xfrm>
            <a:off x="4954167" y="4448003"/>
            <a:ext cx="1556167" cy="1225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图片 11"/>
          <p:cNvPicPr>
            <a:picLocks noChangeAspect="1"/>
          </p:cNvPicPr>
          <p:nvPr/>
        </p:nvPicPr>
        <p:blipFill>
          <a:blip r:embed="rId14"/>
          <a:stretch>
            <a:fillRect/>
          </a:stretch>
        </p:blipFill>
        <p:spPr>
          <a:xfrm>
            <a:off x="6848291" y="4448003"/>
            <a:ext cx="1553258" cy="1225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矩形 12"/>
          <p:cNvSpPr/>
          <p:nvPr/>
        </p:nvSpPr>
        <p:spPr>
          <a:xfrm>
            <a:off x="3945708" y="5850798"/>
            <a:ext cx="3679212" cy="400110"/>
          </a:xfrm>
          <a:prstGeom prst="rect">
            <a:avLst/>
          </a:prstGeom>
        </p:spPr>
        <p:txBody>
          <a:bodyPr wrap="none">
            <a:spAutoFit/>
          </a:bodyPr>
          <a:lstStyle/>
          <a:p>
            <a:r>
              <a:rPr lang="en-US" altLang="zh-CN" sz="2000" dirty="0"/>
              <a:t>n=10, p=0, 0.1, 0.2, …, 0.8, 0.9, 1</a:t>
            </a:r>
            <a:endParaRPr lang="zh-CN" altLang="en-US" sz="2000" dirty="0"/>
          </a:p>
        </p:txBody>
      </p:sp>
      <p:sp>
        <p:nvSpPr>
          <p:cNvPr id="14" name="灯片编号占位符 13"/>
          <p:cNvSpPr>
            <a:spLocks noGrp="1"/>
          </p:cNvSpPr>
          <p:nvPr>
            <p:ph type="sldNum" sz="quarter" idx="12"/>
          </p:nvPr>
        </p:nvSpPr>
        <p:spPr/>
        <p:txBody>
          <a:bodyPr/>
          <a:lstStyle/>
          <a:p>
            <a:fld id="{5FD308DF-D0D6-41CA-8E01-1A1CE80A10EE}" type="slidenum">
              <a:rPr lang="zh-CN" altLang="en-US" smtClean="0"/>
              <a:t>138</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26062" y="1526231"/>
            <a:ext cx="6046953" cy="1305976"/>
            <a:chOff x="1362565" y="1905903"/>
            <a:chExt cx="6046953" cy="1305976"/>
          </a:xfrm>
        </p:grpSpPr>
        <p:sp>
          <p:nvSpPr>
            <p:cNvPr id="3" name="椭圆 2"/>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750294" y="2388305"/>
                  <a:ext cx="5314828" cy="523220"/>
                </a:xfrm>
                <a:prstGeom prst="rect">
                  <a:avLst/>
                </a:prstGeom>
                <a:noFill/>
                <a:ln w="57150">
                  <a:noFill/>
                </a:ln>
              </p:spPr>
              <p:txBody>
                <a:bodyPr wrap="square" anchor="ctr" anchorCtr="0">
                  <a:spAutoFit/>
                </a:bodyPr>
                <a:lstStyle/>
                <a:p>
                  <a:r>
                    <a:rPr lang="zh-CN" altLang="en-US" sz="2800" dirty="0">
                      <a:solidFill>
                        <a:prstClr val="black"/>
                      </a:solidFill>
                      <a:latin typeface="思源黑体 CN Normal" panose="020B0400000000000000" pitchFamily="34" charset="-122"/>
                      <a:ea typeface="思源黑体 CN Normal" panose="020B0400000000000000" pitchFamily="34" charset="-122"/>
                    </a:rPr>
                    <a:t>若</a:t>
                  </a:r>
                  <a14:m>
                    <m:oMath xmlns:m="http://schemas.openxmlformats.org/officeDocument/2006/math">
                      <m:r>
                        <a:rPr lang="en-US" altLang="zh-CN" sz="2800" i="1" dirty="0">
                          <a:latin typeface="Cambria Math" panose="02040503050406030204" pitchFamily="18" charset="0"/>
                          <a:sym typeface="+mn-ea"/>
                        </a:rPr>
                        <m:t>𝜉</m:t>
                      </m:r>
                      <m:r>
                        <a:rPr lang="en-US" altLang="zh-CN" sz="2800" i="1" dirty="0">
                          <a:latin typeface="Cambria Math" panose="02040503050406030204" pitchFamily="18" charset="0"/>
                          <a:sym typeface="+mn-ea"/>
                        </a:rPr>
                        <m:t>~ </m:t>
                      </m:r>
                    </m:oMath>
                  </a14:m>
                  <a:r>
                    <a:rPr lang="en-US" altLang="zh-CN" sz="2800" i="1" dirty="0">
                      <a:sym typeface="+mn-ea"/>
                    </a:rPr>
                    <a:t>B</a:t>
                  </a:r>
                  <a:r>
                    <a:rPr lang="en-US" altLang="zh-CN" sz="2800" dirty="0">
                      <a:sym typeface="+mn-ea"/>
                    </a:rPr>
                    <a:t>(</a:t>
                  </a:r>
                  <a:r>
                    <a:rPr lang="en-US" altLang="zh-CN" sz="2800" i="1" dirty="0" err="1">
                      <a:sym typeface="+mn-ea"/>
                    </a:rPr>
                    <a:t>n</a:t>
                  </a:r>
                  <a:r>
                    <a:rPr lang="en-US" altLang="zh-CN" sz="2800" dirty="0" err="1">
                      <a:sym typeface="+mn-ea"/>
                    </a:rPr>
                    <a:t>,</a:t>
                  </a:r>
                  <a:r>
                    <a:rPr lang="en-US" altLang="zh-CN" sz="2800" i="1" dirty="0" err="1">
                      <a:sym typeface="+mn-ea"/>
                    </a:rPr>
                    <a:t>p</a:t>
                  </a:r>
                  <a:r>
                    <a:rPr lang="en-US" altLang="zh-CN" sz="2800" dirty="0">
                      <a:sym typeface="+mn-ea"/>
                    </a:rPr>
                    <a:t>) </a:t>
                  </a:r>
                  <a:r>
                    <a:rPr lang="zh-CN" altLang="en-US" sz="2800" dirty="0">
                      <a:solidFill>
                        <a:prstClr val="black"/>
                      </a:solidFill>
                      <a:latin typeface="思源黑体 CN Normal" panose="020B0400000000000000" pitchFamily="34" charset="-122"/>
                      <a:ea typeface="思源黑体 CN Normal" panose="020B0400000000000000" pitchFamily="34" charset="-122"/>
                    </a:rPr>
                    <a:t>，则</a:t>
                  </a:r>
                </a:p>
              </p:txBody>
            </p:sp>
          </mc:Choice>
          <mc:Fallback xmlns="">
            <p:sp>
              <p:nvSpPr>
                <p:cNvPr id="5" name="矩形 4"/>
                <p:cNvSpPr>
                  <a:spLocks noRot="1" noChangeAspect="1" noMove="1" noResize="1" noEditPoints="1" noAdjustHandles="1" noChangeArrowheads="1" noChangeShapeType="1" noTextEdit="1"/>
                </p:cNvSpPr>
                <p:nvPr/>
              </p:nvSpPr>
              <p:spPr>
                <a:xfrm>
                  <a:off x="1750294" y="2388305"/>
                  <a:ext cx="5314828" cy="523220"/>
                </a:xfrm>
                <a:prstGeom prst="rect">
                  <a:avLst/>
                </a:prstGeom>
                <a:blipFill rotWithShape="1">
                  <a:blip r:embed="rId3"/>
                </a:blipFill>
                <a:ln w="57150">
                  <a:noFill/>
                </a:ln>
              </p:spPr>
              <p:txBody>
                <a:bodyPr/>
                <a:lstStyle/>
                <a:p>
                  <a:r>
                    <a:rPr lang="zh-CN" altLang="en-US">
                      <a:noFill/>
                    </a:rPr>
                    <a:t> </a:t>
                  </a:r>
                </a:p>
              </p:txBody>
            </p:sp>
          </mc:Fallback>
        </mc:AlternateContent>
        <p:cxnSp>
          <p:nvCxnSpPr>
            <p:cNvPr id="6" name="直接连接符 5"/>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806890" y="1325068"/>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定理</a:t>
            </a:r>
            <a:endParaRPr lang="en-US" altLang="zh-CN" sz="2800" b="1" dirty="0">
              <a:solidFill>
                <a:srgbClr val="004EA2"/>
              </a:solidFill>
              <a:ea typeface="思源黑体 CN Normal" panose="020B0400000000000000" pitchFamily="34" charset="-122"/>
            </a:endParaRPr>
          </a:p>
        </p:txBody>
      </p:sp>
      <p:pic>
        <p:nvPicPr>
          <p:cNvPr id="8" name="图片 7"/>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26755" t="39688" r="24334"/>
          <a:stretch>
            <a:fillRect/>
          </a:stretch>
        </p:blipFill>
        <p:spPr>
          <a:xfrm>
            <a:off x="2696262" y="3069646"/>
            <a:ext cx="5032357" cy="1434913"/>
          </a:xfrm>
          <a:prstGeom prst="rect">
            <a:avLst/>
          </a:prstGeom>
          <a:ln>
            <a:noFill/>
          </a:ln>
          <a:effectLst/>
        </p:spPr>
      </p:pic>
      <p:sp>
        <p:nvSpPr>
          <p:cNvPr id="9" name="灯片编号占位符 8"/>
          <p:cNvSpPr>
            <a:spLocks noGrp="1"/>
          </p:cNvSpPr>
          <p:nvPr>
            <p:ph type="sldNum" sz="quarter" idx="12"/>
          </p:nvPr>
        </p:nvSpPr>
        <p:spPr/>
        <p:txBody>
          <a:bodyPr/>
          <a:lstStyle/>
          <a:p>
            <a:fld id="{5FD308DF-D0D6-41CA-8E01-1A1CE80A10EE}" type="slidenum">
              <a:rPr lang="zh-CN" altLang="en-US" smtClean="0"/>
              <a:t>139</a:t>
            </a:fld>
            <a:endParaRPr lang="zh-CN" altLang="en-US"/>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541927" y="875682"/>
            <a:ext cx="4847721" cy="954107"/>
            <a:chOff x="1827267" y="1585428"/>
            <a:chExt cx="3824032" cy="954107"/>
          </a:xfrm>
        </p:grpSpPr>
        <p:sp>
          <p:nvSpPr>
            <p:cNvPr id="30"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6" name="矩形 5"/>
            <p:cNvSpPr/>
            <p:nvPr/>
          </p:nvSpPr>
          <p:spPr>
            <a:xfrm>
              <a:off x="2200943" y="1585428"/>
              <a:ext cx="3450356" cy="954107"/>
            </a:xfrm>
            <a:prstGeom prst="rect">
              <a:avLst/>
            </a:prstGeom>
            <a:noFill/>
            <a:ln w="57150">
              <a:noFill/>
            </a:ln>
          </p:spPr>
          <p:txBody>
            <a:bodyPr wrap="square" anchor="ctr" anchorCtr="0">
              <a:spAutoFit/>
            </a:bodyPr>
            <a:lstStyle/>
            <a:p>
              <a:r>
                <a:rPr lang="zh-CN" altLang="en-US" sz="2800" b="1" dirty="0">
                  <a:solidFill>
                    <a:srgbClr val="004EA2"/>
                  </a:solidFill>
                  <a:latin typeface="思源黑体 CN Normal" panose="020B0400000000000000" pitchFamily="34" charset="-122"/>
                  <a:ea typeface="思源黑体 CN Normal" panose="020B0400000000000000" pitchFamily="34" charset="-122"/>
                </a:rPr>
                <a:t>问题： 哪种解法正确？</a:t>
              </a:r>
            </a:p>
          </p:txBody>
        </p:sp>
        <p:cxnSp>
          <p:nvCxnSpPr>
            <p:cNvPr id="32" name="直接连接符 31"/>
            <p:cNvCxnSpPr/>
            <p:nvPr/>
          </p:nvCxnSpPr>
          <p:spPr>
            <a:xfrm>
              <a:off x="1985330" y="2384047"/>
              <a:ext cx="361451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747132" y="1401946"/>
            <a:ext cx="10314878" cy="4580371"/>
            <a:chOff x="931221" y="1446165"/>
            <a:chExt cx="6942099" cy="3817638"/>
          </a:xfrm>
        </p:grpSpPr>
        <p:sp>
          <p:nvSpPr>
            <p:cNvPr id="44" name="矩形 43"/>
            <p:cNvSpPr/>
            <p:nvPr/>
          </p:nvSpPr>
          <p:spPr>
            <a:xfrm>
              <a:off x="1055688" y="2129552"/>
              <a:ext cx="6817632" cy="313425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931221" y="1446165"/>
              <a:ext cx="1249060" cy="1862048"/>
            </a:xfrm>
            <a:prstGeom prst="rect">
              <a:avLst/>
            </a:prstGeom>
            <a:noFill/>
          </p:spPr>
          <p:txBody>
            <a:bodyPr wrap="non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sp>
        <p:nvSpPr>
          <p:cNvPr id="46" name="矩形 45"/>
          <p:cNvSpPr/>
          <p:nvPr/>
        </p:nvSpPr>
        <p:spPr>
          <a:xfrm>
            <a:off x="932071" y="2154115"/>
            <a:ext cx="10129939" cy="1082412"/>
          </a:xfrm>
          <a:prstGeom prst="rect">
            <a:avLst/>
          </a:prstGeom>
        </p:spPr>
        <p:txBody>
          <a:bodyPr wrap="square">
            <a:spAutoFit/>
          </a:bodyPr>
          <a:lstStyle/>
          <a:p>
            <a:pPr marL="457200" indent="-457200">
              <a:lnSpc>
                <a:spcPct val="120000"/>
              </a:lnSpc>
              <a:buFont typeface="Arial" panose="020B0604020202020204" pitchFamily="34" charset="0"/>
              <a:buChar char="•"/>
            </a:pPr>
            <a:r>
              <a:rPr lang="zh-CN" altLang="en-US" sz="2800" dirty="0"/>
              <a:t>两种解法都正确，都满足题目的要求，他们的差异在于对“没有必要分解的结果”的理解不同</a:t>
            </a:r>
            <a:r>
              <a:rPr lang="en-US" altLang="zh-CN" sz="2800" dirty="0"/>
              <a:t>.</a:t>
            </a:r>
            <a:endParaRPr lang="zh-CN" altLang="en-US" sz="2800" dirty="0"/>
          </a:p>
        </p:txBody>
      </p:sp>
      <p:sp>
        <p:nvSpPr>
          <p:cNvPr id="47" name="矩形 46"/>
          <p:cNvSpPr/>
          <p:nvPr/>
        </p:nvSpPr>
        <p:spPr>
          <a:xfrm>
            <a:off x="932071" y="3388687"/>
            <a:ext cx="10129938" cy="1384995"/>
          </a:xfrm>
          <a:prstGeom prst="rect">
            <a:avLst/>
          </a:prstGeom>
        </p:spPr>
        <p:txBody>
          <a:bodyPr wrap="square">
            <a:spAutoFit/>
          </a:bodyPr>
          <a:lstStyle/>
          <a:p>
            <a:pPr marL="457200" indent="-457200">
              <a:buFont typeface="Arial" panose="020B0604020202020204" pitchFamily="34" charset="0"/>
              <a:buChar char="•"/>
            </a:pPr>
            <a:r>
              <a:rPr lang="zh-CN" altLang="en-US" sz="2800" dirty="0"/>
              <a:t>事实上，</a:t>
            </a:r>
            <a:r>
              <a:rPr lang="el-GR" altLang="zh-CN" sz="2800" dirty="0"/>
              <a:t> Ω</a:t>
            </a:r>
            <a:r>
              <a:rPr lang="en-US" altLang="zh-CN" sz="2800" baseline="-25000" dirty="0"/>
              <a:t>1</a:t>
            </a:r>
            <a:r>
              <a:rPr lang="zh-CN" altLang="en-US" sz="2800" dirty="0"/>
              <a:t>表达事件的能力更弱，如它不能表达事件</a:t>
            </a:r>
            <a:r>
              <a:rPr lang="en-US" altLang="zh-CN" sz="2800" dirty="0"/>
              <a:t>{(1,0)}</a:t>
            </a:r>
            <a:r>
              <a:rPr lang="zh-CN" altLang="en-US" sz="2800" dirty="0"/>
              <a:t>；另外</a:t>
            </a:r>
            <a:r>
              <a:rPr lang="el-GR" altLang="zh-CN" sz="2800" dirty="0"/>
              <a:t>Ω</a:t>
            </a:r>
            <a:r>
              <a:rPr lang="en-US" altLang="zh-CN" sz="2800" baseline="-25000" dirty="0"/>
              <a:t>1</a:t>
            </a:r>
            <a:r>
              <a:rPr lang="zh-CN" altLang="en-US" sz="2800" dirty="0"/>
              <a:t>中各个样本点出现的概率不等，从而不能直接在此概率空间上应用有关古典概型的结论计算事件的概率</a:t>
            </a:r>
            <a:r>
              <a:rPr lang="en-US" altLang="zh-CN" sz="2800" dirty="0"/>
              <a:t>.</a:t>
            </a:r>
            <a:endParaRPr lang="zh-CN" altLang="en-US" sz="2800" dirty="0"/>
          </a:p>
        </p:txBody>
      </p:sp>
      <p:sp>
        <p:nvSpPr>
          <p:cNvPr id="50" name="矩形 49"/>
          <p:cNvSpPr/>
          <p:nvPr/>
        </p:nvSpPr>
        <p:spPr>
          <a:xfrm>
            <a:off x="932071" y="5053091"/>
            <a:ext cx="10129938" cy="954107"/>
          </a:xfrm>
          <a:prstGeom prst="rect">
            <a:avLst/>
          </a:prstGeom>
        </p:spPr>
        <p:txBody>
          <a:bodyPr wrap="square">
            <a:spAutoFit/>
          </a:bodyPr>
          <a:lstStyle/>
          <a:p>
            <a:pPr marL="457200" indent="-457200">
              <a:buFont typeface="Arial" panose="020B0604020202020204" pitchFamily="34" charset="0"/>
              <a:buChar char="•"/>
            </a:pPr>
            <a:r>
              <a:rPr lang="zh-CN" altLang="en-US" sz="2800" dirty="0"/>
              <a:t>样本空间中的样本点是构成事件的基本单位：样本点越小，构造事件的能力就越强（即能构造更多的事件）</a:t>
            </a:r>
            <a:r>
              <a:rPr lang="en-US" altLang="zh-CN" sz="2800" dirty="0"/>
              <a:t>.</a:t>
            </a:r>
            <a:endParaRPr lang="zh-CN" altLang="en-US" sz="2800" dirty="0"/>
          </a:p>
        </p:txBody>
      </p:sp>
      <p:sp>
        <p:nvSpPr>
          <p:cNvPr id="2" name="灯片编号占位符 1"/>
          <p:cNvSpPr>
            <a:spLocks noGrp="1"/>
          </p:cNvSpPr>
          <p:nvPr>
            <p:ph type="sldNum" sz="quarter" idx="12"/>
          </p:nvPr>
        </p:nvSpPr>
        <p:spPr/>
        <p:txBody>
          <a:bodyPr/>
          <a:lstStyle/>
          <a:p>
            <a:fld id="{5FD308DF-D0D6-41CA-8E01-1A1CE80A10EE}" type="slidenum">
              <a:rPr lang="zh-CN" altLang="en-US" smtClean="0"/>
              <a:t>14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up)">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up)">
                                      <p:cBhvr>
                                        <p:cTn id="2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50"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3902" y="1106414"/>
            <a:ext cx="9277813" cy="3028078"/>
            <a:chOff x="797930" y="1607543"/>
            <a:chExt cx="7159819" cy="846343"/>
          </a:xfrm>
        </p:grpSpPr>
        <p:grpSp>
          <p:nvGrpSpPr>
            <p:cNvPr id="3" name="组合 2"/>
            <p:cNvGrpSpPr/>
            <p:nvPr/>
          </p:nvGrpSpPr>
          <p:grpSpPr>
            <a:xfrm>
              <a:off x="797930" y="1607543"/>
              <a:ext cx="7159819" cy="846343"/>
              <a:chOff x="797930" y="1607543"/>
              <a:chExt cx="7159819" cy="846343"/>
            </a:xfrm>
          </p:grpSpPr>
          <p:sp>
            <p:nvSpPr>
              <p:cNvPr id="5" name="矩形 4"/>
              <p:cNvSpPr/>
              <p:nvPr/>
            </p:nvSpPr>
            <p:spPr>
              <a:xfrm>
                <a:off x="873627" y="1607543"/>
                <a:ext cx="7084122" cy="84634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97930" y="1607543"/>
                <a:ext cx="124909" cy="84634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964116" y="1631764"/>
              <a:ext cx="6740514" cy="129035"/>
            </a:xfrm>
            <a:prstGeom prst="rect">
              <a:avLst/>
            </a:prstGeom>
            <a:noFill/>
            <a:ln w="57150">
              <a:noFill/>
            </a:ln>
          </p:spPr>
          <p:txBody>
            <a:bodyPr wrap="square" anchor="ctr" anchorCtr="0">
              <a:spAutoFit/>
            </a:bodyPr>
            <a:lstStyle/>
            <a:p>
              <a:r>
                <a:rPr lang="zh-CN" altLang="en-US" sz="2400" b="1" dirty="0">
                  <a:solidFill>
                    <a:srgbClr val="004EA2"/>
                  </a:solidFill>
                  <a:ea typeface="思源黑体 CN Normal" panose="020B0400000000000000" pitchFamily="34" charset="-122"/>
                </a:rPr>
                <a:t>证明  </a:t>
              </a:r>
              <a:r>
                <a:rPr lang="zh-CN" altLang="en-US" sz="2400" dirty="0">
                  <a:ea typeface="思源黑体 CN Normal" panose="020B0400000000000000" pitchFamily="34" charset="-122"/>
                </a:rPr>
                <a:t>在</a:t>
              </a:r>
              <a:r>
                <a:rPr lang="en-US" altLang="zh-CN" sz="2400" i="1" dirty="0">
                  <a:ea typeface="思源黑体 CN Normal" panose="020B0400000000000000" pitchFamily="34" charset="-122"/>
                </a:rPr>
                <a:t>n</a:t>
              </a:r>
              <a:r>
                <a:rPr lang="zh-CN" altLang="en-US" sz="2400" dirty="0">
                  <a:ea typeface="思源黑体 CN Normal" panose="020B0400000000000000" pitchFamily="34" charset="-122"/>
                </a:rPr>
                <a:t>重伯努利实验中，定义随机变量</a:t>
              </a:r>
            </a:p>
          </p:txBody>
        </p:sp>
      </p:grpSp>
      <p:pic>
        <p:nvPicPr>
          <p:cNvPr id="7" name="图片 6"/>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l="20045" t="18678" r="28102" b="55074"/>
          <a:stretch>
            <a:fillRect/>
          </a:stretch>
        </p:blipFill>
        <p:spPr>
          <a:xfrm>
            <a:off x="2911508" y="1615163"/>
            <a:ext cx="4545251" cy="927603"/>
          </a:xfrm>
          <a:prstGeom prst="rect">
            <a:avLst/>
          </a:prstGeom>
          <a:ln>
            <a:noFill/>
          </a:ln>
          <a:effectLst/>
        </p:spPr>
      </p:pic>
      <mc:AlternateContent xmlns:mc="http://schemas.openxmlformats.org/markup-compatibility/2006" xmlns:a14="http://schemas.microsoft.com/office/drawing/2010/main">
        <mc:Choice Requires="a14">
          <p:sp>
            <p:nvSpPr>
              <p:cNvPr id="9" name="矩形 8"/>
              <p:cNvSpPr/>
              <p:nvPr/>
            </p:nvSpPr>
            <p:spPr>
              <a:xfrm>
                <a:off x="1653850" y="2735886"/>
                <a:ext cx="6740514" cy="461665"/>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显然</a:t>
                </a:r>
                <a14:m>
                  <m:oMath xmlns:m="http://schemas.openxmlformats.org/officeDocument/2006/math">
                    <m:r>
                      <a:rPr lang="en-US" altLang="zh-CN" sz="2400" i="1" dirty="0">
                        <a:latin typeface="Cambria Math" panose="02040503050406030204" pitchFamily="18" charset="0"/>
                        <a:sym typeface="+mn-ea"/>
                      </a:rPr>
                      <m:t>𝜉</m:t>
                    </m:r>
                  </m:oMath>
                </a14:m>
                <a:r>
                  <a:rPr lang="en-US" altLang="zh-CN" sz="2400" baseline="-25000" dirty="0">
                    <a:ea typeface="思源黑体 CN Normal" panose="020B0400000000000000" pitchFamily="34" charset="-122"/>
                  </a:rPr>
                  <a:t>1</a:t>
                </a:r>
                <a:r>
                  <a:rPr lang="en-US" altLang="zh-CN" sz="2400" dirty="0">
                    <a:ea typeface="思源黑体 CN Normal" panose="020B0400000000000000" pitchFamily="34" charset="-122"/>
                  </a:rPr>
                  <a:t>,</a:t>
                </a:r>
                <a:r>
                  <a:rPr lang="en-US" altLang="zh-CN" sz="2400" dirty="0">
                    <a:sym typeface="+mn-ea"/>
                  </a:rPr>
                  <a:t> </a:t>
                </a:r>
                <a14:m>
                  <m:oMath xmlns:m="http://schemas.openxmlformats.org/officeDocument/2006/math">
                    <m:r>
                      <a:rPr lang="en-US" altLang="zh-CN" sz="2400" i="1" dirty="0">
                        <a:latin typeface="Cambria Math" panose="02040503050406030204" pitchFamily="18" charset="0"/>
                        <a:sym typeface="+mn-ea"/>
                      </a:rPr>
                      <m:t>𝜉</m:t>
                    </m:r>
                  </m:oMath>
                </a14:m>
                <a:r>
                  <a:rPr lang="en-US" altLang="zh-CN" sz="2400" baseline="-25000" dirty="0">
                    <a:ea typeface="思源黑体 CN Normal" panose="020B0400000000000000" pitchFamily="34" charset="-122"/>
                  </a:rPr>
                  <a:t>2</a:t>
                </a:r>
                <a:r>
                  <a:rPr lang="en-US" altLang="zh-CN" sz="2400" dirty="0">
                    <a:ea typeface="思源黑体 CN Normal" panose="020B0400000000000000" pitchFamily="34" charset="-122"/>
                  </a:rPr>
                  <a:t>,…,</a:t>
                </a:r>
                <a:r>
                  <a:rPr lang="en-US" altLang="zh-CN" sz="2400" dirty="0">
                    <a:sym typeface="+mn-ea"/>
                  </a:rPr>
                  <a:t> </a:t>
                </a:r>
                <a14:m>
                  <m:oMath xmlns:m="http://schemas.openxmlformats.org/officeDocument/2006/math">
                    <m:r>
                      <a:rPr lang="en-US" altLang="zh-CN" sz="2400" i="1" dirty="0">
                        <a:latin typeface="Cambria Math" panose="02040503050406030204" pitchFamily="18" charset="0"/>
                        <a:sym typeface="+mn-ea"/>
                      </a:rPr>
                      <m:t>𝜉</m:t>
                    </m:r>
                  </m:oMath>
                </a14:m>
                <a:r>
                  <a:rPr lang="en-US" altLang="zh-CN" sz="2400" baseline="-25000" dirty="0">
                    <a:ea typeface="思源黑体 CN Normal" panose="020B0400000000000000" pitchFamily="34" charset="-122"/>
                  </a:rPr>
                  <a:t>n</a:t>
                </a:r>
                <a:r>
                  <a:rPr lang="zh-CN" altLang="en-US" sz="2400" dirty="0">
                    <a:ea typeface="思源黑体 CN Normal" panose="020B0400000000000000" pitchFamily="34" charset="-122"/>
                  </a:rPr>
                  <a:t>为随机变量的</a:t>
                </a:r>
                <a14:m>
                  <m:oMath xmlns:m="http://schemas.openxmlformats.org/officeDocument/2006/math">
                    <m:r>
                      <a:rPr lang="en-US" altLang="zh-CN" sz="2400" b="0" i="1" smtClean="0">
                        <a:latin typeface="Cambria Math" panose="02040503050406030204" pitchFamily="18" charset="0"/>
                        <a:ea typeface="思源黑体 CN Normal" panose="020B0400000000000000" pitchFamily="34" charset="-122"/>
                      </a:rPr>
                      <m:t>𝑛</m:t>
                    </m:r>
                  </m:oMath>
                </a14:m>
                <a:r>
                  <a:rPr lang="zh-CN" altLang="en-US" sz="2400" dirty="0">
                    <a:ea typeface="思源黑体 CN Normal" panose="020B0400000000000000" pitchFamily="34" charset="-122"/>
                  </a:rPr>
                  <a:t>次重复观测，且</a:t>
                </a:r>
              </a:p>
            </p:txBody>
          </p:sp>
        </mc:Choice>
        <mc:Fallback xmlns="">
          <p:sp>
            <p:nvSpPr>
              <p:cNvPr id="9" name="矩形 8"/>
              <p:cNvSpPr>
                <a:spLocks noRot="1" noChangeAspect="1" noMove="1" noResize="1" noEditPoints="1" noAdjustHandles="1" noChangeArrowheads="1" noChangeShapeType="1" noTextEdit="1"/>
              </p:cNvSpPr>
              <p:nvPr/>
            </p:nvSpPr>
            <p:spPr>
              <a:xfrm>
                <a:off x="1653850" y="2735886"/>
                <a:ext cx="6740514" cy="461665"/>
              </a:xfrm>
              <a:prstGeom prst="rect">
                <a:avLst/>
              </a:prstGeom>
              <a:blipFill rotWithShape="1">
                <a:blip r:embed="rId5"/>
                <a:stretch>
                  <a:fillRect l="-5" t="-66" r="4" b="71"/>
                </a:stretch>
              </a:blipFill>
              <a:ln w="57150">
                <a:noFill/>
              </a:ln>
            </p:spPr>
            <p:txBody>
              <a:bodyPr/>
              <a:lstStyle/>
              <a:p>
                <a:r>
                  <a:rPr lang="zh-CN" altLang="en-US">
                    <a:noFill/>
                  </a:rPr>
                  <a:t> </a:t>
                </a:r>
              </a:p>
            </p:txBody>
          </p:sp>
        </mc:Fallback>
      </mc:AlternateContent>
      <p:pic>
        <p:nvPicPr>
          <p:cNvPr id="10" name="图片 9"/>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l="33106" t="73108" r="27536" b="644"/>
          <a:stretch>
            <a:fillRect/>
          </a:stretch>
        </p:blipFill>
        <p:spPr>
          <a:xfrm>
            <a:off x="4030247" y="3210318"/>
            <a:ext cx="3214386" cy="864257"/>
          </a:xfrm>
          <a:prstGeom prst="rect">
            <a:avLst/>
          </a:prstGeom>
          <a:ln>
            <a:noFill/>
          </a:ln>
          <a:effectLst/>
        </p:spPr>
      </p:pic>
      <p:pic>
        <p:nvPicPr>
          <p:cNvPr id="11" name="图片 10"/>
          <p:cNvPicPr>
            <a:picLocks noChangeAspect="1"/>
          </p:cNvPicPr>
          <p:nvPr/>
        </p:nvPicPr>
        <p:blipFill>
          <a:blip r:embed="rId6">
            <a:clrChange>
              <a:clrFrom>
                <a:srgbClr val="FFFFFF"/>
              </a:clrFrom>
              <a:clrTo>
                <a:srgbClr val="FFFFFF">
                  <a:alpha val="0"/>
                </a:srgbClr>
              </a:clrTo>
            </a:clrChange>
          </a:blip>
          <a:stretch>
            <a:fillRect/>
          </a:stretch>
        </p:blipFill>
        <p:spPr>
          <a:xfrm>
            <a:off x="1609248" y="4288036"/>
            <a:ext cx="7686175" cy="1914770"/>
          </a:xfrm>
          <a:prstGeom prst="rect">
            <a:avLst/>
          </a:prstGeom>
          <a:ln>
            <a:noFill/>
          </a:ln>
          <a:effectLst/>
        </p:spPr>
      </p:pic>
      <p:sp>
        <p:nvSpPr>
          <p:cNvPr id="8" name="灯片编号占位符 7"/>
          <p:cNvSpPr>
            <a:spLocks noGrp="1"/>
          </p:cNvSpPr>
          <p:nvPr>
            <p:ph type="sldNum" sz="quarter" idx="12"/>
          </p:nvPr>
        </p:nvSpPr>
        <p:spPr/>
        <p:txBody>
          <a:bodyPr/>
          <a:lstStyle/>
          <a:p>
            <a:fld id="{5FD308DF-D0D6-41CA-8E01-1A1CE80A10EE}" type="slidenum">
              <a:rPr lang="zh-CN" altLang="en-US" smtClean="0"/>
              <a:t>140</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11550" y="1106695"/>
            <a:ext cx="6752538" cy="519773"/>
            <a:chOff x="1676400" y="988194"/>
            <a:chExt cx="6752538" cy="519773"/>
          </a:xfrm>
        </p:grpSpPr>
        <p:grpSp>
          <p:nvGrpSpPr>
            <p:cNvPr id="3" name="组合 2"/>
            <p:cNvGrpSpPr/>
            <p:nvPr/>
          </p:nvGrpSpPr>
          <p:grpSpPr>
            <a:xfrm>
              <a:off x="1676400" y="988194"/>
              <a:ext cx="6629399" cy="519773"/>
              <a:chOff x="1676400" y="988194"/>
              <a:chExt cx="6629399" cy="519773"/>
            </a:xfrm>
          </p:grpSpPr>
          <p:sp>
            <p:nvSpPr>
              <p:cNvPr id="5" name="矩形 4"/>
              <p:cNvSpPr/>
              <p:nvPr/>
            </p:nvSpPr>
            <p:spPr>
              <a:xfrm>
                <a:off x="1676400" y="988194"/>
                <a:ext cx="6629399"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750294" y="1182412"/>
                <a:ext cx="511349" cy="158665"/>
                <a:chOff x="1750294" y="1182412"/>
                <a:chExt cx="511349" cy="158665"/>
              </a:xfrm>
            </p:grpSpPr>
            <p:grpSp>
              <p:nvGrpSpPr>
                <p:cNvPr id="7" name="组合 6"/>
                <p:cNvGrpSpPr/>
                <p:nvPr/>
              </p:nvGrpSpPr>
              <p:grpSpPr>
                <a:xfrm>
                  <a:off x="1782744" y="1182412"/>
                  <a:ext cx="442916" cy="158665"/>
                  <a:chOff x="1612104" y="779548"/>
                  <a:chExt cx="442916" cy="158665"/>
                </a:xfrm>
              </p:grpSpPr>
              <p:cxnSp>
                <p:nvCxnSpPr>
                  <p:cNvPr id="10" name="直接连接符 9"/>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8" name="椭圆 7"/>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TextBox 30"/>
            <p:cNvSpPr txBox="1"/>
            <p:nvPr/>
          </p:nvSpPr>
          <p:spPr>
            <a:xfrm>
              <a:off x="2423110" y="1015524"/>
              <a:ext cx="6005828" cy="492443"/>
            </a:xfrm>
            <a:prstGeom prst="rect">
              <a:avLst/>
            </a:prstGeom>
            <a:noFill/>
          </p:spPr>
          <p:txBody>
            <a:bodyPr wrap="square" lIns="0" tIns="0" rIns="0" bIns="0" rtlCol="0">
              <a:spAutoFit/>
            </a:bodyPr>
            <a:lstStyle/>
            <a:p>
              <a:pPr lvl="0">
                <a:defRPr/>
              </a:pPr>
              <a:r>
                <a:rPr lang="en-US" altLang="zh-CN" sz="3200" dirty="0">
                  <a:solidFill>
                    <a:schemeClr val="bg1"/>
                  </a:solidFill>
                  <a:latin typeface="+mj-lt"/>
                  <a:ea typeface="思源黑体 CN Bold" panose="020B0800000000000000" pitchFamily="34" charset="-122"/>
                </a:rPr>
                <a:t>R</a:t>
              </a:r>
              <a:r>
                <a:rPr lang="zh-CN" altLang="en-US" sz="3200" dirty="0">
                  <a:solidFill>
                    <a:schemeClr val="bg1"/>
                  </a:solidFill>
                  <a:latin typeface="+mj-lt"/>
                  <a:ea typeface="思源黑体 CN Bold" panose="020B0800000000000000" pitchFamily="34" charset="-122"/>
                </a:rPr>
                <a:t>语言中与二项分布有关的函数</a:t>
              </a:r>
            </a:p>
          </p:txBody>
        </p:sp>
      </p:grpSp>
      <p:grpSp>
        <p:nvGrpSpPr>
          <p:cNvPr id="17" name="组合 16"/>
          <p:cNvGrpSpPr/>
          <p:nvPr/>
        </p:nvGrpSpPr>
        <p:grpSpPr>
          <a:xfrm>
            <a:off x="1326994" y="1821269"/>
            <a:ext cx="9518192" cy="954107"/>
            <a:chOff x="1244745" y="1800304"/>
            <a:chExt cx="8373387" cy="833756"/>
          </a:xfrm>
        </p:grpSpPr>
        <p:sp>
          <p:nvSpPr>
            <p:cNvPr id="15" name="矩形 14"/>
            <p:cNvSpPr/>
            <p:nvPr/>
          </p:nvSpPr>
          <p:spPr>
            <a:xfrm>
              <a:off x="1244745" y="1865009"/>
              <a:ext cx="1250584" cy="3634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tx1"/>
                  </a:solidFill>
                </a:rPr>
                <a:t>dbinom</a:t>
              </a:r>
              <a:endParaRPr lang="zh-CN" altLang="en-US" sz="2800" dirty="0">
                <a:solidFill>
                  <a:schemeClr val="tx1"/>
                </a:solidFill>
              </a:endParaRPr>
            </a:p>
          </p:txBody>
        </p:sp>
        <p:sp>
          <p:nvSpPr>
            <p:cNvPr id="16" name="矩形 15"/>
            <p:cNvSpPr/>
            <p:nvPr/>
          </p:nvSpPr>
          <p:spPr>
            <a:xfrm>
              <a:off x="2583244" y="1800304"/>
              <a:ext cx="7034888" cy="833756"/>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用于计算二项分布</a:t>
              </a:r>
              <a:r>
                <a:rPr lang="en-US" altLang="zh-CN" sz="2800" i="1" dirty="0">
                  <a:ea typeface="思源黑体 CN Normal" panose="020B0400000000000000" pitchFamily="34" charset="-122"/>
                </a:rPr>
                <a:t>B</a:t>
              </a:r>
              <a:r>
                <a:rPr lang="en-US" altLang="zh-CN" sz="2800" dirty="0">
                  <a:ea typeface="思源黑体 CN Normal" panose="020B0400000000000000" pitchFamily="34" charset="-122"/>
                </a:rPr>
                <a:t>(</a:t>
              </a:r>
              <a:r>
                <a:rPr lang="en-US" altLang="zh-CN" sz="2800" i="1" dirty="0">
                  <a:ea typeface="思源黑体 CN Normal" panose="020B0400000000000000" pitchFamily="34" charset="-122"/>
                </a:rPr>
                <a:t>n</a:t>
              </a:r>
              <a:r>
                <a:rPr lang="zh-CN" altLang="en-US" sz="2800" dirty="0">
                  <a:ea typeface="思源黑体 CN Normal" panose="020B0400000000000000" pitchFamily="34" charset="-122"/>
                </a:rPr>
                <a:t>，</a:t>
              </a:r>
              <a:r>
                <a:rPr lang="en-US" altLang="zh-CN" sz="2800" i="1" dirty="0">
                  <a:ea typeface="思源黑体 CN Normal" panose="020B0400000000000000" pitchFamily="34" charset="-122"/>
                </a:rPr>
                <a:t>p</a:t>
              </a:r>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的密度，该函数的调用方式为</a:t>
              </a:r>
              <a:r>
                <a:rPr lang="en-US" altLang="zh-CN" sz="2800" dirty="0" err="1">
                  <a:ea typeface="思源黑体 CN Normal" panose="020B0400000000000000" pitchFamily="34" charset="-122"/>
                </a:rPr>
                <a:t>dbinom</a:t>
              </a:r>
              <a:r>
                <a:rPr lang="en-US" altLang="zh-CN" sz="2800" dirty="0">
                  <a:ea typeface="思源黑体 CN Normal" panose="020B0400000000000000" pitchFamily="34" charset="-122"/>
                </a:rPr>
                <a:t>(</a:t>
              </a:r>
              <a:r>
                <a:rPr lang="en-US" altLang="zh-CN" sz="2800" dirty="0" err="1">
                  <a:ea typeface="思源黑体 CN Normal" panose="020B0400000000000000" pitchFamily="34" charset="-122"/>
                </a:rPr>
                <a:t>x,n,p</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p:grpSp>
      <p:grpSp>
        <p:nvGrpSpPr>
          <p:cNvPr id="18" name="组合 17"/>
          <p:cNvGrpSpPr/>
          <p:nvPr/>
        </p:nvGrpSpPr>
        <p:grpSpPr>
          <a:xfrm>
            <a:off x="1346814" y="2902040"/>
            <a:ext cx="9498372" cy="954107"/>
            <a:chOff x="958802" y="1991821"/>
            <a:chExt cx="8670419" cy="833756"/>
          </a:xfrm>
        </p:grpSpPr>
        <p:sp>
          <p:nvSpPr>
            <p:cNvPr id="19" name="矩形 18"/>
            <p:cNvSpPr/>
            <p:nvPr/>
          </p:nvSpPr>
          <p:spPr>
            <a:xfrm>
              <a:off x="958802" y="2137035"/>
              <a:ext cx="1250584" cy="3634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tx1"/>
                  </a:solidFill>
                </a:rPr>
                <a:t>pbinom</a:t>
              </a:r>
              <a:endParaRPr lang="zh-CN" altLang="en-US" sz="2800" dirty="0">
                <a:solidFill>
                  <a:schemeClr val="tx1"/>
                </a:solidFill>
              </a:endParaRPr>
            </a:p>
          </p:txBody>
        </p:sp>
        <p:sp>
          <p:nvSpPr>
            <p:cNvPr id="20" name="矩形 19"/>
            <p:cNvSpPr/>
            <p:nvPr/>
          </p:nvSpPr>
          <p:spPr>
            <a:xfrm>
              <a:off x="2238085" y="1991821"/>
              <a:ext cx="7391136" cy="833756"/>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计算二项分布</a:t>
              </a:r>
              <a:r>
                <a:rPr lang="en-US" altLang="zh-CN" sz="2800" i="1" dirty="0">
                  <a:ea typeface="思源黑体 CN Normal" panose="020B0400000000000000" pitchFamily="34" charset="-122"/>
                </a:rPr>
                <a:t>B</a:t>
              </a:r>
              <a:r>
                <a:rPr lang="en-US" altLang="zh-CN" sz="2800" dirty="0">
                  <a:ea typeface="思源黑体 CN Normal" panose="020B0400000000000000" pitchFamily="34" charset="-122"/>
                </a:rPr>
                <a:t>(</a:t>
              </a:r>
              <a:r>
                <a:rPr lang="en-US" altLang="zh-CN" sz="2800" i="1" dirty="0">
                  <a:ea typeface="思源黑体 CN Normal" panose="020B0400000000000000" pitchFamily="34" charset="-122"/>
                </a:rPr>
                <a:t>n</a:t>
              </a:r>
              <a:r>
                <a:rPr lang="zh-CN" altLang="en-US" sz="2800" dirty="0">
                  <a:ea typeface="思源黑体 CN Normal" panose="020B0400000000000000" pitchFamily="34" charset="-122"/>
                </a:rPr>
                <a:t>，</a:t>
              </a:r>
              <a:r>
                <a:rPr lang="en-US" altLang="zh-CN" sz="2800" i="1" dirty="0">
                  <a:ea typeface="思源黑体 CN Normal" panose="020B0400000000000000" pitchFamily="34" charset="-122"/>
                </a:rPr>
                <a:t>p</a:t>
              </a:r>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的分布函数值，该函数的调用方式为</a:t>
              </a:r>
              <a:r>
                <a:rPr lang="en-US" altLang="zh-CN" sz="2800" dirty="0" err="1">
                  <a:ea typeface="思源黑体 CN Normal" panose="020B0400000000000000" pitchFamily="34" charset="-122"/>
                </a:rPr>
                <a:t>pbinom</a:t>
              </a:r>
              <a:r>
                <a:rPr lang="en-US" altLang="zh-CN" sz="2800" dirty="0">
                  <a:ea typeface="思源黑体 CN Normal" panose="020B0400000000000000" pitchFamily="34" charset="-122"/>
                </a:rPr>
                <a:t>(</a:t>
              </a:r>
              <a:r>
                <a:rPr lang="en-US" altLang="zh-CN" sz="2800" dirty="0" err="1">
                  <a:ea typeface="思源黑体 CN Normal" panose="020B0400000000000000" pitchFamily="34" charset="-122"/>
                </a:rPr>
                <a:t>x,n,p</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p:grpSp>
      <p:grpSp>
        <p:nvGrpSpPr>
          <p:cNvPr id="21" name="组合 20"/>
          <p:cNvGrpSpPr/>
          <p:nvPr/>
        </p:nvGrpSpPr>
        <p:grpSpPr>
          <a:xfrm>
            <a:off x="1326994" y="3959872"/>
            <a:ext cx="9518192" cy="954107"/>
            <a:chOff x="959216" y="1897316"/>
            <a:chExt cx="8309862" cy="833756"/>
          </a:xfrm>
        </p:grpSpPr>
        <p:sp>
          <p:nvSpPr>
            <p:cNvPr id="22" name="矩形 21"/>
            <p:cNvSpPr/>
            <p:nvPr/>
          </p:nvSpPr>
          <p:spPr>
            <a:xfrm>
              <a:off x="959216" y="1950720"/>
              <a:ext cx="1250584" cy="3634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tx1"/>
                  </a:solidFill>
                </a:rPr>
                <a:t>rbinom</a:t>
              </a:r>
              <a:endParaRPr lang="zh-CN" altLang="en-US" sz="2800" dirty="0">
                <a:solidFill>
                  <a:schemeClr val="tx1"/>
                </a:solidFill>
              </a:endParaRPr>
            </a:p>
          </p:txBody>
        </p:sp>
        <p:sp>
          <p:nvSpPr>
            <p:cNvPr id="23" name="矩形 22"/>
            <p:cNvSpPr/>
            <p:nvPr/>
          </p:nvSpPr>
          <p:spPr>
            <a:xfrm>
              <a:off x="2209800" y="1897316"/>
              <a:ext cx="7059278" cy="833756"/>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用于生成服从二项分布</a:t>
              </a:r>
              <a:r>
                <a:rPr lang="en-US" altLang="zh-CN" sz="2800" i="1" dirty="0">
                  <a:ea typeface="思源黑体 CN Normal" panose="020B0400000000000000" pitchFamily="34" charset="-122"/>
                </a:rPr>
                <a:t>B</a:t>
              </a:r>
              <a:r>
                <a:rPr lang="en-US" altLang="zh-CN" sz="2800" dirty="0">
                  <a:ea typeface="思源黑体 CN Normal" panose="020B0400000000000000" pitchFamily="34" charset="-122"/>
                </a:rPr>
                <a:t>(</a:t>
              </a:r>
              <a:r>
                <a:rPr lang="en-US" altLang="zh-CN" sz="2800" i="1" dirty="0">
                  <a:ea typeface="思源黑体 CN Normal" panose="020B0400000000000000" pitchFamily="34" charset="-122"/>
                </a:rPr>
                <a:t>n</a:t>
              </a:r>
              <a:r>
                <a:rPr lang="zh-CN" altLang="en-US" sz="2800" dirty="0">
                  <a:ea typeface="思源黑体 CN Normal" panose="020B0400000000000000" pitchFamily="34" charset="-122"/>
                </a:rPr>
                <a:t>，</a:t>
              </a:r>
              <a:r>
                <a:rPr lang="en-US" altLang="zh-CN" sz="2800" i="1" dirty="0">
                  <a:ea typeface="思源黑体 CN Normal" panose="020B0400000000000000" pitchFamily="34" charset="-122"/>
                </a:rPr>
                <a:t>p</a:t>
              </a:r>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的随机数，该函数有调用方式</a:t>
              </a:r>
              <a:r>
                <a:rPr lang="en-US" altLang="zh-CN" sz="2800" dirty="0" err="1">
                  <a:ea typeface="思源黑体 CN Normal" panose="020B0400000000000000" pitchFamily="34" charset="-122"/>
                </a:rPr>
                <a:t>rbinom</a:t>
              </a:r>
              <a:r>
                <a:rPr lang="en-US" altLang="zh-CN" sz="2800" dirty="0">
                  <a:ea typeface="思源黑体 CN Normal" panose="020B0400000000000000" pitchFamily="34" charset="-122"/>
                </a:rPr>
                <a:t>(</a:t>
              </a:r>
              <a:r>
                <a:rPr lang="en-US" altLang="zh-CN" sz="2800" dirty="0" err="1">
                  <a:ea typeface="思源黑体 CN Normal" panose="020B0400000000000000" pitchFamily="34" charset="-122"/>
                </a:rPr>
                <a:t>m,n,p</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p:grpSp>
      <p:grpSp>
        <p:nvGrpSpPr>
          <p:cNvPr id="28" name="组合 27"/>
          <p:cNvGrpSpPr/>
          <p:nvPr/>
        </p:nvGrpSpPr>
        <p:grpSpPr>
          <a:xfrm>
            <a:off x="1326994" y="5049987"/>
            <a:ext cx="9467385" cy="1306363"/>
            <a:chOff x="869042" y="4469312"/>
            <a:chExt cx="6817632" cy="928114"/>
          </a:xfrm>
        </p:grpSpPr>
        <p:sp>
          <p:nvSpPr>
            <p:cNvPr id="25" name="矩形 24"/>
            <p:cNvSpPr/>
            <p:nvPr/>
          </p:nvSpPr>
          <p:spPr>
            <a:xfrm>
              <a:off x="869042" y="4469312"/>
              <a:ext cx="6817632" cy="92811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7" name="矩形 26"/>
            <p:cNvSpPr/>
            <p:nvPr/>
          </p:nvSpPr>
          <p:spPr>
            <a:xfrm>
              <a:off x="869042" y="4547061"/>
              <a:ext cx="6817632" cy="769007"/>
            </a:xfrm>
            <a:prstGeom prst="rect">
              <a:avLst/>
            </a:prstGeom>
          </p:spPr>
          <p:txBody>
            <a:bodyPr wrap="square">
              <a:spAutoFit/>
            </a:bodyPr>
            <a:lstStyle/>
            <a:p>
              <a:pPr>
                <a:lnSpc>
                  <a:spcPct val="120000"/>
                </a:lnSpc>
              </a:pPr>
              <a:r>
                <a:rPr lang="en-US" altLang="zh-CN" sz="2800" dirty="0"/>
                <a:t>R</a:t>
              </a:r>
              <a:r>
                <a:rPr lang="zh-CN" altLang="en-US" sz="2800" dirty="0"/>
                <a:t>中函数命名特点：分布密度函数以 </a:t>
              </a:r>
              <a:r>
                <a:rPr lang="en-US" altLang="zh-CN" sz="2800" dirty="0"/>
                <a:t>d </a:t>
              </a:r>
              <a:r>
                <a:rPr lang="zh-CN" altLang="en-US" sz="2800" dirty="0"/>
                <a:t>开头；分布函数以 </a:t>
              </a:r>
              <a:r>
                <a:rPr lang="en-US" altLang="zh-CN" sz="2800" dirty="0"/>
                <a:t>p </a:t>
              </a:r>
              <a:r>
                <a:rPr lang="zh-CN" altLang="en-US" sz="2800" dirty="0"/>
                <a:t>开头；随机数函数以 </a:t>
              </a:r>
              <a:r>
                <a:rPr lang="en-US" altLang="zh-CN" sz="2800" dirty="0"/>
                <a:t>r </a:t>
              </a:r>
              <a:r>
                <a:rPr lang="zh-CN" altLang="en-US" sz="2800" dirty="0"/>
                <a:t>开头．</a:t>
              </a:r>
            </a:p>
          </p:txBody>
        </p:sp>
      </p:grpSp>
      <p:sp>
        <p:nvSpPr>
          <p:cNvPr id="24" name="灯片编号占位符 23"/>
          <p:cNvSpPr>
            <a:spLocks noGrp="1"/>
          </p:cNvSpPr>
          <p:nvPr>
            <p:ph type="sldNum" sz="quarter" idx="12"/>
          </p:nvPr>
        </p:nvSpPr>
        <p:spPr/>
        <p:txBody>
          <a:bodyPr/>
          <a:lstStyle/>
          <a:p>
            <a:fld id="{5FD308DF-D0D6-41CA-8E01-1A1CE80A10EE}" type="slidenum">
              <a:rPr lang="zh-CN" altLang="en-US" smtClean="0"/>
              <a:t>141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48700" y="1146942"/>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2.4.1</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548700" y="1652119"/>
            <a:ext cx="9301437" cy="1082412"/>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对于四选一的</a:t>
            </a:r>
            <a:r>
              <a:rPr lang="en-US" altLang="zh-CN" sz="2800" dirty="0">
                <a:ea typeface="思源黑体 CN Normal" panose="020B0400000000000000" pitchFamily="34" charset="-122"/>
              </a:rPr>
              <a:t>10</a:t>
            </a:r>
            <a:r>
              <a:rPr lang="zh-CN" altLang="en-US" sz="2800" dirty="0">
                <a:ea typeface="思源黑体 CN Normal" panose="020B0400000000000000" pitchFamily="34" charset="-122"/>
              </a:rPr>
              <a:t>道选择题，如果某人用随机猜测答案的方法，求他恰好答对其中</a:t>
            </a:r>
            <a:r>
              <a:rPr lang="en-US" altLang="zh-CN" sz="2800" dirty="0">
                <a:ea typeface="思源黑体 CN Normal" panose="020B0400000000000000" pitchFamily="34" charset="-122"/>
              </a:rPr>
              <a:t>2</a:t>
            </a:r>
            <a:r>
              <a:rPr lang="zh-CN" altLang="en-US" sz="2800" dirty="0">
                <a:ea typeface="思源黑体 CN Normal" panose="020B0400000000000000" pitchFamily="34" charset="-122"/>
              </a:rPr>
              <a:t>道题的概率</a:t>
            </a:r>
            <a:r>
              <a:rPr lang="en-US" altLang="zh-CN" sz="2800" dirty="0">
                <a:ea typeface="思源黑体 CN Normal" panose="020B0400000000000000" pitchFamily="34" charset="-122"/>
              </a:rPr>
              <a:t>.</a:t>
            </a:r>
          </a:p>
        </p:txBody>
      </p:sp>
      <p:grpSp>
        <p:nvGrpSpPr>
          <p:cNvPr id="10" name="组合 9"/>
          <p:cNvGrpSpPr/>
          <p:nvPr/>
        </p:nvGrpSpPr>
        <p:grpSpPr>
          <a:xfrm>
            <a:off x="1548700" y="2966956"/>
            <a:ext cx="9301436" cy="3316374"/>
            <a:chOff x="1180079" y="2683418"/>
            <a:chExt cx="6660628" cy="2043773"/>
          </a:xfrm>
        </p:grpSpPr>
        <p:sp>
          <p:nvSpPr>
            <p:cNvPr id="8" name="矩形 7"/>
            <p:cNvSpPr/>
            <p:nvPr/>
          </p:nvSpPr>
          <p:spPr>
            <a:xfrm>
              <a:off x="1180079" y="2683418"/>
              <a:ext cx="6660628" cy="20437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9" name="矩形 8"/>
                <p:cNvSpPr/>
                <p:nvPr/>
              </p:nvSpPr>
              <p:spPr>
                <a:xfrm>
                  <a:off x="1316773" y="2754228"/>
                  <a:ext cx="6460053" cy="667055"/>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用</a:t>
                  </a:r>
                  <a14:m>
                    <m:oMath xmlns:m="http://schemas.openxmlformats.org/officeDocument/2006/math">
                      <m:r>
                        <a:rPr lang="en-US" altLang="zh-CN" sz="2800" i="1" dirty="0">
                          <a:latin typeface="Cambria Math" panose="02040503050406030204" pitchFamily="18" charset="0"/>
                          <a:sym typeface="+mn-ea"/>
                        </a:rPr>
                        <m:t>𝜉</m:t>
                      </m:r>
                    </m:oMath>
                  </a14:m>
                  <a:r>
                    <a:rPr lang="zh-CN" altLang="en-US" sz="2800" dirty="0">
                      <a:ea typeface="思源黑体 CN Normal" panose="020B0400000000000000" pitchFamily="34" charset="-122"/>
                    </a:rPr>
                    <a:t>表示这个人答对的题目数，则</a:t>
                  </a:r>
                  <a14:m>
                    <m:oMath xmlns:m="http://schemas.openxmlformats.org/officeDocument/2006/math">
                      <m:r>
                        <a:rPr lang="en-US" altLang="zh-CN" sz="2800" i="1" dirty="0">
                          <a:latin typeface="Cambria Math" panose="02040503050406030204" pitchFamily="18" charset="0"/>
                          <a:sym typeface="+mn-ea"/>
                        </a:rPr>
                        <m:t>𝜉</m:t>
                      </m:r>
                      <m:r>
                        <a:rPr lang="en-US" altLang="zh-CN" sz="2800" i="1" dirty="0">
                          <a:latin typeface="Cambria Math" panose="02040503050406030204" pitchFamily="18" charset="0"/>
                          <a:sym typeface="+mn-ea"/>
                        </a:rPr>
                        <m:t> </m:t>
                      </m:r>
                    </m:oMath>
                  </a14:m>
                  <a:r>
                    <a:rPr lang="en-US" altLang="zh-CN" sz="2800" dirty="0">
                      <a:ea typeface="思源黑体 CN Normal" panose="020B0400000000000000" pitchFamily="34" charset="-122"/>
                    </a:rPr>
                    <a:t>~</a:t>
                  </a:r>
                  <a:r>
                    <a:rPr lang="en-US" altLang="zh-CN" sz="2800" i="1" dirty="0">
                      <a:ea typeface="思源黑体 CN Normal" panose="020B0400000000000000" pitchFamily="34" charset="-122"/>
                    </a:rPr>
                    <a:t>B</a:t>
                  </a:r>
                  <a:r>
                    <a:rPr lang="en-US" altLang="zh-CN" sz="2800" dirty="0">
                      <a:ea typeface="思源黑体 CN Normal" panose="020B0400000000000000" pitchFamily="34" charset="-122"/>
                    </a:rPr>
                    <a:t>(10,0.25)</a:t>
                  </a:r>
                  <a:r>
                    <a:rPr lang="zh-CN" altLang="en-US" sz="2800" dirty="0">
                      <a:ea typeface="思源黑体 CN Normal" panose="020B0400000000000000" pitchFamily="34" charset="-122"/>
                    </a:rPr>
                    <a:t>．在</a:t>
                  </a:r>
                  <a:r>
                    <a:rPr lang="en-US" altLang="zh-CN" sz="2800" dirty="0">
                      <a:ea typeface="思源黑体 CN Normal" panose="020B0400000000000000" pitchFamily="34" charset="-122"/>
                    </a:rPr>
                    <a:t>RStudio</a:t>
                  </a:r>
                  <a:r>
                    <a:rPr lang="zh-CN" altLang="en-US" sz="2800" dirty="0">
                      <a:ea typeface="思源黑体 CN Normal" panose="020B0400000000000000" pitchFamily="34" charset="-122"/>
                    </a:rPr>
                    <a:t>中运行程序代码</a:t>
                  </a:r>
                  <a:endParaRPr lang="en-US" altLang="zh-CN" sz="2800" dirty="0">
                    <a:ea typeface="思源黑体 CN Normal" panose="020B0400000000000000"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1316773" y="2754228"/>
                  <a:ext cx="6460053" cy="667055"/>
                </a:xfrm>
                <a:prstGeom prst="rect">
                  <a:avLst/>
                </a:prstGeom>
                <a:blipFill rotWithShape="1">
                  <a:blip r:embed="rId4"/>
                </a:blipFill>
                <a:ln w="57150">
                  <a:noFill/>
                </a:ln>
              </p:spPr>
              <p:txBody>
                <a:bodyPr/>
                <a:lstStyle/>
                <a:p>
                  <a:r>
                    <a:rPr lang="zh-CN" altLang="en-US">
                      <a:noFill/>
                    </a:rPr>
                    <a:t> </a:t>
                  </a:r>
                </a:p>
              </p:txBody>
            </p:sp>
          </mc:Fallback>
        </mc:AlternateContent>
      </p:grpSp>
      <p:pic>
        <p:nvPicPr>
          <p:cNvPr id="11" name="图片 10"/>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t="45650" r="50559" b="28094"/>
          <a:stretch>
            <a:fillRect/>
          </a:stretch>
        </p:blipFill>
        <p:spPr>
          <a:xfrm>
            <a:off x="2674604" y="4342886"/>
            <a:ext cx="6411720" cy="871478"/>
          </a:xfrm>
          <a:prstGeom prst="rect">
            <a:avLst/>
          </a:prstGeom>
          <a:ln>
            <a:noFill/>
          </a:ln>
          <a:effectLst/>
        </p:spPr>
      </p:pic>
      <p:grpSp>
        <p:nvGrpSpPr>
          <p:cNvPr id="15" name="组合 14"/>
          <p:cNvGrpSpPr/>
          <p:nvPr/>
        </p:nvGrpSpPr>
        <p:grpSpPr>
          <a:xfrm>
            <a:off x="1924371" y="5139362"/>
            <a:ext cx="5435433" cy="960355"/>
            <a:chOff x="1509486" y="4346491"/>
            <a:chExt cx="4736720" cy="583407"/>
          </a:xfrm>
        </p:grpSpPr>
        <p:pic>
          <p:nvPicPr>
            <p:cNvPr id="13" name="图片 12"/>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7301" t="73102" r="51119"/>
            <a:stretch>
              <a:fillRect/>
            </a:stretch>
          </p:blipFill>
          <p:spPr>
            <a:xfrm>
              <a:off x="2770782" y="4354482"/>
              <a:ext cx="3475424" cy="575416"/>
            </a:xfrm>
            <a:prstGeom prst="rect">
              <a:avLst/>
            </a:prstGeom>
            <a:ln>
              <a:noFill/>
            </a:ln>
            <a:effectLst/>
          </p:spPr>
        </p:pic>
        <p:sp>
          <p:nvSpPr>
            <p:cNvPr id="14" name="矩形 13"/>
            <p:cNvSpPr/>
            <p:nvPr/>
          </p:nvSpPr>
          <p:spPr>
            <a:xfrm>
              <a:off x="1509486" y="4346491"/>
              <a:ext cx="1087957" cy="565348"/>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得到</a:t>
              </a:r>
              <a:endParaRPr lang="en-US" altLang="zh-CN" sz="2800" dirty="0">
                <a:ea typeface="思源黑体 CN Normal" panose="020B0400000000000000" pitchFamily="34" charset="-122"/>
              </a:endParaRPr>
            </a:p>
          </p:txBody>
        </p:sp>
      </p:grpSp>
      <p:sp>
        <p:nvSpPr>
          <p:cNvPr id="12" name="灯片编号占位符 11"/>
          <p:cNvSpPr>
            <a:spLocks noGrp="1"/>
          </p:cNvSpPr>
          <p:nvPr>
            <p:ph type="sldNum" sz="quarter" idx="12"/>
          </p:nvPr>
        </p:nvSpPr>
        <p:spPr>
          <a:xfrm>
            <a:off x="8599449" y="6461947"/>
            <a:ext cx="2743200" cy="365125"/>
          </a:xfrm>
        </p:spPr>
        <p:txBody>
          <a:bodyPr/>
          <a:lstStyle/>
          <a:p>
            <a:fld id="{5FD308DF-D0D6-41CA-8E01-1A1CE80A10EE}" type="slidenum">
              <a:rPr lang="zh-CN" altLang="en-US" smtClean="0"/>
              <a:t>142</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13091" y="911877"/>
            <a:ext cx="1876137" cy="461665"/>
            <a:chOff x="1180079" y="1387853"/>
            <a:chExt cx="1876137" cy="461665"/>
          </a:xfrm>
        </p:grpSpPr>
        <p:sp>
          <p:nvSpPr>
            <p:cNvPr id="3" name="矩形 2"/>
            <p:cNvSpPr/>
            <p:nvPr/>
          </p:nvSpPr>
          <p:spPr>
            <a:xfrm>
              <a:off x="1555751" y="1387853"/>
              <a:ext cx="1500465" cy="461665"/>
            </a:xfrm>
            <a:prstGeom prst="rect">
              <a:avLst/>
            </a:prstGeom>
            <a:noFill/>
            <a:ln w="57150">
              <a:noFill/>
            </a:ln>
          </p:spPr>
          <p:txBody>
            <a:bodyPr wrap="square" anchor="ctr" anchorCtr="0">
              <a:spAutoFit/>
            </a:bodyPr>
            <a:lstStyle/>
            <a:p>
              <a:r>
                <a:rPr lang="zh-CN" altLang="en-US" sz="2400" dirty="0">
                  <a:solidFill>
                    <a:srgbClr val="004EA2"/>
                  </a:solidFill>
                  <a:ea typeface="思源黑体 CN Bold" panose="020B0800000000000000" pitchFamily="34" charset="-122"/>
                </a:rPr>
                <a:t>例</a:t>
              </a:r>
              <a:r>
                <a:rPr lang="en-US" altLang="zh-CN" sz="2400" dirty="0">
                  <a:solidFill>
                    <a:srgbClr val="004EA2"/>
                  </a:solidFill>
                  <a:ea typeface="思源黑体 CN Bold" panose="020B0800000000000000" pitchFamily="34" charset="-122"/>
                </a:rPr>
                <a:t>2.4.2</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260089" y="1346498"/>
            <a:ext cx="9374458" cy="1082412"/>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 模拟</a:t>
            </a:r>
            <a:r>
              <a:rPr lang="en-US" altLang="zh-CN" sz="2800" dirty="0">
                <a:ea typeface="思源黑体 CN Normal" panose="020B0400000000000000" pitchFamily="34" charset="-122"/>
              </a:rPr>
              <a:t>100</a:t>
            </a:r>
            <a:r>
              <a:rPr lang="zh-CN" altLang="en-US" sz="2800" dirty="0">
                <a:ea typeface="思源黑体 CN Normal" panose="020B0400000000000000" pitchFamily="34" charset="-122"/>
              </a:rPr>
              <a:t>个人随机解答</a:t>
            </a:r>
            <a:r>
              <a:rPr lang="en-US" altLang="zh-CN" sz="2800" dirty="0">
                <a:ea typeface="思源黑体 CN Normal" panose="020B0400000000000000" pitchFamily="34" charset="-122"/>
              </a:rPr>
              <a:t>10</a:t>
            </a:r>
            <a:r>
              <a:rPr lang="zh-CN" altLang="en-US" sz="2800" dirty="0">
                <a:ea typeface="思源黑体 CN Normal" panose="020B0400000000000000" pitchFamily="34" charset="-122"/>
              </a:rPr>
              <a:t>道四选一的选择题，计算这些人平均答对的题目数．</a:t>
            </a:r>
          </a:p>
        </p:txBody>
      </p:sp>
      <p:sp>
        <p:nvSpPr>
          <p:cNvPr id="8" name="矩形 7"/>
          <p:cNvSpPr/>
          <p:nvPr/>
        </p:nvSpPr>
        <p:spPr>
          <a:xfrm>
            <a:off x="1260089" y="2468211"/>
            <a:ext cx="6096000"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用 </a:t>
            </a:r>
            <a:r>
              <a:rPr lang="en-US" altLang="zh-CN" sz="2800" i="1" dirty="0" err="1">
                <a:ea typeface="思源黑体 CN Normal" panose="020B0400000000000000" pitchFamily="34" charset="-122"/>
              </a:rPr>
              <a:t>X</a:t>
            </a:r>
            <a:r>
              <a:rPr lang="en-US" altLang="zh-CN" sz="2800" i="1" baseline="-25000" dirty="0" err="1">
                <a:ea typeface="思源黑体 CN Normal" panose="020B0400000000000000" pitchFamily="34" charset="-122"/>
              </a:rPr>
              <a:t>k</a:t>
            </a:r>
            <a:r>
              <a:rPr lang="en-US" altLang="zh-CN" sz="2800" i="1" baseline="-25000" dirty="0">
                <a:ea typeface="思源黑体 CN Normal" panose="020B0400000000000000" pitchFamily="34" charset="-122"/>
              </a:rPr>
              <a:t> </a:t>
            </a:r>
            <a:r>
              <a:rPr lang="zh-CN" altLang="en-US" sz="2800" dirty="0">
                <a:ea typeface="思源黑体 CN Normal" panose="020B0400000000000000" pitchFamily="34" charset="-122"/>
              </a:rPr>
              <a:t>表示第 </a:t>
            </a:r>
            <a:r>
              <a:rPr lang="en-US" altLang="zh-CN" sz="2800" i="1" dirty="0">
                <a:ea typeface="思源黑体 CN Normal" panose="020B0400000000000000" pitchFamily="34" charset="-122"/>
              </a:rPr>
              <a:t>k </a:t>
            </a:r>
            <a:r>
              <a:rPr lang="zh-CN" altLang="en-US" sz="2800" dirty="0">
                <a:ea typeface="思源黑体 CN Normal" panose="020B0400000000000000" pitchFamily="34" charset="-122"/>
              </a:rPr>
              <a:t>个人答对的题目数，则</a:t>
            </a:r>
          </a:p>
        </p:txBody>
      </p:sp>
      <p:cxnSp>
        <p:nvCxnSpPr>
          <p:cNvPr id="9" name="直接连接符 8"/>
          <p:cNvCxnSpPr/>
          <p:nvPr/>
        </p:nvCxnSpPr>
        <p:spPr>
          <a:xfrm>
            <a:off x="1260089" y="2463387"/>
            <a:ext cx="9374458"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l="35373" t="20757" r="33413" b="58385"/>
          <a:stretch>
            <a:fillRect/>
          </a:stretch>
        </p:blipFill>
        <p:spPr>
          <a:xfrm>
            <a:off x="7062375" y="2458564"/>
            <a:ext cx="2766991" cy="617003"/>
          </a:xfrm>
          <a:prstGeom prst="rect">
            <a:avLst/>
          </a:prstGeom>
          <a:ln>
            <a:noFill/>
          </a:ln>
          <a:effectLst/>
        </p:spPr>
      </p:pic>
      <p:sp>
        <p:nvSpPr>
          <p:cNvPr id="12" name="矩形 11"/>
          <p:cNvSpPr/>
          <p:nvPr/>
        </p:nvSpPr>
        <p:spPr>
          <a:xfrm>
            <a:off x="1260089" y="3033497"/>
            <a:ext cx="6096000"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在</a:t>
            </a:r>
            <a:r>
              <a:rPr lang="en-US" altLang="zh-CN" sz="2800" dirty="0">
                <a:ea typeface="思源黑体 CN Normal" panose="020B0400000000000000" pitchFamily="34" charset="-122"/>
              </a:rPr>
              <a:t>RStudio</a:t>
            </a:r>
            <a:r>
              <a:rPr lang="zh-CN" altLang="en-US" sz="2800" dirty="0">
                <a:ea typeface="思源黑体 CN Normal" panose="020B0400000000000000" pitchFamily="34" charset="-122"/>
              </a:rPr>
              <a:t>中运行代码</a:t>
            </a:r>
          </a:p>
        </p:txBody>
      </p:sp>
      <p:pic>
        <p:nvPicPr>
          <p:cNvPr id="13" name="图片 12"/>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l="4868" t="71469" r="54723" b="506"/>
          <a:stretch>
            <a:fillRect/>
          </a:stretch>
        </p:blipFill>
        <p:spPr>
          <a:xfrm>
            <a:off x="3588294" y="3605232"/>
            <a:ext cx="4857576" cy="1124164"/>
          </a:xfrm>
          <a:prstGeom prst="rect">
            <a:avLst/>
          </a:prstGeom>
          <a:ln>
            <a:noFill/>
          </a:ln>
          <a:effectLst/>
        </p:spPr>
      </p:pic>
      <p:grpSp>
        <p:nvGrpSpPr>
          <p:cNvPr id="14" name="组合 13"/>
          <p:cNvGrpSpPr/>
          <p:nvPr/>
        </p:nvGrpSpPr>
        <p:grpSpPr>
          <a:xfrm>
            <a:off x="1096541" y="5615093"/>
            <a:ext cx="9645803" cy="703520"/>
            <a:chOff x="409858" y="4516866"/>
            <a:chExt cx="9645803" cy="928114"/>
          </a:xfrm>
        </p:grpSpPr>
        <p:sp>
          <p:nvSpPr>
            <p:cNvPr id="15" name="矩形 14"/>
            <p:cNvSpPr/>
            <p:nvPr/>
          </p:nvSpPr>
          <p:spPr>
            <a:xfrm>
              <a:off x="409858" y="4516866"/>
              <a:ext cx="9645803" cy="92811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35877" y="4556964"/>
              <a:ext cx="8883487" cy="745832"/>
            </a:xfrm>
            <a:prstGeom prst="rect">
              <a:avLst/>
            </a:prstGeom>
          </p:spPr>
          <p:txBody>
            <a:bodyPr wrap="square">
              <a:spAutoFit/>
            </a:bodyPr>
            <a:lstStyle/>
            <a:p>
              <a:pPr>
                <a:lnSpc>
                  <a:spcPct val="120000"/>
                </a:lnSpc>
              </a:pPr>
              <a:r>
                <a:rPr lang="zh-CN" altLang="en-US" sz="2800" dirty="0">
                  <a:solidFill>
                    <a:srgbClr val="FF0000"/>
                  </a:solidFill>
                </a:rPr>
                <a:t>思考：</a:t>
              </a:r>
              <a:r>
                <a:rPr lang="zh-CN" altLang="en-US" sz="2800" dirty="0"/>
                <a:t>模拟试验的结果一定相同吗？理论值应该是多少？</a:t>
              </a:r>
            </a:p>
          </p:txBody>
        </p:sp>
      </p:grpSp>
      <p:sp>
        <p:nvSpPr>
          <p:cNvPr id="11" name="矩形 10"/>
          <p:cNvSpPr/>
          <p:nvPr/>
        </p:nvSpPr>
        <p:spPr>
          <a:xfrm>
            <a:off x="1159807" y="4767133"/>
            <a:ext cx="6590266" cy="565348"/>
          </a:xfrm>
          <a:prstGeom prst="rect">
            <a:avLst/>
          </a:prstGeom>
        </p:spPr>
        <p:txBody>
          <a:bodyPr wrap="none">
            <a:spAutoFit/>
          </a:bodyPr>
          <a:lstStyle/>
          <a:p>
            <a:pPr>
              <a:lnSpc>
                <a:spcPct val="120000"/>
              </a:lnSpc>
            </a:pPr>
            <a:r>
              <a:rPr lang="zh-CN" altLang="en-US" sz="2800" dirty="0">
                <a:ea typeface="思源黑体 CN Normal" panose="020B0400000000000000" pitchFamily="34" charset="-122"/>
              </a:rPr>
              <a:t>得到</a:t>
            </a:r>
            <a:r>
              <a:rPr lang="en-US" altLang="zh-CN" sz="2800" dirty="0">
                <a:ea typeface="思源黑体 CN Normal" panose="020B0400000000000000" pitchFamily="34" charset="-122"/>
              </a:rPr>
              <a:t>100</a:t>
            </a:r>
            <a:r>
              <a:rPr lang="zh-CN" altLang="en-US" sz="2800" dirty="0">
                <a:ea typeface="思源黑体 CN Normal" panose="020B0400000000000000" pitchFamily="34" charset="-122"/>
              </a:rPr>
              <a:t>个人的平均答对的题目数</a:t>
            </a:r>
            <a:r>
              <a:rPr lang="en-US" altLang="zh-CN" sz="2800" dirty="0">
                <a:ea typeface="思源黑体 CN Normal" panose="020B0400000000000000" pitchFamily="34" charset="-122"/>
              </a:rPr>
              <a:t>m=2.61.</a:t>
            </a:r>
          </a:p>
        </p:txBody>
      </p:sp>
      <p:sp>
        <p:nvSpPr>
          <p:cNvPr id="17" name="灯片编号占位符 16"/>
          <p:cNvSpPr>
            <a:spLocks noGrp="1"/>
          </p:cNvSpPr>
          <p:nvPr>
            <p:ph type="sldNum" sz="quarter" idx="12"/>
          </p:nvPr>
        </p:nvSpPr>
        <p:spPr/>
        <p:txBody>
          <a:bodyPr/>
          <a:lstStyle/>
          <a:p>
            <a:fld id="{5FD308DF-D0D6-41CA-8E01-1A1CE80A10EE}" type="slidenum">
              <a:rPr lang="zh-CN" altLang="en-US" smtClean="0"/>
              <a:t>143</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1"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45671" y="983013"/>
            <a:ext cx="1913303" cy="461665"/>
            <a:chOff x="1180079" y="1385837"/>
            <a:chExt cx="1913303" cy="461665"/>
          </a:xfrm>
        </p:grpSpPr>
        <p:sp>
          <p:nvSpPr>
            <p:cNvPr id="3" name="矩形 2"/>
            <p:cNvSpPr/>
            <p:nvPr/>
          </p:nvSpPr>
          <p:spPr>
            <a:xfrm>
              <a:off x="1592917" y="1385837"/>
              <a:ext cx="1500465" cy="461665"/>
            </a:xfrm>
            <a:prstGeom prst="rect">
              <a:avLst/>
            </a:prstGeom>
            <a:noFill/>
            <a:ln w="57150">
              <a:noFill/>
            </a:ln>
          </p:spPr>
          <p:txBody>
            <a:bodyPr wrap="square" anchor="ctr" anchorCtr="0">
              <a:spAutoFit/>
            </a:bodyPr>
            <a:lstStyle/>
            <a:p>
              <a:r>
                <a:rPr lang="zh-CN" altLang="en-US" sz="2400" dirty="0">
                  <a:solidFill>
                    <a:srgbClr val="004EA2"/>
                  </a:solidFill>
                  <a:ea typeface="思源黑体 CN Bold" panose="020B0800000000000000" pitchFamily="34" charset="-122"/>
                </a:rPr>
                <a:t>例</a:t>
              </a:r>
              <a:r>
                <a:rPr lang="en-US" altLang="zh-CN" sz="2400" dirty="0">
                  <a:solidFill>
                    <a:srgbClr val="004EA2"/>
                  </a:solidFill>
                  <a:ea typeface="思源黑体 CN Bold" panose="020B0800000000000000" pitchFamily="34" charset="-122"/>
                </a:rPr>
                <a:t>2.4.3</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066800" y="1454380"/>
            <a:ext cx="10058399" cy="830997"/>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在某工厂生产的</a:t>
            </a:r>
            <a:r>
              <a:rPr lang="en-US" altLang="zh-CN" sz="2400" dirty="0">
                <a:ea typeface="思源黑体 CN Normal" panose="020B0400000000000000" pitchFamily="34" charset="-122"/>
              </a:rPr>
              <a:t>1000</a:t>
            </a:r>
            <a:r>
              <a:rPr lang="zh-CN" altLang="en-US" sz="2400" dirty="0">
                <a:ea typeface="思源黑体 CN Normal" panose="020B0400000000000000" pitchFamily="34" charset="-122"/>
              </a:rPr>
              <a:t>件产品中有</a:t>
            </a:r>
            <a:r>
              <a:rPr lang="en-US" altLang="zh-CN" sz="2400" dirty="0">
                <a:ea typeface="思源黑体 CN Normal" panose="020B0400000000000000" pitchFamily="34" charset="-122"/>
              </a:rPr>
              <a:t>10</a:t>
            </a:r>
            <a:r>
              <a:rPr lang="zh-CN" altLang="en-US" sz="2400" dirty="0">
                <a:ea typeface="思源黑体 CN Normal" panose="020B0400000000000000" pitchFamily="34" charset="-122"/>
              </a:rPr>
              <a:t>件次品．现在从这些产品中依次任意抽取出</a:t>
            </a:r>
            <a:r>
              <a:rPr lang="en-US" altLang="zh-CN" sz="2400" dirty="0">
                <a:ea typeface="思源黑体 CN Normal" panose="020B0400000000000000" pitchFamily="34" charset="-122"/>
              </a:rPr>
              <a:t>20</a:t>
            </a:r>
            <a:r>
              <a:rPr lang="zh-CN" altLang="en-US" sz="2400" dirty="0">
                <a:ea typeface="思源黑体 CN Normal" panose="020B0400000000000000" pitchFamily="34" charset="-122"/>
              </a:rPr>
              <a:t>件，每次抽取一件，取后放回．求取到的次品数不超过</a:t>
            </a:r>
            <a:r>
              <a:rPr lang="en-US" altLang="zh-CN" sz="2400" dirty="0">
                <a:ea typeface="思源黑体 CN Normal" panose="020B0400000000000000" pitchFamily="34" charset="-122"/>
              </a:rPr>
              <a:t>3</a:t>
            </a:r>
            <a:r>
              <a:rPr lang="zh-CN" altLang="en-US" sz="2400" dirty="0">
                <a:ea typeface="思源黑体 CN Normal" panose="020B0400000000000000" pitchFamily="34" charset="-122"/>
              </a:rPr>
              <a:t>件的概率</a:t>
            </a:r>
            <a:r>
              <a:rPr lang="en-US" altLang="zh-CN" sz="2400" dirty="0">
                <a:ea typeface="思源黑体 CN Normal" panose="020B0400000000000000" pitchFamily="34" charset="-122"/>
              </a:rPr>
              <a:t>.</a:t>
            </a:r>
            <a:endParaRPr lang="zh-CN" altLang="en-US" sz="2400" dirty="0">
              <a:ea typeface="思源黑体 CN Normal" panose="020B0400000000000000" pitchFamily="34" charset="-122"/>
            </a:endParaRPr>
          </a:p>
        </p:txBody>
      </p:sp>
      <p:grpSp>
        <p:nvGrpSpPr>
          <p:cNvPr id="8" name="组合 7"/>
          <p:cNvGrpSpPr/>
          <p:nvPr/>
        </p:nvGrpSpPr>
        <p:grpSpPr>
          <a:xfrm>
            <a:off x="1066799" y="2437481"/>
            <a:ext cx="10058399" cy="1713400"/>
            <a:chOff x="832352" y="1684445"/>
            <a:chExt cx="7174610" cy="769441"/>
          </a:xfrm>
        </p:grpSpPr>
        <p:grpSp>
          <p:nvGrpSpPr>
            <p:cNvPr id="9" name="组合 8"/>
            <p:cNvGrpSpPr/>
            <p:nvPr/>
          </p:nvGrpSpPr>
          <p:grpSpPr>
            <a:xfrm>
              <a:off x="832352" y="1684445"/>
              <a:ext cx="7174610" cy="769441"/>
              <a:chOff x="832352" y="1684445"/>
              <a:chExt cx="7174610" cy="769441"/>
            </a:xfrm>
          </p:grpSpPr>
          <p:sp>
            <p:nvSpPr>
              <p:cNvPr id="11" name="矩形 10"/>
              <p:cNvSpPr/>
              <p:nvPr/>
            </p:nvSpPr>
            <p:spPr>
              <a:xfrm>
                <a:off x="922840" y="1684445"/>
                <a:ext cx="70841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965756" y="1702155"/>
              <a:ext cx="6858806" cy="732534"/>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分析：每抽取一件产品，相当于做一次伯努利实验．在此实验中，取到次品表示成功．由于是放回地任意抽取，每次抽到次品的概率为</a:t>
              </a:r>
              <a:r>
                <a:rPr lang="en-US" altLang="zh-CN" sz="2400" dirty="0">
                  <a:ea typeface="思源黑体 CN Normal" panose="020B0400000000000000" pitchFamily="34" charset="-122"/>
                </a:rPr>
                <a:t>0.01</a:t>
              </a:r>
              <a:r>
                <a:rPr lang="zh-CN" altLang="en-US" sz="2400" dirty="0">
                  <a:ea typeface="思源黑体 CN Normal" panose="020B0400000000000000" pitchFamily="34" charset="-122"/>
                </a:rPr>
                <a:t>，进而抽取</a:t>
              </a:r>
              <a:r>
                <a:rPr lang="en-US" altLang="zh-CN" sz="2400" dirty="0">
                  <a:ea typeface="思源黑体 CN Normal" panose="020B0400000000000000" pitchFamily="34" charset="-122"/>
                </a:rPr>
                <a:t>20</a:t>
              </a:r>
              <a:r>
                <a:rPr lang="zh-CN" altLang="en-US" sz="2400" dirty="0">
                  <a:ea typeface="思源黑体 CN Normal" panose="020B0400000000000000" pitchFamily="34" charset="-122"/>
                </a:rPr>
                <a:t>件产品相当于做了</a:t>
              </a:r>
              <a:r>
                <a:rPr lang="en-US" altLang="zh-CN" sz="2400" dirty="0">
                  <a:ea typeface="思源黑体 CN Normal" panose="020B0400000000000000" pitchFamily="34" charset="-122"/>
                </a:rPr>
                <a:t>20</a:t>
              </a:r>
              <a:r>
                <a:rPr lang="zh-CN" altLang="en-US" sz="2400" dirty="0">
                  <a:ea typeface="思源黑体 CN Normal" panose="020B0400000000000000" pitchFamily="34" charset="-122"/>
                </a:rPr>
                <a:t>重伯努利实验，其成功次数恰等于次品数</a:t>
              </a:r>
              <a:r>
                <a:rPr lang="en-US" altLang="zh-CN" sz="2400" i="1" dirty="0">
                  <a:ea typeface="思源黑体 CN Normal" panose="020B0400000000000000" pitchFamily="34" charset="-122"/>
                </a:rPr>
                <a:t>X</a:t>
              </a:r>
              <a:r>
                <a:rPr lang="zh-CN" altLang="en-US" sz="2400" dirty="0">
                  <a:ea typeface="思源黑体 CN Normal" panose="020B0400000000000000" pitchFamily="34" charset="-122"/>
                </a:rPr>
                <a:t>，因此</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a:t>
              </a:r>
              <a:r>
                <a:rPr lang="en-US" altLang="zh-CN" sz="2400" i="1" dirty="0">
                  <a:ea typeface="思源黑体 CN Normal" panose="020B0400000000000000" pitchFamily="34" charset="-122"/>
                </a:rPr>
                <a:t>B</a:t>
              </a:r>
              <a:r>
                <a:rPr lang="en-US" altLang="zh-CN" sz="2400" dirty="0">
                  <a:ea typeface="思源黑体 CN Normal" panose="020B0400000000000000" pitchFamily="34" charset="-122"/>
                </a:rPr>
                <a:t>(20,0.01)</a:t>
              </a:r>
              <a:r>
                <a:rPr lang="zh-CN" altLang="en-US" sz="2400" dirty="0"/>
                <a:t>在</a:t>
              </a:r>
              <a:r>
                <a:rPr lang="en-US" altLang="zh-CN" sz="2400" dirty="0"/>
                <a:t>RStudio</a:t>
              </a:r>
              <a:r>
                <a:rPr lang="zh-CN" altLang="en-US" sz="2400" dirty="0"/>
                <a:t>中运行代码</a:t>
              </a:r>
              <a:endParaRPr lang="zh-CN" altLang="en-US" sz="2400" dirty="0">
                <a:ea typeface="思源黑体 CN Normal" panose="020B0400000000000000" pitchFamily="34" charset="-122"/>
              </a:endParaRPr>
            </a:p>
          </p:txBody>
        </p:sp>
      </p:grpSp>
      <p:pic>
        <p:nvPicPr>
          <p:cNvPr id="13" name="图片 12"/>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t="66422" r="49239" b="18369"/>
          <a:stretch>
            <a:fillRect/>
          </a:stretch>
        </p:blipFill>
        <p:spPr>
          <a:xfrm>
            <a:off x="2847611" y="4098060"/>
            <a:ext cx="5723327" cy="661278"/>
          </a:xfrm>
          <a:prstGeom prst="rect">
            <a:avLst/>
          </a:prstGeom>
          <a:ln>
            <a:noFill/>
          </a:ln>
          <a:effectLst/>
        </p:spPr>
      </p:pic>
      <p:sp>
        <p:nvSpPr>
          <p:cNvPr id="15" name="矩形 14"/>
          <p:cNvSpPr/>
          <p:nvPr/>
        </p:nvSpPr>
        <p:spPr>
          <a:xfrm>
            <a:off x="1193658" y="4712500"/>
            <a:ext cx="888271" cy="461665"/>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得到</a:t>
            </a:r>
          </a:p>
        </p:txBody>
      </p:sp>
      <p:pic>
        <p:nvPicPr>
          <p:cNvPr id="16" name="图片 15"/>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7490" t="84681" r="51010" b="251"/>
          <a:stretch>
            <a:fillRect/>
          </a:stretch>
        </p:blipFill>
        <p:spPr>
          <a:xfrm>
            <a:off x="3458974" y="4842272"/>
            <a:ext cx="4352985" cy="609448"/>
          </a:xfrm>
          <a:prstGeom prst="rect">
            <a:avLst/>
          </a:prstGeom>
          <a:ln>
            <a:noFill/>
          </a:ln>
          <a:effectLst/>
        </p:spPr>
      </p:pic>
      <p:sp>
        <p:nvSpPr>
          <p:cNvPr id="14" name="矩形 13"/>
          <p:cNvSpPr/>
          <p:nvPr/>
        </p:nvSpPr>
        <p:spPr>
          <a:xfrm>
            <a:off x="915020" y="5729275"/>
            <a:ext cx="10293267" cy="492443"/>
          </a:xfrm>
          <a:prstGeom prst="rect">
            <a:avLst/>
          </a:prstGeom>
        </p:spPr>
        <p:txBody>
          <a:bodyPr wrap="square">
            <a:spAutoFit/>
          </a:bodyPr>
          <a:lstStyle/>
          <a:p>
            <a:r>
              <a:rPr lang="zh-CN" altLang="en-US" sz="2600" b="1" dirty="0">
                <a:solidFill>
                  <a:srgbClr val="FF0000"/>
                </a:solidFill>
              </a:rPr>
              <a:t>问题</a:t>
            </a:r>
            <a:r>
              <a:rPr lang="zh-CN" altLang="en-US" sz="2600" b="1" dirty="0"/>
              <a:t>：如果你一次检查出</a:t>
            </a:r>
            <a:r>
              <a:rPr lang="en-US" altLang="zh-CN" sz="2600" b="1" dirty="0"/>
              <a:t>5</a:t>
            </a:r>
            <a:r>
              <a:rPr lang="zh-CN" altLang="en-US" sz="2600" b="1" dirty="0"/>
              <a:t>件次品，你认为这个产品的次品率是</a:t>
            </a:r>
            <a:r>
              <a:rPr lang="en-US" altLang="zh-CN" sz="2600" b="1" dirty="0"/>
              <a:t>0.01</a:t>
            </a:r>
            <a:r>
              <a:rPr lang="zh-CN" altLang="en-US" sz="2600" b="1" dirty="0"/>
              <a:t>吗？</a:t>
            </a:r>
          </a:p>
        </p:txBody>
      </p:sp>
      <p:sp>
        <p:nvSpPr>
          <p:cNvPr id="17" name="灯片编号占位符 16"/>
          <p:cNvSpPr>
            <a:spLocks noGrp="1"/>
          </p:cNvSpPr>
          <p:nvPr>
            <p:ph type="sldNum" sz="quarter" idx="12"/>
          </p:nvPr>
        </p:nvSpPr>
        <p:spPr/>
        <p:txBody>
          <a:bodyPr/>
          <a:lstStyle/>
          <a:p>
            <a:fld id="{5FD308DF-D0D6-41CA-8E01-1A1CE80A10EE}" type="slidenum">
              <a:rPr lang="zh-CN" altLang="en-US" smtClean="0"/>
              <a:t>144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478184" y="1956705"/>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888162" y="2146405"/>
            <a:ext cx="4303691" cy="1480983"/>
          </a:xfrm>
          <a:prstGeom prst="rect">
            <a:avLst/>
          </a:prstGeom>
        </p:spPr>
        <p:txBody>
          <a:bodyPr wrap="square">
            <a:spAutoFit/>
          </a:bodyPr>
          <a:lstStyle/>
          <a:p>
            <a:pPr>
              <a:lnSpc>
                <a:spcPct val="110000"/>
              </a:lnSpc>
            </a:pPr>
            <a:r>
              <a:rPr lang="zh-CN" altLang="en-US" sz="2800" b="1" dirty="0">
                <a:solidFill>
                  <a:prstClr val="black"/>
                </a:solidFill>
                <a:latin typeface="思源黑体 CN Normal" panose="020B0400000000000000" pitchFamily="34" charset="-122"/>
                <a:ea typeface="思源黑体 CN Normal" panose="020B0400000000000000" pitchFamily="34" charset="-122"/>
              </a:rPr>
              <a:t>二项分布</a:t>
            </a:r>
            <a:endParaRPr lang="en-US" altLang="zh-CN" sz="2800" b="1"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p>
          <a:p>
            <a:pPr>
              <a:lnSpc>
                <a:spcPct val="110000"/>
              </a:lnSpc>
            </a:pPr>
            <a:r>
              <a:rPr lang="zh-CN" altLang="en-US" sz="2800" b="1" dirty="0">
                <a:solidFill>
                  <a:prstClr val="black"/>
                </a:solidFill>
                <a:latin typeface="思源黑体 CN Normal" panose="020B0400000000000000" pitchFamily="34" charset="-122"/>
                <a:ea typeface="思源黑体 CN Normal" panose="020B0400000000000000" pitchFamily="34" charset="-122"/>
              </a:rPr>
              <a:t>与二项分布有关的</a:t>
            </a:r>
            <a:r>
              <a:rPr lang="en-US" altLang="zh-CN" sz="2800" b="1" dirty="0">
                <a:solidFill>
                  <a:prstClr val="black"/>
                </a:solidFill>
                <a:latin typeface="思源黑体 CN Normal" panose="020B0400000000000000" pitchFamily="34" charset="-122"/>
                <a:ea typeface="思源黑体 CN Normal" panose="020B0400000000000000" pitchFamily="34" charset="-122"/>
              </a:rPr>
              <a:t>R</a:t>
            </a:r>
            <a:r>
              <a:rPr lang="zh-CN" altLang="en-US" sz="2800" b="1" dirty="0">
                <a:solidFill>
                  <a:prstClr val="black"/>
                </a:solidFill>
                <a:latin typeface="思源黑体 CN Normal" panose="020B0400000000000000" pitchFamily="34" charset="-122"/>
                <a:ea typeface="思源黑体 CN Normal" panose="020B0400000000000000" pitchFamily="34" charset="-122"/>
              </a:rPr>
              <a:t>函数</a:t>
            </a:r>
            <a:endParaRPr lang="en-US" altLang="zh-CN" sz="2800" b="1" dirty="0"/>
          </a:p>
        </p:txBody>
      </p:sp>
      <p:sp>
        <p:nvSpPr>
          <p:cNvPr id="15" name="矩形 14"/>
          <p:cNvSpPr/>
          <p:nvPr/>
        </p:nvSpPr>
        <p:spPr>
          <a:xfrm>
            <a:off x="3156240" y="2619732"/>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2768477" y="1956705"/>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457423" y="3105715"/>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364014" y="3573839"/>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888162" y="2836562"/>
            <a:ext cx="41144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888162" y="3774561"/>
            <a:ext cx="41144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145</a:t>
            </a:fld>
            <a:endParaRPr lang="zh-CN" altLang="en-US"/>
          </a:p>
        </p:txBody>
      </p:sp>
    </p:spTree>
    <p:custDataLst>
      <p:tags r:id="rId1"/>
    </p:custData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06628"/>
            <a:ext cx="7394678" cy="756544"/>
            <a:chOff x="720622" y="2933929"/>
            <a:chExt cx="7394678"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超几何分布</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146</a:t>
            </a:fld>
            <a:endParaRPr lang="zh-CN" altLang="en-US"/>
          </a:p>
        </p:txBody>
      </p:sp>
    </p:spTree>
    <p:custDataLst>
      <p:tags r:id="rId1"/>
    </p:custData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4974" y="1138867"/>
            <a:ext cx="3719636" cy="470391"/>
            <a:chOff x="1053632" y="1397127"/>
            <a:chExt cx="3719636" cy="470391"/>
          </a:xfrm>
        </p:grpSpPr>
        <p:sp>
          <p:nvSpPr>
            <p:cNvPr id="3" name="矩形 2"/>
            <p:cNvSpPr/>
            <p:nvPr/>
          </p:nvSpPr>
          <p:spPr>
            <a:xfrm>
              <a:off x="1520318" y="1405853"/>
              <a:ext cx="3252950" cy="461665"/>
            </a:xfrm>
            <a:prstGeom prst="rect">
              <a:avLst/>
            </a:prstGeom>
          </p:spPr>
          <p:txBody>
            <a:bodyPr wrap="square">
              <a:spAutoFit/>
            </a:bodyPr>
            <a:lstStyle/>
            <a:p>
              <a:r>
                <a:rPr lang="zh-CN" altLang="en-US" sz="2400" dirty="0">
                  <a:solidFill>
                    <a:srgbClr val="004EA2"/>
                  </a:solidFill>
                  <a:ea typeface="思源黑体 CN Bold" panose="020B0800000000000000" pitchFamily="34" charset="-122"/>
                </a:rPr>
                <a:t>例</a:t>
              </a:r>
              <a:r>
                <a:rPr lang="en-US" altLang="zh-CN" sz="2400" dirty="0">
                  <a:solidFill>
                    <a:srgbClr val="004EA2"/>
                  </a:solidFill>
                  <a:ea typeface="思源黑体 CN Bold" panose="020B0800000000000000" pitchFamily="34" charset="-122"/>
                </a:rPr>
                <a:t>2.4.3</a:t>
              </a: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9" name="矩形 8"/>
          <p:cNvSpPr/>
          <p:nvPr/>
        </p:nvSpPr>
        <p:spPr>
          <a:xfrm>
            <a:off x="1275540" y="1538555"/>
            <a:ext cx="9640919" cy="1599477"/>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在某工厂生产的</a:t>
            </a:r>
            <a:r>
              <a:rPr lang="en-US" altLang="zh-CN" sz="2800" dirty="0">
                <a:latin typeface="+mj-lt"/>
                <a:ea typeface="思源黑体 CN Normal" panose="020B0400000000000000" pitchFamily="34" charset="-122"/>
              </a:rPr>
              <a:t>1000</a:t>
            </a:r>
            <a:r>
              <a:rPr lang="zh-CN" altLang="en-US" sz="2800" dirty="0">
                <a:latin typeface="+mj-lt"/>
                <a:ea typeface="思源黑体 CN Normal" panose="020B0400000000000000" pitchFamily="34" charset="-122"/>
              </a:rPr>
              <a:t>件产品中有</a:t>
            </a:r>
            <a:r>
              <a:rPr lang="en-US" altLang="zh-CN" sz="2800" dirty="0">
                <a:latin typeface="+mj-lt"/>
                <a:ea typeface="思源黑体 CN Normal" panose="020B0400000000000000" pitchFamily="34" charset="-122"/>
              </a:rPr>
              <a:t>10</a:t>
            </a:r>
            <a:r>
              <a:rPr lang="zh-CN" altLang="en-US" sz="2800" dirty="0">
                <a:latin typeface="+mj-lt"/>
                <a:ea typeface="思源黑体 CN Normal" panose="020B0400000000000000" pitchFamily="34" charset="-122"/>
              </a:rPr>
              <a:t>件次品．现在从这些产品中依次任意抽取出</a:t>
            </a:r>
            <a:r>
              <a:rPr lang="en-US" altLang="zh-CN" sz="2800" dirty="0">
                <a:latin typeface="+mj-lt"/>
                <a:ea typeface="思源黑体 CN Normal" panose="020B0400000000000000" pitchFamily="34" charset="-122"/>
              </a:rPr>
              <a:t>20</a:t>
            </a:r>
            <a:r>
              <a:rPr lang="zh-CN" altLang="en-US" sz="2800" dirty="0">
                <a:latin typeface="+mj-lt"/>
                <a:ea typeface="思源黑体 CN Normal" panose="020B0400000000000000" pitchFamily="34" charset="-122"/>
              </a:rPr>
              <a:t>件，每次抽取一件，取后放回，求取到的次品数不超过</a:t>
            </a:r>
            <a:r>
              <a:rPr lang="en-US" altLang="zh-CN" sz="2800" dirty="0">
                <a:latin typeface="+mj-lt"/>
                <a:ea typeface="思源黑体 CN Normal" panose="020B0400000000000000" pitchFamily="34" charset="-122"/>
              </a:rPr>
              <a:t>3</a:t>
            </a:r>
            <a:r>
              <a:rPr lang="zh-CN" altLang="en-US" sz="2800" dirty="0">
                <a:latin typeface="+mj-lt"/>
                <a:ea typeface="思源黑体 CN Normal" panose="020B0400000000000000" pitchFamily="34" charset="-122"/>
              </a:rPr>
              <a:t>件的概率</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 </a:t>
            </a:r>
          </a:p>
        </p:txBody>
      </p:sp>
      <p:grpSp>
        <p:nvGrpSpPr>
          <p:cNvPr id="23" name="组合 22"/>
          <p:cNvGrpSpPr/>
          <p:nvPr/>
        </p:nvGrpSpPr>
        <p:grpSpPr>
          <a:xfrm>
            <a:off x="1362435" y="3852465"/>
            <a:ext cx="3719636" cy="470391"/>
            <a:chOff x="1053632" y="1397127"/>
            <a:chExt cx="3719636" cy="470391"/>
          </a:xfrm>
        </p:grpSpPr>
        <p:sp>
          <p:nvSpPr>
            <p:cNvPr id="24" name="矩形 23"/>
            <p:cNvSpPr/>
            <p:nvPr/>
          </p:nvSpPr>
          <p:spPr>
            <a:xfrm>
              <a:off x="1520318" y="1405853"/>
              <a:ext cx="3252950" cy="461665"/>
            </a:xfrm>
            <a:prstGeom prst="rect">
              <a:avLst/>
            </a:prstGeom>
          </p:spPr>
          <p:txBody>
            <a:bodyPr wrap="square">
              <a:spAutoFit/>
            </a:bodyPr>
            <a:lstStyle/>
            <a:p>
              <a:r>
                <a:rPr lang="zh-CN" altLang="en-US" sz="2400" b="1" dirty="0">
                  <a:solidFill>
                    <a:srgbClr val="004EA2"/>
                  </a:solidFill>
                  <a:ea typeface="思源黑体 CN Bold" panose="020B0800000000000000" pitchFamily="34" charset="-122"/>
                </a:rPr>
                <a:t>案例</a:t>
              </a:r>
              <a:endParaRPr lang="en-US" altLang="zh-CN" sz="2400" b="1" dirty="0">
                <a:solidFill>
                  <a:srgbClr val="004EA2"/>
                </a:solidFill>
                <a:ea typeface="思源黑体 CN Bold" panose="020B0800000000000000" pitchFamily="34" charset="-122"/>
              </a:endParaRPr>
            </a:p>
          </p:txBody>
        </p:sp>
        <p:grpSp>
          <p:nvGrpSpPr>
            <p:cNvPr id="25" name="组合 24"/>
            <p:cNvGrpSpPr/>
            <p:nvPr/>
          </p:nvGrpSpPr>
          <p:grpSpPr>
            <a:xfrm>
              <a:off x="1053632" y="1397127"/>
              <a:ext cx="428587" cy="424183"/>
              <a:chOff x="1053632" y="1397127"/>
              <a:chExt cx="428587" cy="424183"/>
            </a:xfrm>
          </p:grpSpPr>
          <p:sp>
            <p:nvSpPr>
              <p:cNvPr id="26" name="矩形 25"/>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1109134" y="1448225"/>
                <a:ext cx="373085" cy="373085"/>
                <a:chOff x="1109134" y="1448225"/>
                <a:chExt cx="373085" cy="373085"/>
              </a:xfrm>
            </p:grpSpPr>
            <p:sp>
              <p:nvSpPr>
                <p:cNvPr id="28" name="矩形 27"/>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31" name="矩形 30"/>
          <p:cNvSpPr/>
          <p:nvPr/>
        </p:nvSpPr>
        <p:spPr>
          <a:xfrm>
            <a:off x="1264973" y="4391271"/>
            <a:ext cx="9651485" cy="1599477"/>
          </a:xfrm>
          <a:prstGeom prst="rect">
            <a:avLst/>
          </a:prstGeom>
          <a:noFill/>
          <a:ln w="57150">
            <a:noFill/>
          </a:ln>
        </p:spPr>
        <p:txBody>
          <a:bodyPr wrap="square" anchor="ctr" anchorCtr="0">
            <a:spAutoFit/>
          </a:bodyPr>
          <a:lstStyle/>
          <a:p>
            <a:pPr>
              <a:lnSpc>
                <a:spcPct val="120000"/>
              </a:lnSpc>
            </a:pPr>
            <a:r>
              <a:rPr lang="zh-CN" altLang="en-US" sz="2800" dirty="0">
                <a:latin typeface="+mj-lt"/>
              </a:rPr>
              <a:t>在</a:t>
            </a:r>
            <a:r>
              <a:rPr lang="zh-CN" altLang="en-US" sz="2800" dirty="0">
                <a:solidFill>
                  <a:srgbClr val="FF0000"/>
                </a:solidFill>
                <a:latin typeface="+mj-lt"/>
              </a:rPr>
              <a:t>上例</a:t>
            </a:r>
            <a:r>
              <a:rPr lang="zh-CN" altLang="en-US" sz="2800" dirty="0">
                <a:latin typeface="+mj-lt"/>
              </a:rPr>
              <a:t>中，如果采用取后</a:t>
            </a:r>
            <a:r>
              <a:rPr lang="zh-CN" altLang="en-US" sz="2800" dirty="0">
                <a:solidFill>
                  <a:srgbClr val="FF0000"/>
                </a:solidFill>
                <a:latin typeface="+mj-lt"/>
              </a:rPr>
              <a:t>不放回</a:t>
            </a:r>
            <a:r>
              <a:rPr lang="zh-CN" altLang="en-US" sz="2800" dirty="0">
                <a:latin typeface="+mj-lt"/>
              </a:rPr>
              <a:t>的方法从产品中任意依次抽取</a:t>
            </a:r>
            <a:r>
              <a:rPr lang="en-US" altLang="zh-CN" sz="2800" dirty="0">
                <a:latin typeface="+mj-lt"/>
              </a:rPr>
              <a:t>20</a:t>
            </a:r>
            <a:r>
              <a:rPr lang="zh-CN" altLang="en-US" sz="2800" dirty="0">
                <a:latin typeface="+mj-lt"/>
              </a:rPr>
              <a:t>件产品，所抽到的次品件数还会服从二项分布</a:t>
            </a:r>
            <a:r>
              <a:rPr lang="en-US" altLang="zh-CN" sz="2800" i="1" dirty="0">
                <a:latin typeface="+mj-lt"/>
              </a:rPr>
              <a:t>B</a:t>
            </a:r>
            <a:r>
              <a:rPr lang="en-US" altLang="zh-CN" sz="2800" dirty="0">
                <a:latin typeface="+mj-lt"/>
              </a:rPr>
              <a:t>(20,0.01)</a:t>
            </a:r>
            <a:r>
              <a:rPr lang="zh-CN" altLang="en-US" sz="2800" dirty="0">
                <a:latin typeface="+mj-lt"/>
              </a:rPr>
              <a:t>吗？ </a:t>
            </a:r>
          </a:p>
        </p:txBody>
      </p:sp>
      <p:sp>
        <p:nvSpPr>
          <p:cNvPr id="10" name="灯片编号占位符 9"/>
          <p:cNvSpPr>
            <a:spLocks noGrp="1"/>
          </p:cNvSpPr>
          <p:nvPr>
            <p:ph type="sldNum" sz="quarter" idx="12"/>
          </p:nvPr>
        </p:nvSpPr>
        <p:spPr/>
        <p:txBody>
          <a:bodyPr/>
          <a:lstStyle/>
          <a:p>
            <a:fld id="{5FD308DF-D0D6-41CA-8E01-1A1CE80A10EE}" type="slidenum">
              <a:rPr lang="zh-CN" altLang="en-US" smtClean="0"/>
              <a:t>147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3132" y="1152384"/>
            <a:ext cx="3719636" cy="470391"/>
            <a:chOff x="1053632" y="1397127"/>
            <a:chExt cx="3719636" cy="470391"/>
          </a:xfrm>
        </p:grpSpPr>
        <p:sp>
          <p:nvSpPr>
            <p:cNvPr id="3" name="矩形 2"/>
            <p:cNvSpPr/>
            <p:nvPr/>
          </p:nvSpPr>
          <p:spPr>
            <a:xfrm>
              <a:off x="1520318" y="1405853"/>
              <a:ext cx="3252950" cy="461665"/>
            </a:xfrm>
            <a:prstGeom prst="rect">
              <a:avLst/>
            </a:prstGeom>
          </p:spPr>
          <p:txBody>
            <a:bodyPr wrap="square">
              <a:spAutoFit/>
            </a:bodyPr>
            <a:lstStyle/>
            <a:p>
              <a:r>
                <a:rPr lang="zh-CN" altLang="en-US" sz="2400" b="1" dirty="0">
                  <a:solidFill>
                    <a:srgbClr val="004EA2"/>
                  </a:solidFill>
                  <a:ea typeface="思源黑体 CN Bold" panose="020B0800000000000000" pitchFamily="34" charset="-122"/>
                </a:rPr>
                <a:t>案例</a:t>
              </a:r>
              <a:r>
                <a:rPr lang="zh-CN" altLang="en-US" sz="2400" dirty="0">
                  <a:solidFill>
                    <a:schemeClr val="tx1">
                      <a:lumMod val="85000"/>
                      <a:lumOff val="15000"/>
                    </a:schemeClr>
                  </a:solidFill>
                </a:rPr>
                <a:t>（不放回抽取）</a:t>
              </a:r>
              <a:endParaRPr lang="en-US" altLang="zh-CN" sz="2400" b="1" dirty="0">
                <a:solidFill>
                  <a:srgbClr val="004EA2"/>
                </a:solidFill>
                <a:ea typeface="思源黑体 CN Bold" panose="020B0800000000000000" pitchFamily="34" charset="-122"/>
              </a:endParaRP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pic>
        <p:nvPicPr>
          <p:cNvPr id="22" name="图片 21"/>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20031" t="58398" r="25121" b="14938"/>
          <a:stretch>
            <a:fillRect/>
          </a:stretch>
        </p:blipFill>
        <p:spPr>
          <a:xfrm>
            <a:off x="3474275" y="3260645"/>
            <a:ext cx="4549861" cy="951544"/>
          </a:xfrm>
          <a:prstGeom prst="rect">
            <a:avLst/>
          </a:prstGeom>
          <a:ln>
            <a:noFill/>
          </a:ln>
          <a:effectLst/>
        </p:spPr>
      </p:pic>
      <p:sp>
        <p:nvSpPr>
          <p:cNvPr id="25" name="文本框 24"/>
          <p:cNvSpPr txBox="1"/>
          <p:nvPr/>
        </p:nvSpPr>
        <p:spPr>
          <a:xfrm>
            <a:off x="1212395" y="1686413"/>
            <a:ext cx="6811741" cy="523220"/>
          </a:xfrm>
          <a:prstGeom prst="rect">
            <a:avLst/>
          </a:prstGeom>
          <a:noFill/>
        </p:spPr>
        <p:txBody>
          <a:bodyPr wrap="square" rtlCol="0">
            <a:spAutoFit/>
          </a:bodyPr>
          <a:lstStyle/>
          <a:p>
            <a:r>
              <a:rPr lang="zh-CN" altLang="en-US" sz="2800" dirty="0">
                <a:solidFill>
                  <a:schemeClr val="tx1">
                    <a:lumMod val="85000"/>
                    <a:lumOff val="15000"/>
                  </a:schemeClr>
                </a:solidFill>
              </a:rPr>
              <a:t>根据古典概率计算公式</a:t>
            </a:r>
          </a:p>
        </p:txBody>
      </p:sp>
      <p:sp>
        <p:nvSpPr>
          <p:cNvPr id="26" name="文本框 25"/>
          <p:cNvSpPr txBox="1"/>
          <p:nvPr/>
        </p:nvSpPr>
        <p:spPr>
          <a:xfrm>
            <a:off x="1294356" y="2614838"/>
            <a:ext cx="4929315" cy="523220"/>
          </a:xfrm>
          <a:prstGeom prst="rect">
            <a:avLst/>
          </a:prstGeom>
          <a:noFill/>
        </p:spPr>
        <p:txBody>
          <a:bodyPr wrap="square" rtlCol="0">
            <a:spAutoFit/>
          </a:bodyPr>
          <a:lstStyle/>
          <a:p>
            <a:r>
              <a:rPr lang="zh-CN" altLang="en-US" sz="2800" dirty="0">
                <a:solidFill>
                  <a:schemeClr val="tx1">
                    <a:lumMod val="85000"/>
                    <a:lumOff val="15000"/>
                  </a:schemeClr>
                </a:solidFill>
              </a:rPr>
              <a:t>而 </a:t>
            </a:r>
            <a:r>
              <a:rPr lang="en-US" altLang="zh-CN" sz="2800" i="1" dirty="0">
                <a:solidFill>
                  <a:schemeClr val="tx1">
                    <a:lumMod val="85000"/>
                    <a:lumOff val="15000"/>
                  </a:schemeClr>
                </a:solidFill>
              </a:rPr>
              <a:t>B</a:t>
            </a:r>
            <a:r>
              <a:rPr lang="en-US" altLang="zh-CN" sz="2800" dirty="0">
                <a:solidFill>
                  <a:schemeClr val="tx1">
                    <a:lumMod val="85000"/>
                    <a:lumOff val="15000"/>
                  </a:schemeClr>
                </a:solidFill>
              </a:rPr>
              <a:t>(20,0.01) </a:t>
            </a:r>
            <a:r>
              <a:rPr lang="zh-CN" altLang="en-US" sz="2800" dirty="0">
                <a:solidFill>
                  <a:schemeClr val="tx1">
                    <a:lumMod val="85000"/>
                    <a:lumOff val="15000"/>
                  </a:schemeClr>
                </a:solidFill>
              </a:rPr>
              <a:t>在</a:t>
            </a:r>
            <a:r>
              <a:rPr lang="en-US" altLang="zh-CN" sz="2800" dirty="0">
                <a:solidFill>
                  <a:schemeClr val="tx1">
                    <a:lumMod val="85000"/>
                    <a:lumOff val="15000"/>
                  </a:schemeClr>
                </a:solidFill>
              </a:rPr>
              <a:t>0</a:t>
            </a:r>
            <a:r>
              <a:rPr lang="zh-CN" altLang="en-US" sz="2800" dirty="0">
                <a:solidFill>
                  <a:schemeClr val="tx1">
                    <a:lumMod val="85000"/>
                    <a:lumOff val="15000"/>
                  </a:schemeClr>
                </a:solidFill>
              </a:rPr>
              <a:t>点得密度值为</a:t>
            </a:r>
            <a:r>
              <a:rPr lang="en-US" altLang="zh-CN" sz="2800" i="1" dirty="0">
                <a:solidFill>
                  <a:schemeClr val="tx1">
                    <a:lumMod val="85000"/>
                    <a:lumOff val="15000"/>
                  </a:schemeClr>
                </a:solidFill>
              </a:rPr>
              <a:t> </a:t>
            </a:r>
            <a:endParaRPr lang="zh-CN" altLang="en-US" sz="2800" i="1" dirty="0">
              <a:solidFill>
                <a:schemeClr val="tx1">
                  <a:lumMod val="85000"/>
                  <a:lumOff val="15000"/>
                </a:schemeClr>
              </a:solidFill>
            </a:endParaRPr>
          </a:p>
        </p:txBody>
      </p:sp>
      <p:pic>
        <p:nvPicPr>
          <p:cNvPr id="27" name="图片 26"/>
          <p:cNvPicPr>
            <a:picLocks noChangeAspect="1"/>
          </p:cNvPicPr>
          <p:nvPr/>
        </p:nvPicPr>
        <p:blipFill rotWithShape="1">
          <a:blip r:embed="rId3">
            <a:clrChange>
              <a:clrFrom>
                <a:srgbClr val="FFFFFF"/>
              </a:clrFrom>
              <a:clrTo>
                <a:srgbClr val="FFFFFF">
                  <a:alpha val="0"/>
                </a:srgbClr>
              </a:clrTo>
            </a:clrChange>
            <a:duotone>
              <a:prstClr val="black"/>
              <a:schemeClr val="tx1">
                <a:lumMod val="85000"/>
                <a:lumOff val="15000"/>
                <a:tint val="45000"/>
                <a:satMod val="400000"/>
              </a:schemeClr>
            </a:duotone>
          </a:blip>
          <a:srcRect l="22966" t="13901" r="25121" b="58879"/>
          <a:stretch>
            <a:fillRect/>
          </a:stretch>
        </p:blipFill>
        <p:spPr>
          <a:xfrm>
            <a:off x="4822305" y="1415444"/>
            <a:ext cx="4773857" cy="1076807"/>
          </a:xfrm>
          <a:prstGeom prst="rect">
            <a:avLst/>
          </a:prstGeom>
          <a:ln>
            <a:noFill/>
          </a:ln>
          <a:effectLst/>
        </p:spPr>
      </p:pic>
      <p:sp>
        <p:nvSpPr>
          <p:cNvPr id="28" name="文本框 27"/>
          <p:cNvSpPr txBox="1"/>
          <p:nvPr/>
        </p:nvSpPr>
        <p:spPr>
          <a:xfrm>
            <a:off x="1212395" y="4334776"/>
            <a:ext cx="8879556" cy="523220"/>
          </a:xfrm>
          <a:prstGeom prst="rect">
            <a:avLst/>
          </a:prstGeom>
          <a:noFill/>
        </p:spPr>
        <p:txBody>
          <a:bodyPr wrap="square" rtlCol="0">
            <a:spAutoFit/>
          </a:bodyPr>
          <a:lstStyle/>
          <a:p>
            <a:r>
              <a:rPr lang="zh-CN" altLang="en-US" sz="2800" dirty="0">
                <a:solidFill>
                  <a:schemeClr val="tx1">
                    <a:lumMod val="85000"/>
                    <a:lumOff val="15000"/>
                  </a:schemeClr>
                </a:solidFill>
              </a:rPr>
              <a:t>因此 </a:t>
            </a:r>
            <a:r>
              <a:rPr lang="en-US" altLang="zh-CN" sz="2800" i="1" dirty="0">
                <a:solidFill>
                  <a:schemeClr val="tx1">
                    <a:lumMod val="85000"/>
                    <a:lumOff val="15000"/>
                  </a:schemeClr>
                </a:solidFill>
              </a:rPr>
              <a:t>X </a:t>
            </a:r>
            <a:r>
              <a:rPr lang="zh-CN" altLang="en-US" sz="2800" dirty="0">
                <a:solidFill>
                  <a:schemeClr val="tx1">
                    <a:lumMod val="85000"/>
                    <a:lumOff val="15000"/>
                  </a:schemeClr>
                </a:solidFill>
              </a:rPr>
              <a:t>不服从二项分布 </a:t>
            </a:r>
            <a:r>
              <a:rPr lang="en-US" altLang="zh-CN" sz="2800" i="1" dirty="0">
                <a:solidFill>
                  <a:schemeClr val="tx1">
                    <a:lumMod val="85000"/>
                    <a:lumOff val="15000"/>
                  </a:schemeClr>
                </a:solidFill>
              </a:rPr>
              <a:t>B</a:t>
            </a:r>
            <a:r>
              <a:rPr lang="en-US" altLang="zh-CN" sz="2800" dirty="0">
                <a:solidFill>
                  <a:schemeClr val="tx1">
                    <a:lumMod val="85000"/>
                    <a:lumOff val="15000"/>
                  </a:schemeClr>
                </a:solidFill>
              </a:rPr>
              <a:t>(20,0.01).</a:t>
            </a:r>
            <a:endParaRPr lang="zh-CN" altLang="en-US" sz="2800" dirty="0">
              <a:solidFill>
                <a:schemeClr val="tx1">
                  <a:lumMod val="85000"/>
                  <a:lumOff val="15000"/>
                </a:schemeClr>
              </a:solidFill>
            </a:endParaRPr>
          </a:p>
        </p:txBody>
      </p:sp>
      <p:grpSp>
        <p:nvGrpSpPr>
          <p:cNvPr id="29" name="组合 28"/>
          <p:cNvGrpSpPr/>
          <p:nvPr/>
        </p:nvGrpSpPr>
        <p:grpSpPr>
          <a:xfrm>
            <a:off x="1075404" y="4961839"/>
            <a:ext cx="9700746" cy="1282595"/>
            <a:chOff x="832352" y="1675153"/>
            <a:chExt cx="6407738" cy="797921"/>
          </a:xfrm>
        </p:grpSpPr>
        <p:grpSp>
          <p:nvGrpSpPr>
            <p:cNvPr id="30" name="组合 29"/>
            <p:cNvGrpSpPr/>
            <p:nvPr/>
          </p:nvGrpSpPr>
          <p:grpSpPr>
            <a:xfrm>
              <a:off x="832352" y="1684445"/>
              <a:ext cx="6407738" cy="769441"/>
              <a:chOff x="832352" y="1684445"/>
              <a:chExt cx="6407738" cy="769441"/>
            </a:xfrm>
          </p:grpSpPr>
          <p:sp>
            <p:nvSpPr>
              <p:cNvPr id="32" name="矩形 31"/>
              <p:cNvSpPr/>
              <p:nvPr/>
            </p:nvSpPr>
            <p:spPr>
              <a:xfrm>
                <a:off x="873628" y="1684445"/>
                <a:ext cx="636646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p:cNvSpPr/>
            <p:nvPr/>
          </p:nvSpPr>
          <p:spPr>
            <a:xfrm>
              <a:off x="903368" y="1675153"/>
              <a:ext cx="6336722" cy="797921"/>
            </a:xfrm>
            <a:prstGeom prst="rect">
              <a:avLst/>
            </a:prstGeom>
            <a:noFill/>
            <a:ln w="57150">
              <a:noFill/>
            </a:ln>
          </p:spPr>
          <p:txBody>
            <a:bodyPr wrap="square" anchor="ctr" anchorCtr="0">
              <a:spAutoFit/>
            </a:bodyPr>
            <a:lstStyle/>
            <a:p>
              <a:pPr>
                <a:lnSpc>
                  <a:spcPct val="110000"/>
                </a:lnSpc>
              </a:pPr>
              <a:r>
                <a:rPr lang="zh-CN" altLang="en-US" sz="2400" dirty="0">
                  <a:solidFill>
                    <a:schemeClr val="tx1">
                      <a:lumMod val="85000"/>
                      <a:lumOff val="15000"/>
                    </a:schemeClr>
                  </a:solidFill>
                  <a:latin typeface="+mj-lt"/>
                  <a:ea typeface="思源黑体 CN Normal" panose="020B0400000000000000" pitchFamily="34" charset="-122"/>
                </a:rPr>
                <a:t>依次不放回任意抽取</a:t>
              </a:r>
              <a:r>
                <a:rPr lang="en-US" altLang="zh-CN" sz="2400" dirty="0">
                  <a:solidFill>
                    <a:schemeClr val="tx1">
                      <a:lumMod val="85000"/>
                      <a:lumOff val="15000"/>
                    </a:schemeClr>
                  </a:solidFill>
                  <a:latin typeface="+mj-lt"/>
                  <a:ea typeface="思源黑体 CN Normal" panose="020B0400000000000000" pitchFamily="34" charset="-122"/>
                </a:rPr>
                <a:t>20</a:t>
              </a:r>
              <a:r>
                <a:rPr lang="zh-CN" altLang="en-US" sz="2400" dirty="0">
                  <a:solidFill>
                    <a:schemeClr val="tx1">
                      <a:lumMod val="85000"/>
                      <a:lumOff val="15000"/>
                    </a:schemeClr>
                  </a:solidFill>
                  <a:latin typeface="+mj-lt"/>
                  <a:ea typeface="思源黑体 CN Normal" panose="020B0400000000000000" pitchFamily="34" charset="-122"/>
                </a:rPr>
                <a:t>件产品相当于做了</a:t>
              </a:r>
              <a:r>
                <a:rPr lang="en-US" altLang="zh-CN" sz="2400" dirty="0">
                  <a:solidFill>
                    <a:schemeClr val="tx1">
                      <a:lumMod val="85000"/>
                      <a:lumOff val="15000"/>
                    </a:schemeClr>
                  </a:solidFill>
                  <a:latin typeface="+mj-lt"/>
                  <a:ea typeface="思源黑体 CN Normal" panose="020B0400000000000000" pitchFamily="34" charset="-122"/>
                </a:rPr>
                <a:t>20</a:t>
              </a:r>
              <a:r>
                <a:rPr lang="zh-CN" altLang="en-US" sz="2400" dirty="0">
                  <a:solidFill>
                    <a:schemeClr val="tx1">
                      <a:lumMod val="85000"/>
                      <a:lumOff val="15000"/>
                    </a:schemeClr>
                  </a:solidFill>
                  <a:latin typeface="+mj-lt"/>
                  <a:ea typeface="思源黑体 CN Normal" panose="020B0400000000000000" pitchFamily="34" charset="-122"/>
                </a:rPr>
                <a:t>次</a:t>
              </a:r>
              <a:r>
                <a:rPr lang="zh-CN" altLang="en-US" sz="2400" dirty="0">
                  <a:solidFill>
                    <a:srgbClr val="C00000"/>
                  </a:solidFill>
                  <a:latin typeface="+mj-lt"/>
                  <a:ea typeface="思源黑体 CN Normal" panose="020B0400000000000000" pitchFamily="34" charset="-122"/>
                </a:rPr>
                <a:t>不同的</a:t>
              </a:r>
              <a:r>
                <a:rPr lang="zh-CN" altLang="en-US" sz="2400" dirty="0">
                  <a:solidFill>
                    <a:schemeClr val="tx1">
                      <a:lumMod val="85000"/>
                      <a:lumOff val="15000"/>
                    </a:schemeClr>
                  </a:solidFill>
                  <a:latin typeface="+mj-lt"/>
                  <a:ea typeface="思源黑体 CN Normal" panose="020B0400000000000000" pitchFamily="34" charset="-122"/>
                </a:rPr>
                <a:t>伯努利实验，每次实验出现成功（次品）的概率会发生变化，进而成功次数 </a:t>
              </a:r>
              <a:r>
                <a:rPr lang="en-US" altLang="zh-CN" sz="2400" i="1" dirty="0">
                  <a:solidFill>
                    <a:schemeClr val="tx1">
                      <a:lumMod val="85000"/>
                      <a:lumOff val="15000"/>
                    </a:schemeClr>
                  </a:solidFill>
                  <a:latin typeface="+mj-lt"/>
                  <a:ea typeface="思源黑体 CN Normal" panose="020B0400000000000000" pitchFamily="34" charset="-122"/>
                </a:rPr>
                <a:t>X </a:t>
              </a:r>
              <a:r>
                <a:rPr lang="zh-CN" altLang="en-US" sz="2400" dirty="0">
                  <a:solidFill>
                    <a:schemeClr val="tx1">
                      <a:lumMod val="85000"/>
                      <a:lumOff val="15000"/>
                    </a:schemeClr>
                  </a:solidFill>
                  <a:latin typeface="+mj-lt"/>
                  <a:ea typeface="思源黑体 CN Normal" panose="020B0400000000000000" pitchFamily="34" charset="-122"/>
                </a:rPr>
                <a:t>不服从二项分布． </a:t>
              </a:r>
            </a:p>
          </p:txBody>
        </p:sp>
      </p:grpSp>
      <p:sp>
        <p:nvSpPr>
          <p:cNvPr id="9" name="灯片编号占位符 8"/>
          <p:cNvSpPr>
            <a:spLocks noGrp="1"/>
          </p:cNvSpPr>
          <p:nvPr>
            <p:ph type="sldNum" sz="quarter" idx="12"/>
          </p:nvPr>
        </p:nvSpPr>
        <p:spPr>
          <a:xfrm>
            <a:off x="8391648" y="6092925"/>
            <a:ext cx="2743200" cy="365125"/>
          </a:xfrm>
        </p:spPr>
        <p:txBody>
          <a:bodyPr/>
          <a:lstStyle/>
          <a:p>
            <a:fld id="{5FD308DF-D0D6-41CA-8E01-1A1CE80A10EE}" type="slidenum">
              <a:rPr lang="zh-CN" altLang="en-US" smtClean="0"/>
              <a:t>148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73060" y="1089982"/>
            <a:ext cx="9833193" cy="940514"/>
          </a:xfrm>
          <a:prstGeom prst="rect">
            <a:avLst/>
          </a:prstGeom>
          <a:noFill/>
          <a:ln w="57150">
            <a:noFill/>
          </a:ln>
        </p:spPr>
        <p:txBody>
          <a:bodyPr wrap="square" anchor="ctr" anchorCtr="0">
            <a:spAutoFit/>
          </a:bodyPr>
          <a:lstStyle/>
          <a:p>
            <a:pPr>
              <a:lnSpc>
                <a:spcPct val="120000"/>
              </a:lnSpc>
            </a:pPr>
            <a:r>
              <a:rPr lang="zh-CN" altLang="en-US" sz="2400" dirty="0">
                <a:solidFill>
                  <a:prstClr val="black"/>
                </a:solidFill>
                <a:ea typeface="思源黑体 CN Normal" panose="020B0400000000000000" pitchFamily="34" charset="-122"/>
              </a:rPr>
              <a:t>        一般地，在含有 </a:t>
            </a:r>
            <a:r>
              <a:rPr lang="en-US" altLang="zh-CN" sz="2400" i="1" dirty="0">
                <a:solidFill>
                  <a:prstClr val="black"/>
                </a:solidFill>
                <a:ea typeface="思源黑体 CN Normal" panose="020B0400000000000000" pitchFamily="34" charset="-122"/>
              </a:rPr>
              <a:t>K </a:t>
            </a:r>
            <a:r>
              <a:rPr lang="zh-CN" altLang="en-US" sz="2400" dirty="0">
                <a:solidFill>
                  <a:prstClr val="black"/>
                </a:solidFill>
                <a:ea typeface="思源黑体 CN Normal" panose="020B0400000000000000" pitchFamily="34" charset="-122"/>
              </a:rPr>
              <a:t>件次品的 </a:t>
            </a:r>
            <a:r>
              <a:rPr lang="en-US" altLang="zh-CN" sz="2400" i="1" dirty="0">
                <a:solidFill>
                  <a:prstClr val="black"/>
                </a:solidFill>
                <a:ea typeface="思源黑体 CN Normal" panose="020B0400000000000000" pitchFamily="34" charset="-122"/>
              </a:rPr>
              <a:t>M </a:t>
            </a:r>
            <a:r>
              <a:rPr lang="zh-CN" altLang="en-US" sz="2400" dirty="0">
                <a:solidFill>
                  <a:prstClr val="black"/>
                </a:solidFill>
                <a:ea typeface="思源黑体 CN Normal" panose="020B0400000000000000" pitchFamily="34" charset="-122"/>
              </a:rPr>
              <a:t>件产品中，不放回地随机依次任意取 </a:t>
            </a:r>
            <a:r>
              <a:rPr lang="en-US" altLang="zh-CN" sz="2400" i="1" dirty="0">
                <a:solidFill>
                  <a:prstClr val="black"/>
                </a:solidFill>
                <a:ea typeface="思源黑体 CN Normal" panose="020B0400000000000000" pitchFamily="34" charset="-122"/>
              </a:rPr>
              <a:t>n </a:t>
            </a:r>
            <a:r>
              <a:rPr lang="zh-CN" altLang="en-US" sz="2400" dirty="0">
                <a:solidFill>
                  <a:prstClr val="black"/>
                </a:solidFill>
                <a:ea typeface="思源黑体 CN Normal" panose="020B0400000000000000" pitchFamily="34" charset="-122"/>
              </a:rPr>
              <a:t>件产品（每次抽取一件）中含有的次品数</a:t>
            </a:r>
            <a:r>
              <a:rPr lang="zh-CN" altLang="en-US" sz="2400" dirty="0"/>
              <a:t>𝜉</a:t>
            </a:r>
            <a:r>
              <a:rPr lang="zh-CN" altLang="en-US" sz="2400" dirty="0">
                <a:solidFill>
                  <a:prstClr val="black"/>
                </a:solidFill>
                <a:ea typeface="思源黑体 CN Normal" panose="020B0400000000000000" pitchFamily="34" charset="-122"/>
              </a:rPr>
              <a:t>的密度为：</a:t>
            </a:r>
            <a:endParaRPr lang="en-US" altLang="zh-CN" sz="2400" dirty="0">
              <a:solidFill>
                <a:prstClr val="black"/>
              </a:solidFill>
              <a:ea typeface="思源黑体 CN Normal" panose="020B0400000000000000" pitchFamily="34" charset="-122"/>
            </a:endParaRPr>
          </a:p>
        </p:txBody>
      </p:sp>
      <p:pic>
        <p:nvPicPr>
          <p:cNvPr id="3" name="图片 2"/>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16730" t="29773" r="19515" b="23217"/>
          <a:stretch>
            <a:fillRect/>
          </a:stretch>
        </p:blipFill>
        <p:spPr>
          <a:xfrm>
            <a:off x="2404506" y="1895016"/>
            <a:ext cx="6424336" cy="1501230"/>
          </a:xfrm>
          <a:prstGeom prst="rect">
            <a:avLst/>
          </a:prstGeom>
          <a:ln>
            <a:noFill/>
          </a:ln>
          <a:effectLst/>
        </p:spPr>
      </p:pic>
      <p:pic>
        <p:nvPicPr>
          <p:cNvPr id="4" name="图片 3"/>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t="78720" r="46205" b="1995"/>
          <a:stretch>
            <a:fillRect/>
          </a:stretch>
        </p:blipFill>
        <p:spPr>
          <a:xfrm>
            <a:off x="1173060" y="3399768"/>
            <a:ext cx="5416481" cy="615378"/>
          </a:xfrm>
          <a:prstGeom prst="rect">
            <a:avLst/>
          </a:prstGeom>
          <a:ln>
            <a:noFill/>
          </a:ln>
          <a:effectLst/>
        </p:spPr>
      </p:pic>
      <p:grpSp>
        <p:nvGrpSpPr>
          <p:cNvPr id="5" name="组合 4"/>
          <p:cNvGrpSpPr/>
          <p:nvPr/>
        </p:nvGrpSpPr>
        <p:grpSpPr>
          <a:xfrm>
            <a:off x="1092069" y="4414556"/>
            <a:ext cx="9423531" cy="1665251"/>
            <a:chOff x="1362565" y="1905903"/>
            <a:chExt cx="9423531" cy="1665251"/>
          </a:xfrm>
        </p:grpSpPr>
        <p:sp>
          <p:nvSpPr>
            <p:cNvPr id="6" name="椭圆 5"/>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8" name="矩形 7"/>
            <p:cNvSpPr/>
            <p:nvPr/>
          </p:nvSpPr>
          <p:spPr>
            <a:xfrm>
              <a:off x="1511293" y="2187442"/>
              <a:ext cx="9274803" cy="1383712"/>
            </a:xfrm>
            <a:prstGeom prst="rect">
              <a:avLst/>
            </a:prstGeom>
            <a:noFill/>
            <a:ln w="57150">
              <a:noFill/>
            </a:ln>
          </p:spPr>
          <p:txBody>
            <a:bodyPr wrap="square" anchor="ctr" anchorCtr="0">
              <a:spAutoFit/>
            </a:bodyPr>
            <a:lstStyle/>
            <a:p>
              <a:pPr algn="just">
                <a:lnSpc>
                  <a:spcPct val="120000"/>
                </a:lnSpc>
              </a:pPr>
              <a:r>
                <a:rPr lang="zh-CN" altLang="en-US" sz="2400" dirty="0">
                  <a:solidFill>
                    <a:prstClr val="black"/>
                  </a:solidFill>
                  <a:ea typeface="思源黑体 CN Normal" panose="020B0400000000000000" pitchFamily="34" charset="-122"/>
                </a:rPr>
                <a:t>       称如上密度对应的分布为</a:t>
              </a:r>
              <a:r>
                <a:rPr lang="zh-CN" altLang="en-US" sz="2400" dirty="0">
                  <a:ea typeface="思源黑体 CN Normal" panose="020B0400000000000000" pitchFamily="34" charset="-122"/>
                </a:rPr>
                <a:t>以</a:t>
              </a:r>
              <a:r>
                <a:rPr lang="en-US" altLang="zh-CN" sz="2400" i="1" dirty="0">
                  <a:ea typeface="思源黑体 CN Normal" panose="020B0400000000000000" pitchFamily="34" charset="-122"/>
                </a:rPr>
                <a:t>M</a:t>
              </a:r>
              <a:r>
                <a:rPr lang="zh-CN" altLang="en-US" sz="2400" i="1" dirty="0">
                  <a:ea typeface="思源黑体 CN Normal" panose="020B0400000000000000" pitchFamily="34" charset="-122"/>
                </a:rPr>
                <a:t>、</a:t>
              </a:r>
              <a:r>
                <a:rPr lang="en-US" altLang="zh-CN" sz="2400" i="1" dirty="0">
                  <a:ea typeface="思源黑体 CN Normal" panose="020B0400000000000000" pitchFamily="34" charset="-122"/>
                </a:rPr>
                <a:t>K</a:t>
              </a:r>
              <a:r>
                <a:rPr lang="zh-CN" altLang="en-US" sz="2400" dirty="0">
                  <a:ea typeface="思源黑体 CN Normal" panose="020B0400000000000000" pitchFamily="34" charset="-122"/>
                </a:rPr>
                <a:t>和</a:t>
              </a:r>
              <a:r>
                <a:rPr lang="en-US" altLang="zh-CN" sz="2400" i="1" dirty="0">
                  <a:ea typeface="思源黑体 CN Normal" panose="020B0400000000000000" pitchFamily="34" charset="-122"/>
                </a:rPr>
                <a:t>n</a:t>
              </a:r>
              <a:r>
                <a:rPr lang="zh-CN" altLang="en-US" sz="2400" dirty="0">
                  <a:ea typeface="思源黑体 CN Normal" panose="020B0400000000000000" pitchFamily="34" charset="-122"/>
                </a:rPr>
                <a:t>为参数的超几何分布</a:t>
              </a:r>
              <a:r>
                <a:rPr lang="zh-CN" altLang="en-US" sz="2400" dirty="0">
                  <a:solidFill>
                    <a:prstClr val="black"/>
                  </a:solidFill>
                  <a:ea typeface="思源黑体 CN Normal" panose="020B0400000000000000" pitchFamily="34" charset="-122"/>
                </a:rPr>
                <a:t>（简称</a:t>
              </a:r>
              <a:r>
                <a:rPr lang="zh-CN" altLang="en-US" sz="2400" dirty="0">
                  <a:solidFill>
                    <a:srgbClr val="C00000"/>
                  </a:solidFill>
                  <a:ea typeface="思源黑体 CN Normal" panose="020B0400000000000000" pitchFamily="34" charset="-122"/>
                </a:rPr>
                <a:t>超几何分布</a:t>
              </a:r>
              <a:r>
                <a:rPr lang="zh-CN" altLang="en-US" sz="2400" dirty="0">
                  <a:solidFill>
                    <a:prstClr val="black"/>
                  </a:solidFill>
                  <a:ea typeface="思源黑体 CN Normal" panose="020B0400000000000000" pitchFamily="34" charset="-122"/>
                </a:rPr>
                <a:t>．若随机变量</a:t>
              </a:r>
              <a:r>
                <a:rPr lang="zh-CN" altLang="en-US" sz="2400" b="1" dirty="0"/>
                <a:t>𝜉</a:t>
              </a:r>
              <a:r>
                <a:rPr lang="zh-CN" altLang="en-US" sz="2400" dirty="0">
                  <a:solidFill>
                    <a:prstClr val="black"/>
                  </a:solidFill>
                  <a:ea typeface="思源黑体 CN Normal" panose="020B0400000000000000" pitchFamily="34" charset="-122"/>
                </a:rPr>
                <a:t>的密度如上，称</a:t>
              </a:r>
              <a:r>
                <a:rPr lang="zh-CN" altLang="en-US" sz="2400" b="1" dirty="0"/>
                <a:t>𝜉</a:t>
              </a:r>
              <a:r>
                <a:rPr lang="zh-CN" altLang="en-US" sz="2400" dirty="0">
                  <a:ea typeface="思源黑体 CN Normal" panose="020B0400000000000000" pitchFamily="34" charset="-122"/>
                </a:rPr>
                <a:t>服从以</a:t>
              </a:r>
              <a:r>
                <a:rPr lang="en-US" altLang="zh-CN" sz="2400" i="1" dirty="0">
                  <a:ea typeface="思源黑体 CN Normal" panose="020B0400000000000000" pitchFamily="34" charset="-122"/>
                </a:rPr>
                <a:t>M</a:t>
              </a:r>
              <a:r>
                <a:rPr lang="zh-CN" altLang="en-US" sz="2400" i="1" dirty="0">
                  <a:ea typeface="思源黑体 CN Normal" panose="020B0400000000000000" pitchFamily="34" charset="-122"/>
                </a:rPr>
                <a:t>、</a:t>
              </a:r>
              <a:r>
                <a:rPr lang="en-US" altLang="zh-CN" sz="2400" i="1" dirty="0">
                  <a:ea typeface="思源黑体 CN Normal" panose="020B0400000000000000" pitchFamily="34" charset="-122"/>
                </a:rPr>
                <a:t>K</a:t>
              </a:r>
              <a:r>
                <a:rPr lang="zh-CN" altLang="en-US" sz="2400" dirty="0">
                  <a:ea typeface="思源黑体 CN Normal" panose="020B0400000000000000" pitchFamily="34" charset="-122"/>
                </a:rPr>
                <a:t>和</a:t>
              </a:r>
              <a:r>
                <a:rPr lang="en-US" altLang="zh-CN" sz="2400" i="1" dirty="0">
                  <a:ea typeface="思源黑体 CN Normal" panose="020B0400000000000000" pitchFamily="34" charset="-122"/>
                </a:rPr>
                <a:t>n</a:t>
              </a:r>
              <a:r>
                <a:rPr lang="zh-CN" altLang="en-US" sz="2400" dirty="0">
                  <a:ea typeface="思源黑体 CN Normal" panose="020B0400000000000000" pitchFamily="34" charset="-122"/>
                </a:rPr>
                <a:t>为参数的超几何分布</a:t>
              </a:r>
              <a:r>
                <a:rPr lang="zh-CN" altLang="en-US" sz="2400" dirty="0">
                  <a:solidFill>
                    <a:prstClr val="black"/>
                  </a:solidFill>
                  <a:ea typeface="思源黑体 CN Normal" panose="020B0400000000000000" pitchFamily="34" charset="-122"/>
                </a:rPr>
                <a:t>（简称</a:t>
              </a:r>
              <a:r>
                <a:rPr lang="zh-CN" altLang="en-US" sz="2400" dirty="0"/>
                <a:t>𝜉</a:t>
              </a:r>
              <a:r>
                <a:rPr lang="zh-CN" altLang="en-US" sz="2400" dirty="0">
                  <a:solidFill>
                    <a:prstClr val="black"/>
                  </a:solidFill>
                  <a:ea typeface="思源黑体 CN Normal" panose="020B0400000000000000" pitchFamily="34" charset="-122"/>
                </a:rPr>
                <a:t>服从超几何分布）</a:t>
              </a:r>
              <a:r>
                <a:rPr lang="en-US" altLang="zh-CN" sz="2400" dirty="0">
                  <a:solidFill>
                    <a:prstClr val="black"/>
                  </a:solidFill>
                  <a:ea typeface="思源黑体 CN Normal" panose="020B0400000000000000" pitchFamily="34" charset="-122"/>
                </a:rPr>
                <a:t>.</a:t>
              </a:r>
              <a:endParaRPr lang="zh-CN" altLang="en-US" sz="2400" dirty="0">
                <a:solidFill>
                  <a:prstClr val="black"/>
                </a:solidFill>
                <a:ea typeface="思源黑体 CN Normal" panose="020B0400000000000000" pitchFamily="34" charset="-122"/>
              </a:endParaRPr>
            </a:p>
          </p:txBody>
        </p:sp>
        <p:cxnSp>
          <p:nvCxnSpPr>
            <p:cNvPr id="9" name="直接连接符 8"/>
            <p:cNvCxnSpPr/>
            <p:nvPr/>
          </p:nvCxnSpPr>
          <p:spPr>
            <a:xfrm>
              <a:off x="1913918" y="2203789"/>
              <a:ext cx="1810166"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1824194" y="4312484"/>
            <a:ext cx="1426194"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Normal" panose="020B0400000000000000" pitchFamily="34" charset="-122"/>
              </a:rPr>
              <a:t>定义</a:t>
            </a:r>
            <a:endParaRPr lang="en-US" altLang="zh-CN" sz="2400" b="1" dirty="0">
              <a:solidFill>
                <a:srgbClr val="004EA2"/>
              </a:solidFill>
              <a:ea typeface="思源黑体 CN Normal" panose="020B0400000000000000" pitchFamily="34" charset="-122"/>
            </a:endParaRPr>
          </a:p>
        </p:txBody>
      </p:sp>
      <p:sp>
        <p:nvSpPr>
          <p:cNvPr id="11" name="灯片编号占位符 10"/>
          <p:cNvSpPr>
            <a:spLocks noGrp="1"/>
          </p:cNvSpPr>
          <p:nvPr>
            <p:ph type="sldNum" sz="quarter" idx="12"/>
          </p:nvPr>
        </p:nvSpPr>
        <p:spPr/>
        <p:txBody>
          <a:bodyPr/>
          <a:lstStyle/>
          <a:p>
            <a:fld id="{5FD308DF-D0D6-41CA-8E01-1A1CE80A10EE}" type="slidenum">
              <a:rPr lang="zh-CN" altLang="en-US" smtClean="0"/>
              <a:t>149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anim calcmode="lin" valueType="num">
                                      <p:cBhvr>
                                        <p:cTn id="17" dur="500" fill="hold"/>
                                        <p:tgtEl>
                                          <p:spTgt spid="10"/>
                                        </p:tgtEl>
                                        <p:attrNameLst>
                                          <p:attrName>ppt_x</p:attrName>
                                        </p:attrNameLst>
                                      </p:cBhvr>
                                      <p:tavLst>
                                        <p:tav tm="0">
                                          <p:val>
                                            <p:strVal val="#ppt_x"/>
                                          </p:val>
                                        </p:tav>
                                        <p:tav tm="100000">
                                          <p:val>
                                            <p:strVal val="#ppt_x"/>
                                          </p:val>
                                        </p:tav>
                                      </p:tavLst>
                                    </p:anim>
                                    <p:anim calcmode="lin" valueType="num">
                                      <p:cBhvr>
                                        <p:cTn id="18" dur="500" fill="hold"/>
                                        <p:tgtEl>
                                          <p:spTgt spid="10"/>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anim calcmode="lin" valueType="num">
                                      <p:cBhvr>
                                        <p:cTn id="22" dur="500" fill="hold"/>
                                        <p:tgtEl>
                                          <p:spTgt spid="5"/>
                                        </p:tgtEl>
                                        <p:attrNameLst>
                                          <p:attrName>ppt_x</p:attrName>
                                        </p:attrNameLst>
                                      </p:cBhvr>
                                      <p:tavLst>
                                        <p:tav tm="0">
                                          <p:val>
                                            <p:strVal val="#ppt_x"/>
                                          </p:val>
                                        </p:tav>
                                        <p:tav tm="100000">
                                          <p:val>
                                            <p:strVal val="#ppt_x"/>
                                          </p:val>
                                        </p:tav>
                                      </p:tavLst>
                                    </p:anim>
                                    <p:anim calcmode="lin" valueType="num">
                                      <p:cBhvr>
                                        <p:cTn id="23"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471961" y="1540789"/>
            <a:ext cx="9467385" cy="1205842"/>
            <a:chOff x="832352" y="1684445"/>
            <a:chExt cx="7125397" cy="392927"/>
          </a:xfrm>
        </p:grpSpPr>
        <p:grpSp>
          <p:nvGrpSpPr>
            <p:cNvPr id="12" name="组合 11"/>
            <p:cNvGrpSpPr/>
            <p:nvPr/>
          </p:nvGrpSpPr>
          <p:grpSpPr>
            <a:xfrm>
              <a:off x="832352" y="1684445"/>
              <a:ext cx="7125397" cy="392927"/>
              <a:chOff x="832352" y="1684445"/>
              <a:chExt cx="7125397" cy="392927"/>
            </a:xfrm>
          </p:grpSpPr>
          <p:sp>
            <p:nvSpPr>
              <p:cNvPr id="5" name="矩形 4"/>
              <p:cNvSpPr/>
              <p:nvPr/>
            </p:nvSpPr>
            <p:spPr>
              <a:xfrm>
                <a:off x="873627" y="1684445"/>
                <a:ext cx="7084122" cy="3929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矩形 7"/>
              <p:cNvSpPr/>
              <p:nvPr/>
            </p:nvSpPr>
            <p:spPr>
              <a:xfrm>
                <a:off x="832352" y="1684446"/>
                <a:ext cx="90488" cy="39292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9" name="矩形 8"/>
            <p:cNvSpPr/>
            <p:nvPr/>
          </p:nvSpPr>
          <p:spPr>
            <a:xfrm>
              <a:off x="965756" y="1725942"/>
              <a:ext cx="6740514" cy="310898"/>
            </a:xfrm>
            <a:prstGeom prst="rect">
              <a:avLst/>
            </a:prstGeom>
            <a:noFill/>
            <a:ln w="57150">
              <a:noFill/>
            </a:ln>
          </p:spPr>
          <p:txBody>
            <a:bodyPr wrap="square" anchor="ctr" anchorCtr="0">
              <a:spAutoFit/>
            </a:bodyPr>
            <a:lstStyle/>
            <a:p>
              <a:r>
                <a:rPr lang="zh-CN" altLang="en-US" sz="2800" dirty="0">
                  <a:latin typeface="+mj-lt"/>
                </a:rPr>
                <a:t> 部分样本点组成的集合（样本空间的子集）称为</a:t>
              </a:r>
              <a:r>
                <a:rPr lang="zh-CN" altLang="en-US" sz="2800" b="1" dirty="0">
                  <a:latin typeface="+mj-lt"/>
                </a:rPr>
                <a:t>随机事件</a:t>
              </a:r>
              <a:r>
                <a:rPr lang="zh-CN" altLang="en-US" sz="2800" dirty="0">
                  <a:latin typeface="+mj-lt"/>
                </a:rPr>
                <a:t>，简称</a:t>
              </a:r>
              <a:r>
                <a:rPr lang="zh-CN" altLang="en-US" sz="2800" b="1" dirty="0">
                  <a:latin typeface="+mj-lt"/>
                </a:rPr>
                <a:t>事件</a:t>
              </a:r>
              <a:r>
                <a:rPr lang="en-US" altLang="zh-CN" sz="2800" b="1" dirty="0">
                  <a:latin typeface="+mj-lt"/>
                </a:rPr>
                <a:t>.  </a:t>
              </a:r>
              <a:r>
                <a:rPr lang="zh-CN" altLang="en-US" sz="2800" dirty="0">
                  <a:latin typeface="+mj-lt"/>
                </a:rPr>
                <a:t>常用大写字母</a:t>
              </a:r>
              <a:r>
                <a:rPr lang="en-US" altLang="zh-CN" sz="2800" i="1" dirty="0">
                  <a:latin typeface="+mj-lt"/>
                </a:rPr>
                <a:t>A</a:t>
              </a:r>
              <a:r>
                <a:rPr lang="en-US" altLang="zh-CN" sz="2800" dirty="0">
                  <a:latin typeface="+mj-lt"/>
                </a:rPr>
                <a:t>, </a:t>
              </a:r>
              <a:r>
                <a:rPr lang="en-US" altLang="zh-CN" sz="2800" i="1" dirty="0">
                  <a:latin typeface="+mj-lt"/>
                </a:rPr>
                <a:t>B</a:t>
              </a:r>
              <a:r>
                <a:rPr lang="en-US" altLang="zh-CN" sz="2800" dirty="0">
                  <a:latin typeface="+mj-lt"/>
                </a:rPr>
                <a:t>, </a:t>
              </a:r>
              <a:r>
                <a:rPr lang="en-US" altLang="zh-CN" sz="2800" i="1" dirty="0">
                  <a:latin typeface="+mj-lt"/>
                </a:rPr>
                <a:t>C </a:t>
              </a:r>
              <a:r>
                <a:rPr lang="en-US" altLang="zh-CN" sz="2800" dirty="0">
                  <a:latin typeface="+mj-lt"/>
                </a:rPr>
                <a:t>···</a:t>
              </a:r>
              <a:r>
                <a:rPr lang="zh-CN" altLang="en-US" sz="2800" dirty="0">
                  <a:latin typeface="+mj-lt"/>
                </a:rPr>
                <a:t>表示</a:t>
              </a:r>
              <a:r>
                <a:rPr lang="en-US" altLang="zh-CN" sz="2800" dirty="0">
                  <a:latin typeface="+mj-lt"/>
                </a:rPr>
                <a:t>.</a:t>
              </a:r>
              <a:endParaRPr lang="zh-CN" altLang="en-US" sz="2800" dirty="0">
                <a:latin typeface="+mj-lt"/>
              </a:endParaRPr>
            </a:p>
          </p:txBody>
        </p:sp>
      </p:grpSp>
      <p:grpSp>
        <p:nvGrpSpPr>
          <p:cNvPr id="27" name="组合 26"/>
          <p:cNvGrpSpPr/>
          <p:nvPr/>
        </p:nvGrpSpPr>
        <p:grpSpPr>
          <a:xfrm>
            <a:off x="3072494" y="517850"/>
            <a:ext cx="5538106" cy="519773"/>
            <a:chOff x="1676401" y="988194"/>
            <a:chExt cx="5538106" cy="519773"/>
          </a:xfrm>
        </p:grpSpPr>
        <p:grpSp>
          <p:nvGrpSpPr>
            <p:cNvPr id="26" name="组合 25"/>
            <p:cNvGrpSpPr/>
            <p:nvPr/>
          </p:nvGrpSpPr>
          <p:grpSpPr>
            <a:xfrm>
              <a:off x="1676401" y="988194"/>
              <a:ext cx="5478574" cy="519773"/>
              <a:chOff x="1676401" y="988194"/>
              <a:chExt cx="5478574" cy="519773"/>
            </a:xfrm>
          </p:grpSpPr>
          <p:sp>
            <p:nvSpPr>
              <p:cNvPr id="4" name="矩形 3"/>
              <p:cNvSpPr/>
              <p:nvPr/>
            </p:nvSpPr>
            <p:spPr>
              <a:xfrm>
                <a:off x="1676401" y="988194"/>
                <a:ext cx="5478574"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679168" y="1015524"/>
              <a:ext cx="4535339" cy="492443"/>
            </a:xfrm>
            <a:prstGeom prst="rect">
              <a:avLst/>
            </a:prstGeom>
            <a:noFill/>
          </p:spPr>
          <p:txBody>
            <a:bodyPr wrap="square" lIns="0" tIns="0" rIns="0" bIns="0" rtlCol="0">
              <a:spAutoFit/>
            </a:bodyPr>
            <a:lstStyle/>
            <a:p>
              <a:pPr lvl="0">
                <a:defRPr/>
              </a:pPr>
              <a:r>
                <a:rPr lang="en-US" altLang="zh-CN" sz="3200" b="1" dirty="0">
                  <a:solidFill>
                    <a:schemeClr val="bg1"/>
                  </a:solidFill>
                  <a:latin typeface="+mj-lt"/>
                  <a:ea typeface="思源黑体 CN Bold" panose="020B0800000000000000" pitchFamily="34" charset="-122"/>
                </a:rPr>
                <a:t>  </a:t>
              </a:r>
              <a:r>
                <a:rPr lang="zh-CN" altLang="en-US" sz="3200" b="1" dirty="0">
                  <a:solidFill>
                    <a:schemeClr val="bg1"/>
                  </a:solidFill>
                  <a:latin typeface="+mj-lt"/>
                  <a:ea typeface="思源黑体 CN Bold" panose="020B0800000000000000" pitchFamily="34" charset="-122"/>
                </a:rPr>
                <a:t>随机事件</a:t>
              </a:r>
            </a:p>
          </p:txBody>
        </p:sp>
      </p:grpSp>
      <p:sp>
        <p:nvSpPr>
          <p:cNvPr id="2" name="矩形 1"/>
          <p:cNvSpPr/>
          <p:nvPr/>
        </p:nvSpPr>
        <p:spPr>
          <a:xfrm>
            <a:off x="1649212" y="3222799"/>
            <a:ext cx="9347155" cy="523220"/>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一定要发生的事件称为</a:t>
            </a:r>
            <a:r>
              <a:rPr lang="zh-CN" altLang="en-US" sz="2800" b="1" dirty="0">
                <a:latin typeface="思源黑体 CN Normal" panose="020B0400000000000000" pitchFamily="34" charset="-122"/>
                <a:ea typeface="思源黑体 CN Normal" panose="020B0400000000000000" pitchFamily="34" charset="-122"/>
              </a:rPr>
              <a:t>必然事件</a:t>
            </a:r>
            <a:r>
              <a:rPr lang="zh-CN" altLang="en-US" sz="2800" dirty="0">
                <a:latin typeface="思源黑体 CN Normal" panose="020B0400000000000000" pitchFamily="34" charset="-122"/>
                <a:ea typeface="思源黑体 CN Normal" panose="020B0400000000000000" pitchFamily="34" charset="-122"/>
              </a:rPr>
              <a:t>，用 </a:t>
            </a:r>
            <a:r>
              <a:rPr lang="el-GR" altLang="zh-CN" sz="2800" dirty="0">
                <a:latin typeface="+mj-lt"/>
                <a:ea typeface="思源黑体 CN Normal" panose="020B0400000000000000" pitchFamily="34" charset="-122"/>
              </a:rPr>
              <a:t>Ω</a:t>
            </a:r>
            <a:r>
              <a:rPr lang="en-US" altLang="zh-CN" sz="2800" dirty="0">
                <a:latin typeface="+mj-lt"/>
                <a:ea typeface="思源黑体 CN Normal" panose="020B0400000000000000" pitchFamily="34" charset="-122"/>
              </a:rPr>
              <a:t> </a:t>
            </a:r>
            <a:r>
              <a:rPr lang="zh-CN" altLang="en-US" sz="2800" dirty="0">
                <a:latin typeface="思源黑体 CN Normal" panose="020B0400000000000000" pitchFamily="34" charset="-122"/>
                <a:ea typeface="思源黑体 CN Normal" panose="020B0400000000000000" pitchFamily="34" charset="-122"/>
              </a:rPr>
              <a:t>表示；</a:t>
            </a:r>
          </a:p>
        </p:txBody>
      </p:sp>
      <p:cxnSp>
        <p:nvCxnSpPr>
          <p:cNvPr id="15" name="直接连接符 14"/>
          <p:cNvCxnSpPr/>
          <p:nvPr/>
        </p:nvCxnSpPr>
        <p:spPr>
          <a:xfrm>
            <a:off x="1640284" y="4110671"/>
            <a:ext cx="9185579"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1583823" y="4472500"/>
            <a:ext cx="9412544" cy="523220"/>
            <a:chOff x="1111880" y="4243900"/>
            <a:chExt cx="6464577" cy="523220"/>
          </a:xfrm>
        </p:grpSpPr>
        <p:sp>
          <p:nvSpPr>
            <p:cNvPr id="11" name="矩形 10"/>
            <p:cNvSpPr/>
            <p:nvPr/>
          </p:nvSpPr>
          <p:spPr>
            <a:xfrm>
              <a:off x="1111880" y="4243900"/>
              <a:ext cx="6464577" cy="523220"/>
            </a:xfrm>
            <a:prstGeom prst="rect">
              <a:avLst/>
            </a:prstGeom>
          </p:spPr>
          <p:txBody>
            <a:bodyPr wrap="square">
              <a:spAutoFit/>
            </a:bodyPr>
            <a:lstStyle/>
            <a:p>
              <a:r>
                <a:rPr lang="zh-CN" altLang="en-US" sz="2800" dirty="0">
                  <a:latin typeface="思源黑体 CN Normal" panose="020B0400000000000000" pitchFamily="34" charset="-122"/>
                  <a:ea typeface="思源黑体 CN Normal" panose="020B0400000000000000" pitchFamily="34" charset="-122"/>
                </a:rPr>
                <a:t>一定不发生的事件称为</a:t>
              </a:r>
              <a:r>
                <a:rPr lang="zh-CN" altLang="en-US" sz="2800" b="1" dirty="0">
                  <a:latin typeface="思源黑体 CN Normal" panose="020B0400000000000000" pitchFamily="34" charset="-122"/>
                  <a:ea typeface="思源黑体 CN Normal" panose="020B0400000000000000" pitchFamily="34" charset="-122"/>
                </a:rPr>
                <a:t>不可能事件</a:t>
              </a:r>
              <a:r>
                <a:rPr lang="zh-CN" altLang="en-US" sz="2800" dirty="0">
                  <a:latin typeface="思源黑体 CN Normal" panose="020B0400000000000000" pitchFamily="34" charset="-122"/>
                  <a:ea typeface="思源黑体 CN Normal" panose="020B0400000000000000" pitchFamily="34" charset="-122"/>
                </a:rPr>
                <a:t>，</a:t>
              </a:r>
              <a:r>
                <a:rPr lang="zh-CN" altLang="en-US" sz="2800">
                  <a:latin typeface="思源黑体 CN Normal" panose="020B0400000000000000" pitchFamily="34" charset="-122"/>
                  <a:ea typeface="思源黑体 CN Normal" panose="020B0400000000000000" pitchFamily="34" charset="-122"/>
                </a:rPr>
                <a:t>用   表示</a:t>
              </a:r>
              <a:r>
                <a:rPr lang="en-US" altLang="zh-CN" sz="2800"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p:txBody>
        </p:sp>
        <p:graphicFrame>
          <p:nvGraphicFramePr>
            <p:cNvPr id="6" name="对象 5"/>
            <p:cNvGraphicFramePr>
              <a:graphicFrameLocks noChangeAspect="1"/>
            </p:cNvGraphicFramePr>
            <p:nvPr/>
          </p:nvGraphicFramePr>
          <p:xfrm>
            <a:off x="5369150" y="4305264"/>
            <a:ext cx="371883" cy="400491"/>
          </p:xfrm>
          <a:graphic>
            <a:graphicData uri="http://schemas.openxmlformats.org/presentationml/2006/ole">
              <mc:AlternateContent xmlns:mc="http://schemas.openxmlformats.org/markup-compatibility/2006">
                <mc:Choice xmlns:v="urn:schemas-microsoft-com:vml" Requires="v">
                  <p:oleObj name="Equation" r:id="rId3" imgW="3962400" imgH="4267200" progId="Equation.DSMT4">
                    <p:embed/>
                  </p:oleObj>
                </mc:Choice>
                <mc:Fallback>
                  <p:oleObj name="Equation" r:id="rId3" imgW="3962400" imgH="4267200" progId="Equation.DSMT4">
                    <p:embed/>
                    <p:pic>
                      <p:nvPicPr>
                        <p:cNvPr id="0" name="对象 5"/>
                        <p:cNvPicPr/>
                        <p:nvPr/>
                      </p:nvPicPr>
                      <p:blipFill>
                        <a:blip r:embed="rId4"/>
                        <a:stretch>
                          <a:fillRect/>
                        </a:stretch>
                      </p:blipFill>
                      <p:spPr>
                        <a:xfrm>
                          <a:off x="5369150" y="4305264"/>
                          <a:ext cx="371883" cy="400491"/>
                        </a:xfrm>
                        <a:prstGeom prst="rect">
                          <a:avLst/>
                        </a:prstGeom>
                      </p:spPr>
                    </p:pic>
                  </p:oleObj>
                </mc:Fallback>
              </mc:AlternateContent>
            </a:graphicData>
          </a:graphic>
        </p:graphicFrame>
      </p:grpSp>
      <p:sp>
        <p:nvSpPr>
          <p:cNvPr id="17" name="灯片编号占位符 16"/>
          <p:cNvSpPr>
            <a:spLocks noGrp="1"/>
          </p:cNvSpPr>
          <p:nvPr>
            <p:ph type="sldNum" sz="quarter" idx="12"/>
          </p:nvPr>
        </p:nvSpPr>
        <p:spPr/>
        <p:txBody>
          <a:bodyPr/>
          <a:lstStyle/>
          <a:p>
            <a:fld id="{5FD308DF-D0D6-41CA-8E01-1A1CE80A10EE}" type="slidenum">
              <a:rPr lang="zh-CN" altLang="en-US" smtClean="0"/>
              <a:t>15</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102751" y="1174435"/>
            <a:ext cx="7042038" cy="1147323"/>
            <a:chOff x="1193495" y="1583501"/>
            <a:chExt cx="7042038" cy="1147323"/>
          </a:xfrm>
        </p:grpSpPr>
        <p:sp>
          <p:nvSpPr>
            <p:cNvPr id="3" name="椭圆 2"/>
            <p:cNvSpPr/>
            <p:nvPr/>
          </p:nvSpPr>
          <p:spPr>
            <a:xfrm>
              <a:off x="1193495" y="1827642"/>
              <a:ext cx="839358" cy="83935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 name="analytics_156370"/>
            <p:cNvSpPr>
              <a:spLocks noChangeAspect="1"/>
            </p:cNvSpPr>
            <p:nvPr/>
          </p:nvSpPr>
          <p:spPr bwMode="auto">
            <a:xfrm>
              <a:off x="1437839" y="1767194"/>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5" name="矩形 4"/>
            <p:cNvSpPr/>
            <p:nvPr/>
          </p:nvSpPr>
          <p:spPr>
            <a:xfrm>
              <a:off x="1437839" y="2198884"/>
              <a:ext cx="6797694" cy="531940"/>
            </a:xfrm>
            <a:prstGeom prst="rect">
              <a:avLst/>
            </a:prstGeom>
            <a:noFill/>
            <a:ln w="57150">
              <a:noFill/>
            </a:ln>
          </p:spPr>
          <p:txBody>
            <a:bodyPr wrap="square" anchor="ctr" anchorCtr="0">
              <a:spAutoFit/>
            </a:bodyPr>
            <a:lstStyle/>
            <a:p>
              <a:pPr>
                <a:lnSpc>
                  <a:spcPct val="110000"/>
                </a:lnSpc>
              </a:pPr>
              <a:endParaRPr lang="en-US" altLang="zh-CN" sz="2800" dirty="0">
                <a:solidFill>
                  <a:prstClr val="black"/>
                </a:solidFill>
                <a:ea typeface="思源黑体 CN Normal" panose="020B0400000000000000" pitchFamily="34" charset="-122"/>
              </a:endParaRPr>
            </a:p>
          </p:txBody>
        </p:sp>
        <p:cxnSp>
          <p:nvCxnSpPr>
            <p:cNvPr id="6" name="直接连接符 5"/>
            <p:cNvCxnSpPr/>
            <p:nvPr/>
          </p:nvCxnSpPr>
          <p:spPr>
            <a:xfrm>
              <a:off x="1524490" y="2065080"/>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858568" y="1583501"/>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1. </a:t>
              </a:r>
              <a:r>
                <a:rPr lang="en-US" altLang="zh-CN" sz="2800" b="1" dirty="0" err="1">
                  <a:solidFill>
                    <a:srgbClr val="004EA2"/>
                  </a:solidFill>
                  <a:ea typeface="思源黑体 CN Normal" panose="020B0400000000000000" pitchFamily="34" charset="-122"/>
                </a:rPr>
                <a:t>dhyper</a:t>
              </a:r>
              <a:r>
                <a:rPr lang="en-US" altLang="zh-CN" sz="2800" b="1" dirty="0">
                  <a:solidFill>
                    <a:srgbClr val="004EA2"/>
                  </a:solidFill>
                  <a:ea typeface="思源黑体 CN Normal" panose="020B0400000000000000" pitchFamily="34" charset="-122"/>
                </a:rPr>
                <a:t>:</a:t>
              </a:r>
            </a:p>
          </p:txBody>
        </p:sp>
      </p:grpSp>
      <p:grpSp>
        <p:nvGrpSpPr>
          <p:cNvPr id="8" name="组合 7"/>
          <p:cNvGrpSpPr/>
          <p:nvPr/>
        </p:nvGrpSpPr>
        <p:grpSpPr>
          <a:xfrm>
            <a:off x="2445287" y="433130"/>
            <a:ext cx="6620008" cy="678439"/>
            <a:chOff x="1750294" y="662638"/>
            <a:chExt cx="6620008" cy="678439"/>
          </a:xfrm>
        </p:grpSpPr>
        <p:grpSp>
          <p:nvGrpSpPr>
            <p:cNvPr id="9" name="组合 8"/>
            <p:cNvGrpSpPr/>
            <p:nvPr/>
          </p:nvGrpSpPr>
          <p:grpSpPr>
            <a:xfrm>
              <a:off x="1750294" y="662638"/>
              <a:ext cx="6620008" cy="678439"/>
              <a:chOff x="1750294" y="662638"/>
              <a:chExt cx="6620008" cy="678439"/>
            </a:xfrm>
          </p:grpSpPr>
          <p:sp>
            <p:nvSpPr>
              <p:cNvPr id="11" name="矩形 10"/>
              <p:cNvSpPr/>
              <p:nvPr/>
            </p:nvSpPr>
            <p:spPr>
              <a:xfrm>
                <a:off x="1750294" y="662638"/>
                <a:ext cx="6620008"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750294" y="1182412"/>
                <a:ext cx="511349" cy="158665"/>
                <a:chOff x="1750294" y="1182412"/>
                <a:chExt cx="511349" cy="158665"/>
              </a:xfrm>
            </p:grpSpPr>
            <p:grpSp>
              <p:nvGrpSpPr>
                <p:cNvPr id="13" name="组合 12"/>
                <p:cNvGrpSpPr/>
                <p:nvPr/>
              </p:nvGrpSpPr>
              <p:grpSpPr>
                <a:xfrm>
                  <a:off x="1782744" y="1182412"/>
                  <a:ext cx="442916" cy="158665"/>
                  <a:chOff x="1612104" y="779548"/>
                  <a:chExt cx="442916" cy="158665"/>
                </a:xfrm>
              </p:grpSpPr>
              <p:cxnSp>
                <p:nvCxnSpPr>
                  <p:cNvPr id="16" name="直接连接符 15"/>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14" name="椭圆 13"/>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 name="TextBox 30"/>
            <p:cNvSpPr txBox="1"/>
            <p:nvPr/>
          </p:nvSpPr>
          <p:spPr>
            <a:xfrm>
              <a:off x="2175157" y="702649"/>
              <a:ext cx="6117795" cy="461665"/>
            </a:xfrm>
            <a:prstGeom prst="rect">
              <a:avLst/>
            </a:prstGeom>
            <a:noFill/>
          </p:spPr>
          <p:txBody>
            <a:bodyPr wrap="square" lIns="0" tIns="0" rIns="0" bIns="0" rtlCol="0">
              <a:spAutoFit/>
            </a:bodyPr>
            <a:lstStyle/>
            <a:p>
              <a:pPr lvl="0" algn="ctr">
                <a:defRPr/>
              </a:pPr>
              <a:r>
                <a:rPr lang="en-US" altLang="zh-CN" sz="3000" b="1" dirty="0">
                  <a:solidFill>
                    <a:schemeClr val="bg1"/>
                  </a:solidFill>
                  <a:latin typeface="+mj-lt"/>
                  <a:ea typeface="思源黑体 CN Bold" panose="020B0800000000000000" pitchFamily="34" charset="-122"/>
                </a:rPr>
                <a:t>R</a:t>
              </a:r>
              <a:r>
                <a:rPr lang="zh-CN" altLang="en-US" sz="3000" b="1" dirty="0">
                  <a:solidFill>
                    <a:schemeClr val="bg1"/>
                  </a:solidFill>
                  <a:latin typeface="+mj-lt"/>
                  <a:ea typeface="思源黑体 CN Bold" panose="020B0800000000000000" pitchFamily="34" charset="-122"/>
                </a:rPr>
                <a:t>语言中与超几何分布有关的函数</a:t>
              </a:r>
            </a:p>
          </p:txBody>
        </p:sp>
      </p:grpSp>
      <p:grpSp>
        <p:nvGrpSpPr>
          <p:cNvPr id="37" name="组合 36"/>
          <p:cNvGrpSpPr/>
          <p:nvPr/>
        </p:nvGrpSpPr>
        <p:grpSpPr>
          <a:xfrm>
            <a:off x="1159563" y="3004995"/>
            <a:ext cx="2387679" cy="1121915"/>
            <a:chOff x="1193495" y="2815401"/>
            <a:chExt cx="2387679" cy="1121915"/>
          </a:xfrm>
        </p:grpSpPr>
        <p:sp>
          <p:nvSpPr>
            <p:cNvPr id="29" name="椭圆 28"/>
            <p:cNvSpPr/>
            <p:nvPr/>
          </p:nvSpPr>
          <p:spPr>
            <a:xfrm>
              <a:off x="1193495" y="3097958"/>
              <a:ext cx="839358" cy="83935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23" name="组合 22"/>
            <p:cNvGrpSpPr/>
            <p:nvPr/>
          </p:nvGrpSpPr>
          <p:grpSpPr>
            <a:xfrm>
              <a:off x="1437839" y="2999094"/>
              <a:ext cx="2109733" cy="299724"/>
              <a:chOff x="1827267" y="1905903"/>
              <a:chExt cx="2109733" cy="299724"/>
            </a:xfrm>
          </p:grpSpPr>
          <p:sp>
            <p:nvSpPr>
              <p:cNvPr id="25"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cxnSp>
            <p:nvCxnSpPr>
              <p:cNvPr id="27" name="直接连接符 26"/>
              <p:cNvCxnSpPr/>
              <p:nvPr/>
            </p:nvCxnSpPr>
            <p:spPr>
              <a:xfrm>
                <a:off x="1913918" y="2203789"/>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8" name="矩形 27"/>
            <p:cNvSpPr/>
            <p:nvPr/>
          </p:nvSpPr>
          <p:spPr>
            <a:xfrm>
              <a:off x="1858568" y="2815401"/>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2. </a:t>
              </a:r>
              <a:r>
                <a:rPr lang="en-US" altLang="zh-CN" sz="2800" b="1" dirty="0" err="1">
                  <a:solidFill>
                    <a:srgbClr val="004EA2"/>
                  </a:solidFill>
                  <a:ea typeface="思源黑体 CN Normal" panose="020B0400000000000000" pitchFamily="34" charset="-122"/>
                </a:rPr>
                <a:t>phyper</a:t>
              </a:r>
              <a:r>
                <a:rPr lang="zh-CN" altLang="en-US" sz="2800" b="1" dirty="0">
                  <a:solidFill>
                    <a:srgbClr val="004EA2"/>
                  </a:solidFill>
                  <a:ea typeface="思源黑体 CN Normal" panose="020B0400000000000000" pitchFamily="34" charset="-122"/>
                </a:rPr>
                <a:t>：</a:t>
              </a:r>
              <a:endParaRPr lang="en-US" altLang="zh-CN" sz="2800" b="1" dirty="0">
                <a:solidFill>
                  <a:srgbClr val="004EA2"/>
                </a:solidFill>
                <a:ea typeface="思源黑体 CN Normal" panose="020B0400000000000000" pitchFamily="34" charset="-122"/>
              </a:endParaRPr>
            </a:p>
          </p:txBody>
        </p:sp>
      </p:grpSp>
      <p:grpSp>
        <p:nvGrpSpPr>
          <p:cNvPr id="38" name="组合 37"/>
          <p:cNvGrpSpPr/>
          <p:nvPr/>
        </p:nvGrpSpPr>
        <p:grpSpPr>
          <a:xfrm>
            <a:off x="1159563" y="4804431"/>
            <a:ext cx="6617005" cy="1147323"/>
            <a:chOff x="1193495" y="4002714"/>
            <a:chExt cx="6617005" cy="1147323"/>
          </a:xfrm>
        </p:grpSpPr>
        <p:sp>
          <p:nvSpPr>
            <p:cNvPr id="30" name="椭圆 29"/>
            <p:cNvSpPr/>
            <p:nvPr/>
          </p:nvSpPr>
          <p:spPr>
            <a:xfrm>
              <a:off x="1193495" y="4285271"/>
              <a:ext cx="839358" cy="83935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31" name="组合 30"/>
            <p:cNvGrpSpPr/>
            <p:nvPr/>
          </p:nvGrpSpPr>
          <p:grpSpPr>
            <a:xfrm>
              <a:off x="1437839" y="4186407"/>
              <a:ext cx="6372661" cy="963630"/>
              <a:chOff x="1827267" y="1905903"/>
              <a:chExt cx="6372661" cy="963630"/>
            </a:xfrm>
          </p:grpSpPr>
          <p:sp>
            <p:nvSpPr>
              <p:cNvPr id="32"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33" name="矩形 32"/>
              <p:cNvSpPr/>
              <p:nvPr/>
            </p:nvSpPr>
            <p:spPr>
              <a:xfrm>
                <a:off x="1827267" y="2337593"/>
                <a:ext cx="6372661" cy="531940"/>
              </a:xfrm>
              <a:prstGeom prst="rect">
                <a:avLst/>
              </a:prstGeom>
              <a:noFill/>
              <a:ln w="57150">
                <a:noFill/>
              </a:ln>
            </p:spPr>
            <p:txBody>
              <a:bodyPr wrap="square" anchor="ctr" anchorCtr="0">
                <a:spAutoFit/>
              </a:bodyPr>
              <a:lstStyle/>
              <a:p>
                <a:pPr>
                  <a:lnSpc>
                    <a:spcPct val="110000"/>
                  </a:lnSpc>
                </a:pPr>
                <a:endParaRPr lang="zh-CN" altLang="en-US" sz="2800" dirty="0">
                  <a:solidFill>
                    <a:prstClr val="black"/>
                  </a:solidFill>
                  <a:ea typeface="思源黑体 CN Normal" panose="020B0400000000000000" pitchFamily="34" charset="-122"/>
                </a:endParaRPr>
              </a:p>
            </p:txBody>
          </p:sp>
          <p:cxnSp>
            <p:nvCxnSpPr>
              <p:cNvPr id="34" name="直接连接符 33"/>
              <p:cNvCxnSpPr/>
              <p:nvPr/>
            </p:nvCxnSpPr>
            <p:spPr>
              <a:xfrm>
                <a:off x="1913918" y="2203789"/>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5" name="矩形 34"/>
            <p:cNvSpPr/>
            <p:nvPr/>
          </p:nvSpPr>
          <p:spPr>
            <a:xfrm>
              <a:off x="1858568" y="4002714"/>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3. </a:t>
              </a:r>
              <a:r>
                <a:rPr lang="en-US" altLang="zh-CN" sz="2800" b="1" dirty="0" err="1">
                  <a:solidFill>
                    <a:srgbClr val="004EA2"/>
                  </a:solidFill>
                  <a:ea typeface="思源黑体 CN Normal" panose="020B0400000000000000" pitchFamily="34" charset="-122"/>
                </a:rPr>
                <a:t>rhyper</a:t>
              </a:r>
              <a:r>
                <a:rPr lang="en-US" altLang="zh-CN" sz="2800" b="1" dirty="0">
                  <a:solidFill>
                    <a:srgbClr val="004EA2"/>
                  </a:solidFill>
                  <a:ea typeface="思源黑体 CN Normal" panose="020B0400000000000000" pitchFamily="34" charset="-122"/>
                </a:rPr>
                <a:t>:</a:t>
              </a: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150</a:t>
            </a:fld>
            <a:endParaRPr lang="zh-CN" altLang="en-US"/>
          </a:p>
        </p:txBody>
      </p:sp>
      <p:sp>
        <p:nvSpPr>
          <p:cNvPr id="21" name="矩形 20"/>
          <p:cNvSpPr/>
          <p:nvPr/>
        </p:nvSpPr>
        <p:spPr>
          <a:xfrm>
            <a:off x="1433745" y="1831458"/>
            <a:ext cx="9411159" cy="1007007"/>
          </a:xfrm>
          <a:prstGeom prst="rect">
            <a:avLst/>
          </a:prstGeom>
        </p:spPr>
        <p:txBody>
          <a:bodyPr wrap="square">
            <a:spAutoFit/>
          </a:bodyPr>
          <a:lstStyle/>
          <a:p>
            <a:pPr>
              <a:lnSpc>
                <a:spcPct val="110000"/>
              </a:lnSpc>
            </a:pPr>
            <a:r>
              <a:rPr lang="zh-CN" altLang="en-US" sz="2800" dirty="0">
                <a:solidFill>
                  <a:prstClr val="black"/>
                </a:solidFill>
                <a:ea typeface="思源黑体 CN Normal" panose="020B0400000000000000" pitchFamily="34" charset="-122"/>
              </a:rPr>
              <a:t>计算参数为</a:t>
            </a:r>
            <a:r>
              <a:rPr lang="en-US" altLang="zh-CN" sz="2800" dirty="0">
                <a:solidFill>
                  <a:prstClr val="black"/>
                </a:solidFill>
                <a:ea typeface="思源黑体 CN Normal" panose="020B0400000000000000" pitchFamily="34" charset="-122"/>
              </a:rPr>
              <a:t>M</a:t>
            </a:r>
            <a:r>
              <a:rPr lang="zh-CN" altLang="en-US" sz="2800" dirty="0">
                <a:solidFill>
                  <a:prstClr val="black"/>
                </a:solidFill>
                <a:ea typeface="思源黑体 CN Normal" panose="020B0400000000000000" pitchFamily="34" charset="-122"/>
              </a:rPr>
              <a:t>、</a:t>
            </a:r>
            <a:r>
              <a:rPr lang="en-US" altLang="zh-CN" sz="2800" dirty="0">
                <a:solidFill>
                  <a:prstClr val="black"/>
                </a:solidFill>
                <a:ea typeface="思源黑体 CN Normal" panose="020B0400000000000000" pitchFamily="34" charset="-122"/>
              </a:rPr>
              <a:t>K</a:t>
            </a:r>
            <a:r>
              <a:rPr lang="zh-CN" altLang="en-US" sz="2800" dirty="0">
                <a:solidFill>
                  <a:prstClr val="black"/>
                </a:solidFill>
                <a:ea typeface="思源黑体 CN Normal" panose="020B0400000000000000" pitchFamily="34" charset="-122"/>
              </a:rPr>
              <a:t>和</a:t>
            </a:r>
            <a:r>
              <a:rPr lang="en-US" altLang="zh-CN" sz="2800" dirty="0">
                <a:solidFill>
                  <a:prstClr val="black"/>
                </a:solidFill>
                <a:ea typeface="思源黑体 CN Normal" panose="020B0400000000000000" pitchFamily="34" charset="-122"/>
              </a:rPr>
              <a:t>n</a:t>
            </a:r>
            <a:r>
              <a:rPr lang="zh-CN" altLang="en-US" sz="2800" dirty="0">
                <a:solidFill>
                  <a:prstClr val="black"/>
                </a:solidFill>
                <a:ea typeface="思源黑体 CN Normal" panose="020B0400000000000000" pitchFamily="34" charset="-122"/>
              </a:rPr>
              <a:t>的超几何分布的密度，调用格式</a:t>
            </a:r>
            <a:r>
              <a:rPr lang="en-US" altLang="zh-CN" sz="2800" dirty="0" err="1">
                <a:solidFill>
                  <a:prstClr val="black"/>
                </a:solidFill>
                <a:ea typeface="思源黑体 CN Normal" panose="020B0400000000000000" pitchFamily="34" charset="-122"/>
              </a:rPr>
              <a:t>dhyper</a:t>
            </a:r>
            <a:r>
              <a:rPr lang="en-US" altLang="zh-CN" sz="2800" dirty="0">
                <a:solidFill>
                  <a:prstClr val="black"/>
                </a:solidFill>
                <a:ea typeface="思源黑体 CN Normal" panose="020B0400000000000000" pitchFamily="34" charset="-122"/>
              </a:rPr>
              <a:t>(</a:t>
            </a:r>
            <a:r>
              <a:rPr lang="en-US" altLang="zh-CN" sz="2800" dirty="0" err="1">
                <a:solidFill>
                  <a:prstClr val="black"/>
                </a:solidFill>
                <a:ea typeface="思源黑体 CN Normal" panose="020B0400000000000000" pitchFamily="34" charset="-122"/>
              </a:rPr>
              <a:t>x,K,M-K,n</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，其中</a:t>
            </a:r>
            <a:r>
              <a:rPr lang="en-US" altLang="zh-CN" sz="2800" i="1" dirty="0">
                <a:solidFill>
                  <a:prstClr val="black"/>
                </a:solidFill>
                <a:ea typeface="思源黑体 CN Normal" panose="020B0400000000000000" pitchFamily="34" charset="-122"/>
              </a:rPr>
              <a:t>M</a:t>
            </a:r>
            <a:r>
              <a:rPr lang="en-US" altLang="zh-CN" sz="2800" i="1" dirty="0">
                <a:solidFill>
                  <a:prstClr val="black"/>
                </a:solidFill>
                <a:latin typeface="+mn-ea"/>
              </a:rPr>
              <a:t> </a:t>
            </a:r>
            <a:r>
              <a:rPr lang="en-US" altLang="zh-CN" sz="2800" dirty="0">
                <a:solidFill>
                  <a:prstClr val="black"/>
                </a:solidFill>
                <a:latin typeface="+mn-ea"/>
              </a:rPr>
              <a:t>≥ </a:t>
            </a:r>
            <a:r>
              <a:rPr lang="en-US" altLang="zh-CN" sz="2800" i="1" dirty="0">
                <a:solidFill>
                  <a:prstClr val="black"/>
                </a:solidFill>
                <a:ea typeface="思源黑体 CN Normal" panose="020B0400000000000000" pitchFamily="34" charset="-122"/>
              </a:rPr>
              <a:t>K </a:t>
            </a:r>
            <a:r>
              <a:rPr lang="zh-CN" altLang="en-US" sz="2800" dirty="0">
                <a:solidFill>
                  <a:prstClr val="black"/>
                </a:solidFill>
                <a:ea typeface="思源黑体 CN Normal" panose="020B0400000000000000" pitchFamily="34" charset="-122"/>
              </a:rPr>
              <a:t>和 </a:t>
            </a:r>
            <a:r>
              <a:rPr lang="en-US" altLang="zh-CN" sz="2800" i="1" dirty="0">
                <a:solidFill>
                  <a:prstClr val="black"/>
                </a:solidFill>
                <a:ea typeface="思源黑体 CN Normal" panose="020B0400000000000000" pitchFamily="34" charset="-122"/>
              </a:rPr>
              <a:t>M </a:t>
            </a:r>
            <a:r>
              <a:rPr lang="en-US" altLang="zh-CN" sz="2800" dirty="0">
                <a:solidFill>
                  <a:prstClr val="black"/>
                </a:solidFill>
                <a:latin typeface="+mn-ea"/>
              </a:rPr>
              <a:t>≥ </a:t>
            </a:r>
            <a:r>
              <a:rPr lang="en-US" altLang="zh-CN" sz="2800" i="1" dirty="0">
                <a:solidFill>
                  <a:prstClr val="black"/>
                </a:solidFill>
              </a:rPr>
              <a:t>n</a:t>
            </a:r>
            <a:r>
              <a:rPr lang="en-US" altLang="zh-CN" sz="2800" dirty="0">
                <a:solidFill>
                  <a:prstClr val="black"/>
                </a:solidFill>
                <a:ea typeface="思源黑体 CN Normal" panose="020B0400000000000000" pitchFamily="34" charset="-122"/>
              </a:rPr>
              <a:t>.</a:t>
            </a:r>
          </a:p>
        </p:txBody>
      </p:sp>
      <p:sp>
        <p:nvSpPr>
          <p:cNvPr id="39" name="矩形 38"/>
          <p:cNvSpPr/>
          <p:nvPr/>
        </p:nvSpPr>
        <p:spPr>
          <a:xfrm>
            <a:off x="1490558" y="3583686"/>
            <a:ext cx="9464723" cy="1007007"/>
          </a:xfrm>
          <a:prstGeom prst="rect">
            <a:avLst/>
          </a:prstGeom>
          <a:noFill/>
          <a:ln w="57150">
            <a:noFill/>
          </a:ln>
        </p:spPr>
        <p:txBody>
          <a:bodyPr wrap="square" anchor="ctr" anchorCtr="0">
            <a:spAutoFit/>
          </a:bodyPr>
          <a:lstStyle/>
          <a:p>
            <a:pPr>
              <a:lnSpc>
                <a:spcPct val="110000"/>
              </a:lnSpc>
            </a:pPr>
            <a:r>
              <a:rPr lang="zh-CN" altLang="en-US" sz="2800" dirty="0">
                <a:solidFill>
                  <a:prstClr val="black"/>
                </a:solidFill>
                <a:ea typeface="思源黑体 CN Normal" panose="020B0400000000000000" pitchFamily="34" charset="-122"/>
              </a:rPr>
              <a:t>计算参数为</a:t>
            </a:r>
            <a:r>
              <a:rPr lang="en-US" altLang="zh-CN" sz="2800" dirty="0">
                <a:solidFill>
                  <a:prstClr val="black"/>
                </a:solidFill>
                <a:ea typeface="思源黑体 CN Normal" panose="020B0400000000000000" pitchFamily="34" charset="-122"/>
              </a:rPr>
              <a:t>M</a:t>
            </a:r>
            <a:r>
              <a:rPr lang="zh-CN" altLang="en-US" sz="2800" dirty="0">
                <a:solidFill>
                  <a:prstClr val="black"/>
                </a:solidFill>
                <a:ea typeface="思源黑体 CN Normal" panose="020B0400000000000000" pitchFamily="34" charset="-122"/>
              </a:rPr>
              <a:t>、</a:t>
            </a:r>
            <a:r>
              <a:rPr lang="en-US" altLang="zh-CN" sz="2800" dirty="0">
                <a:solidFill>
                  <a:prstClr val="black"/>
                </a:solidFill>
                <a:ea typeface="思源黑体 CN Normal" panose="020B0400000000000000" pitchFamily="34" charset="-122"/>
              </a:rPr>
              <a:t>K</a:t>
            </a:r>
            <a:r>
              <a:rPr lang="zh-CN" altLang="en-US" sz="2800" dirty="0">
                <a:solidFill>
                  <a:prstClr val="black"/>
                </a:solidFill>
                <a:ea typeface="思源黑体 CN Normal" panose="020B0400000000000000" pitchFamily="34" charset="-122"/>
              </a:rPr>
              <a:t>和</a:t>
            </a:r>
            <a:r>
              <a:rPr lang="en-US" altLang="zh-CN" sz="2800" dirty="0">
                <a:solidFill>
                  <a:prstClr val="black"/>
                </a:solidFill>
                <a:ea typeface="思源黑体 CN Normal" panose="020B0400000000000000" pitchFamily="34" charset="-122"/>
              </a:rPr>
              <a:t>n</a:t>
            </a:r>
            <a:r>
              <a:rPr lang="zh-CN" altLang="en-US" sz="2800" dirty="0">
                <a:solidFill>
                  <a:prstClr val="black"/>
                </a:solidFill>
                <a:ea typeface="思源黑体 CN Normal" panose="020B0400000000000000" pitchFamily="34" charset="-122"/>
              </a:rPr>
              <a:t>的超几何分布的分布函数值，调用格式</a:t>
            </a:r>
            <a:r>
              <a:rPr lang="en-US" altLang="zh-CN" sz="2800" dirty="0" err="1">
                <a:solidFill>
                  <a:prstClr val="black"/>
                </a:solidFill>
                <a:ea typeface="思源黑体 CN Normal" panose="020B0400000000000000" pitchFamily="34" charset="-122"/>
              </a:rPr>
              <a:t>phyper</a:t>
            </a:r>
            <a:r>
              <a:rPr lang="en-US" altLang="zh-CN" sz="2800" dirty="0">
                <a:solidFill>
                  <a:prstClr val="black"/>
                </a:solidFill>
                <a:ea typeface="思源黑体 CN Normal" panose="020B0400000000000000" pitchFamily="34" charset="-122"/>
              </a:rPr>
              <a:t>(</a:t>
            </a:r>
            <a:r>
              <a:rPr lang="en-US" altLang="zh-CN" sz="2800" dirty="0" err="1">
                <a:solidFill>
                  <a:prstClr val="black"/>
                </a:solidFill>
                <a:ea typeface="思源黑体 CN Normal" panose="020B0400000000000000" pitchFamily="34" charset="-122"/>
              </a:rPr>
              <a:t>x,K,M-K,n</a:t>
            </a:r>
            <a:r>
              <a:rPr lang="en-US" altLang="zh-CN" sz="2800" dirty="0">
                <a:solidFill>
                  <a:prstClr val="black"/>
                </a:solidFill>
                <a:ea typeface="思源黑体 CN Normal" panose="020B0400000000000000" pitchFamily="34" charset="-122"/>
              </a:rPr>
              <a:t>).</a:t>
            </a:r>
          </a:p>
        </p:txBody>
      </p:sp>
      <p:sp>
        <p:nvSpPr>
          <p:cNvPr id="40" name="矩形 39"/>
          <p:cNvSpPr/>
          <p:nvPr/>
        </p:nvSpPr>
        <p:spPr>
          <a:xfrm>
            <a:off x="1522430" y="5386712"/>
            <a:ext cx="9210883" cy="1007007"/>
          </a:xfrm>
          <a:prstGeom prst="rect">
            <a:avLst/>
          </a:prstGeom>
        </p:spPr>
        <p:txBody>
          <a:bodyPr wrap="square">
            <a:spAutoFit/>
          </a:bodyPr>
          <a:lstStyle/>
          <a:p>
            <a:pPr lvl="0">
              <a:lnSpc>
                <a:spcPct val="110000"/>
              </a:lnSpc>
            </a:pPr>
            <a:r>
              <a:rPr lang="zh-CN" altLang="en-US" sz="2800" dirty="0">
                <a:solidFill>
                  <a:prstClr val="black"/>
                </a:solidFill>
                <a:ea typeface="思源黑体 CN Normal" panose="020B0400000000000000" pitchFamily="34" charset="-122"/>
              </a:rPr>
              <a:t>产生服从参数为</a:t>
            </a:r>
            <a:r>
              <a:rPr lang="en-US" altLang="zh-CN" sz="2800" dirty="0">
                <a:solidFill>
                  <a:prstClr val="black"/>
                </a:solidFill>
                <a:ea typeface="思源黑体 CN Normal" panose="020B0400000000000000" pitchFamily="34" charset="-122"/>
              </a:rPr>
              <a:t>M</a:t>
            </a:r>
            <a:r>
              <a:rPr lang="zh-CN" altLang="en-US" sz="2800" dirty="0">
                <a:solidFill>
                  <a:prstClr val="black"/>
                </a:solidFill>
                <a:ea typeface="思源黑体 CN Normal" panose="020B0400000000000000" pitchFamily="34" charset="-122"/>
              </a:rPr>
              <a:t>、</a:t>
            </a:r>
            <a:r>
              <a:rPr lang="en-US" altLang="zh-CN" sz="2800" dirty="0">
                <a:solidFill>
                  <a:prstClr val="black"/>
                </a:solidFill>
                <a:ea typeface="思源黑体 CN Normal" panose="020B0400000000000000" pitchFamily="34" charset="-122"/>
              </a:rPr>
              <a:t>K</a:t>
            </a:r>
            <a:r>
              <a:rPr lang="zh-CN" altLang="en-US" sz="2800" dirty="0">
                <a:solidFill>
                  <a:prstClr val="black"/>
                </a:solidFill>
                <a:ea typeface="思源黑体 CN Normal" panose="020B0400000000000000" pitchFamily="34" charset="-122"/>
              </a:rPr>
              <a:t>和</a:t>
            </a:r>
            <a:r>
              <a:rPr lang="en-US" altLang="zh-CN" sz="2800" dirty="0">
                <a:solidFill>
                  <a:prstClr val="black"/>
                </a:solidFill>
                <a:ea typeface="思源黑体 CN Normal" panose="020B0400000000000000" pitchFamily="34" charset="-122"/>
              </a:rPr>
              <a:t>n</a:t>
            </a:r>
            <a:r>
              <a:rPr lang="zh-CN" altLang="en-US" sz="2800" dirty="0">
                <a:solidFill>
                  <a:prstClr val="black"/>
                </a:solidFill>
                <a:ea typeface="思源黑体 CN Normal" panose="020B0400000000000000" pitchFamily="34" charset="-122"/>
              </a:rPr>
              <a:t>的超几何分布的随机数，调用格式</a:t>
            </a:r>
            <a:r>
              <a:rPr lang="en-US" altLang="zh-CN" sz="2800" dirty="0" err="1">
                <a:solidFill>
                  <a:prstClr val="black"/>
                </a:solidFill>
                <a:ea typeface="思源黑体 CN Normal" panose="020B0400000000000000" pitchFamily="34" charset="-122"/>
              </a:rPr>
              <a:t>rhyper</a:t>
            </a:r>
            <a:r>
              <a:rPr lang="en-US" altLang="zh-CN" sz="2800" dirty="0">
                <a:solidFill>
                  <a:prstClr val="black"/>
                </a:solidFill>
                <a:ea typeface="思源黑体 CN Normal" panose="020B0400000000000000" pitchFamily="34" charset="-122"/>
              </a:rPr>
              <a:t>(</a:t>
            </a:r>
            <a:r>
              <a:rPr lang="en-US" altLang="zh-CN" sz="2800" dirty="0" err="1">
                <a:solidFill>
                  <a:prstClr val="black"/>
                </a:solidFill>
                <a:ea typeface="思源黑体 CN Normal" panose="020B0400000000000000" pitchFamily="34" charset="-122"/>
              </a:rPr>
              <a:t>m,K,M-K,n</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其中</a:t>
            </a:r>
            <a:r>
              <a:rPr lang="en-US" altLang="zh-CN" sz="2800" dirty="0">
                <a:solidFill>
                  <a:prstClr val="black"/>
                </a:solidFill>
                <a:ea typeface="思源黑体 CN Normal" panose="020B0400000000000000" pitchFamily="34" charset="-122"/>
              </a:rPr>
              <a:t>m</a:t>
            </a:r>
            <a:r>
              <a:rPr lang="zh-CN" altLang="en-US" sz="2800" dirty="0">
                <a:solidFill>
                  <a:prstClr val="black"/>
                </a:solidFill>
                <a:ea typeface="思源黑体 CN Normal" panose="020B0400000000000000" pitchFamily="34" charset="-122"/>
              </a:rPr>
              <a:t>为要生成的随机数的数量．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9" grpId="0"/>
      <p:bldP spid="40"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90908" y="1510748"/>
            <a:ext cx="9570379" cy="1157817"/>
          </a:xfrm>
          <a:prstGeom prst="rect">
            <a:avLst/>
          </a:prstGeom>
          <a:noFill/>
          <a:ln w="57150">
            <a:noFill/>
          </a:ln>
        </p:spPr>
        <p:txBody>
          <a:bodyPr wrap="square" anchor="ctr" anchorCtr="0">
            <a:spAutoFit/>
          </a:bodyPr>
          <a:lstStyle/>
          <a:p>
            <a:pPr>
              <a:lnSpc>
                <a:spcPct val="130000"/>
              </a:lnSpc>
            </a:pPr>
            <a:r>
              <a:rPr lang="zh-CN" altLang="en-US" sz="2800" dirty="0">
                <a:ea typeface="思源黑体 CN Normal" panose="020B0400000000000000" pitchFamily="34" charset="-122"/>
              </a:rPr>
              <a:t>假设</a:t>
            </a:r>
            <a:r>
              <a:rPr lang="en-US" altLang="zh-CN" sz="2800" dirty="0">
                <a:ea typeface="思源黑体 CN Normal" panose="020B0400000000000000" pitchFamily="34" charset="-122"/>
              </a:rPr>
              <a:t>1000</a:t>
            </a:r>
            <a:r>
              <a:rPr lang="zh-CN" altLang="en-US" sz="2800" dirty="0">
                <a:ea typeface="思源黑体 CN Normal" panose="020B0400000000000000" pitchFamily="34" charset="-122"/>
              </a:rPr>
              <a:t>件产品中有</a:t>
            </a:r>
            <a:r>
              <a:rPr lang="en-US" altLang="zh-CN" sz="2800" dirty="0">
                <a:ea typeface="思源黑体 CN Normal" panose="020B0400000000000000" pitchFamily="34" charset="-122"/>
              </a:rPr>
              <a:t>10</a:t>
            </a:r>
            <a:r>
              <a:rPr lang="zh-CN" altLang="en-US" sz="2800" dirty="0">
                <a:ea typeface="思源黑体 CN Normal" panose="020B0400000000000000" pitchFamily="34" charset="-122"/>
              </a:rPr>
              <a:t>件次品，</a:t>
            </a:r>
            <a:r>
              <a:rPr lang="zh-CN" altLang="en-US" sz="2800" dirty="0">
                <a:solidFill>
                  <a:srgbClr val="FF0000"/>
                </a:solidFill>
                <a:ea typeface="思源黑体 CN Normal" panose="020B0400000000000000" pitchFamily="34" charset="-122"/>
              </a:rPr>
              <a:t>不放回</a:t>
            </a:r>
            <a:r>
              <a:rPr lang="zh-CN" altLang="en-US" sz="2800" dirty="0">
                <a:ea typeface="思源黑体 CN Normal" panose="020B0400000000000000" pitchFamily="34" charset="-122"/>
              </a:rPr>
              <a:t>从这些产品中任取</a:t>
            </a:r>
            <a:r>
              <a:rPr lang="en-US" altLang="zh-CN" sz="2800" dirty="0">
                <a:ea typeface="思源黑体 CN Normal" panose="020B0400000000000000" pitchFamily="34" charset="-122"/>
              </a:rPr>
              <a:t>100</a:t>
            </a:r>
            <a:r>
              <a:rPr lang="zh-CN" altLang="en-US" sz="2800" dirty="0">
                <a:ea typeface="思源黑体 CN Normal" panose="020B0400000000000000" pitchFamily="34" charset="-122"/>
              </a:rPr>
              <a:t>件，计算取到小于</a:t>
            </a:r>
            <a:r>
              <a:rPr lang="en-US" altLang="zh-CN" sz="2800" dirty="0">
                <a:ea typeface="思源黑体 CN Normal" panose="020B0400000000000000" pitchFamily="34" charset="-122"/>
              </a:rPr>
              <a:t>5</a:t>
            </a:r>
            <a:r>
              <a:rPr lang="zh-CN" altLang="en-US" sz="2800" dirty="0">
                <a:ea typeface="思源黑体 CN Normal" panose="020B0400000000000000" pitchFamily="34" charset="-122"/>
              </a:rPr>
              <a:t>件次品的概率</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p:grpSp>
        <p:nvGrpSpPr>
          <p:cNvPr id="16" name="组合 15"/>
          <p:cNvGrpSpPr/>
          <p:nvPr/>
        </p:nvGrpSpPr>
        <p:grpSpPr>
          <a:xfrm>
            <a:off x="1441203" y="1049083"/>
            <a:ext cx="1876137" cy="461665"/>
            <a:chOff x="1180079" y="1387853"/>
            <a:chExt cx="1876137" cy="461665"/>
          </a:xfrm>
        </p:grpSpPr>
        <p:sp>
          <p:nvSpPr>
            <p:cNvPr id="17" name="矩形 16"/>
            <p:cNvSpPr/>
            <p:nvPr/>
          </p:nvSpPr>
          <p:spPr>
            <a:xfrm>
              <a:off x="1555751" y="1387853"/>
              <a:ext cx="1500465"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例</a:t>
              </a:r>
              <a:r>
                <a:rPr lang="en-US" altLang="zh-CN" sz="2400" b="1" dirty="0">
                  <a:solidFill>
                    <a:srgbClr val="004EA2"/>
                  </a:solidFill>
                  <a:ea typeface="思源黑体 CN Bold" panose="020B0800000000000000" pitchFamily="34" charset="-122"/>
                </a:rPr>
                <a:t>2.4.4</a:t>
              </a:r>
            </a:p>
          </p:txBody>
        </p:sp>
        <p:grpSp>
          <p:nvGrpSpPr>
            <p:cNvPr id="18" name="组合 17"/>
            <p:cNvGrpSpPr/>
            <p:nvPr/>
          </p:nvGrpSpPr>
          <p:grpSpPr>
            <a:xfrm>
              <a:off x="1180079" y="1415466"/>
              <a:ext cx="375672" cy="375672"/>
              <a:chOff x="1180079" y="1415466"/>
              <a:chExt cx="375672" cy="375672"/>
            </a:xfrm>
          </p:grpSpPr>
          <p:sp>
            <p:nvSpPr>
              <p:cNvPr id="19" name="矩形 18"/>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21" name="矩形 20"/>
          <p:cNvSpPr/>
          <p:nvPr/>
        </p:nvSpPr>
        <p:spPr>
          <a:xfrm>
            <a:off x="1441203" y="2919851"/>
            <a:ext cx="9432235" cy="1157817"/>
          </a:xfrm>
          <a:prstGeom prst="rect">
            <a:avLst/>
          </a:prstGeom>
        </p:spPr>
        <p:txBody>
          <a:bodyPr wrap="square">
            <a:spAutoFit/>
          </a:bodyPr>
          <a:lstStyle/>
          <a:p>
            <a:pPr>
              <a:lnSpc>
                <a:spcPct val="130000"/>
              </a:lnSpc>
            </a:pPr>
            <a:r>
              <a:rPr lang="zh-CN" altLang="en-US" sz="2800" dirty="0">
                <a:ea typeface="思源黑体 CN Normal" panose="020B0400000000000000" pitchFamily="34" charset="-122"/>
              </a:rPr>
              <a:t>       用</a:t>
            </a:r>
            <a:r>
              <a:rPr lang="zh-CN" altLang="en-US" sz="2800" dirty="0"/>
              <a:t>𝜉</a:t>
            </a:r>
            <a:r>
              <a:rPr lang="zh-CN" altLang="en-US" sz="2800" dirty="0">
                <a:ea typeface="思源黑体 CN Normal" panose="020B0400000000000000" pitchFamily="34" charset="-122"/>
              </a:rPr>
              <a:t>表示取到的次品件数，则</a:t>
            </a:r>
            <a:r>
              <a:rPr lang="zh-CN" altLang="en-US" sz="2800" dirty="0"/>
              <a:t>𝜉</a:t>
            </a:r>
            <a:r>
              <a:rPr lang="zh-CN" altLang="en-US" sz="2800" dirty="0">
                <a:ea typeface="思源黑体 CN Normal" panose="020B0400000000000000" pitchFamily="34" charset="-122"/>
              </a:rPr>
              <a:t>服从参数为</a:t>
            </a:r>
            <a:r>
              <a:rPr lang="en-US" altLang="zh-CN" sz="2800" dirty="0">
                <a:ea typeface="思源黑体 CN Normal" panose="020B0400000000000000" pitchFamily="34" charset="-122"/>
              </a:rPr>
              <a:t>M=1000</a:t>
            </a:r>
            <a:r>
              <a:rPr lang="zh-CN" altLang="en-US" sz="2800" dirty="0">
                <a:ea typeface="思源黑体 CN Normal" panose="020B0400000000000000" pitchFamily="34" charset="-122"/>
              </a:rPr>
              <a:t>、</a:t>
            </a:r>
            <a:r>
              <a:rPr lang="en-US" altLang="zh-CN" sz="2800" dirty="0">
                <a:ea typeface="思源黑体 CN Normal" panose="020B0400000000000000" pitchFamily="34" charset="-122"/>
              </a:rPr>
              <a:t>K=10</a:t>
            </a:r>
            <a:r>
              <a:rPr lang="zh-CN" altLang="en-US" sz="2800" dirty="0">
                <a:ea typeface="思源黑体 CN Normal" panose="020B0400000000000000" pitchFamily="34" charset="-122"/>
              </a:rPr>
              <a:t>和</a:t>
            </a:r>
            <a:r>
              <a:rPr lang="en-US" altLang="zh-CN" sz="2800" i="1" dirty="0">
                <a:ea typeface="思源黑体 CN Normal" panose="020B0400000000000000" pitchFamily="34" charset="-122"/>
              </a:rPr>
              <a:t>n</a:t>
            </a:r>
            <a:r>
              <a:rPr lang="en-US" altLang="zh-CN" sz="2800" dirty="0">
                <a:ea typeface="思源黑体 CN Normal" panose="020B0400000000000000" pitchFamily="34" charset="-122"/>
              </a:rPr>
              <a:t>=100</a:t>
            </a:r>
            <a:r>
              <a:rPr lang="zh-CN" altLang="en-US" sz="2800" dirty="0">
                <a:ea typeface="思源黑体 CN Normal" panose="020B0400000000000000" pitchFamily="34" charset="-122"/>
              </a:rPr>
              <a:t>的超几何分布，在</a:t>
            </a:r>
            <a:r>
              <a:rPr lang="en-US" altLang="zh-CN" sz="2800" dirty="0" err="1">
                <a:ea typeface="思源黑体 CN Normal" panose="020B0400000000000000" pitchFamily="34" charset="-122"/>
              </a:rPr>
              <a:t>RStudio</a:t>
            </a:r>
            <a:r>
              <a:rPr lang="zh-CN" altLang="en-US" sz="2800" dirty="0">
                <a:ea typeface="思源黑体 CN Normal" panose="020B0400000000000000" pitchFamily="34" charset="-122"/>
              </a:rPr>
              <a:t>中运行程序代码</a:t>
            </a:r>
          </a:p>
        </p:txBody>
      </p:sp>
      <p:cxnSp>
        <p:nvCxnSpPr>
          <p:cNvPr id="22" name="直接连接符 21"/>
          <p:cNvCxnSpPr/>
          <p:nvPr/>
        </p:nvCxnSpPr>
        <p:spPr>
          <a:xfrm>
            <a:off x="1432597" y="2680773"/>
            <a:ext cx="8804223"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464336" y="4077668"/>
            <a:ext cx="8976731" cy="1308628"/>
          </a:xfrm>
          <a:prstGeom prst="rect">
            <a:avLst/>
          </a:prstGeom>
        </p:spPr>
        <p:txBody>
          <a:bodyPr wrap="square">
            <a:spAutoFit/>
          </a:bodyPr>
          <a:lstStyle/>
          <a:p>
            <a:pPr>
              <a:lnSpc>
                <a:spcPct val="150000"/>
              </a:lnSpc>
            </a:pPr>
            <a:r>
              <a:rPr lang="en-US" altLang="zh-CN" sz="2800" i="1" dirty="0">
                <a:ea typeface="思源黑体 CN Normal" panose="020B0400000000000000" pitchFamily="34" charset="-122"/>
              </a:rPr>
              <a:t>                   p </a:t>
            </a:r>
            <a:r>
              <a:rPr lang="en-US" altLang="zh-CN" sz="2800" dirty="0">
                <a:ea typeface="思源黑体 CN Normal" panose="020B0400000000000000" pitchFamily="34" charset="-122"/>
              </a:rPr>
              <a:t>= </a:t>
            </a:r>
            <a:r>
              <a:rPr lang="en-US" altLang="zh-CN" sz="2800" dirty="0" err="1">
                <a:ea typeface="思源黑体 CN Normal" panose="020B0400000000000000" pitchFamily="34" charset="-122"/>
              </a:rPr>
              <a:t>phyper</a:t>
            </a:r>
            <a:r>
              <a:rPr lang="zh-CN" altLang="en-US" sz="2800" dirty="0">
                <a:ea typeface="思源黑体 CN Normal" panose="020B0400000000000000" pitchFamily="34" charset="-122"/>
              </a:rPr>
              <a:t>（</a:t>
            </a:r>
            <a:r>
              <a:rPr lang="en-US" altLang="zh-CN" sz="2800" dirty="0">
                <a:ea typeface="思源黑体 CN Normal" panose="020B0400000000000000" pitchFamily="34" charset="-122"/>
              </a:rPr>
              <a:t>4</a:t>
            </a:r>
            <a:r>
              <a:rPr lang="zh-CN" altLang="en-US" sz="2800" dirty="0">
                <a:ea typeface="思源黑体 CN Normal" panose="020B0400000000000000" pitchFamily="34" charset="-122"/>
              </a:rPr>
              <a:t>，</a:t>
            </a:r>
            <a:r>
              <a:rPr lang="en-US" altLang="zh-CN" sz="2800" dirty="0">
                <a:ea typeface="思源黑体 CN Normal" panose="020B0400000000000000" pitchFamily="34" charset="-122"/>
              </a:rPr>
              <a:t>10</a:t>
            </a:r>
            <a:r>
              <a:rPr lang="zh-CN" altLang="en-US" sz="2800" dirty="0">
                <a:ea typeface="思源黑体 CN Normal" panose="020B0400000000000000" pitchFamily="34" charset="-122"/>
              </a:rPr>
              <a:t>，</a:t>
            </a:r>
            <a:r>
              <a:rPr lang="en-US" altLang="zh-CN" sz="2800" dirty="0">
                <a:ea typeface="思源黑体 CN Normal" panose="020B0400000000000000" pitchFamily="34" charset="-122"/>
              </a:rPr>
              <a:t>990</a:t>
            </a:r>
            <a:r>
              <a:rPr lang="zh-CN" altLang="en-US" sz="2800" dirty="0">
                <a:ea typeface="思源黑体 CN Normal" panose="020B0400000000000000" pitchFamily="34" charset="-122"/>
              </a:rPr>
              <a:t>，</a:t>
            </a:r>
            <a:r>
              <a:rPr lang="en-US" altLang="zh-CN" sz="2800" dirty="0">
                <a:ea typeface="思源黑体 CN Normal" panose="020B0400000000000000" pitchFamily="34" charset="-122"/>
              </a:rPr>
              <a:t>100</a:t>
            </a:r>
            <a:r>
              <a:rPr lang="zh-CN" altLang="en-US" sz="2800" dirty="0">
                <a:ea typeface="思源黑体 CN Normal" panose="020B0400000000000000" pitchFamily="34" charset="-122"/>
              </a:rPr>
              <a:t>）</a:t>
            </a:r>
            <a:br>
              <a:rPr lang="zh-CN" altLang="en-US" sz="2800" dirty="0">
                <a:ea typeface="思源黑体 CN Normal" panose="020B0400000000000000" pitchFamily="34" charset="-122"/>
              </a:rPr>
            </a:br>
            <a:r>
              <a:rPr lang="zh-CN" altLang="en-US" sz="2800" dirty="0">
                <a:ea typeface="思源黑体 CN Normal" panose="020B0400000000000000" pitchFamily="34" charset="-122"/>
              </a:rPr>
              <a:t>得到 </a:t>
            </a:r>
            <a:r>
              <a:rPr lang="en-US" altLang="zh-CN" sz="2800" i="1" dirty="0">
                <a:ea typeface="思源黑体 CN Normal" panose="020B0400000000000000" pitchFamily="34" charset="-122"/>
              </a:rPr>
              <a:t>p</a:t>
            </a:r>
            <a:r>
              <a:rPr lang="en-US" altLang="zh-CN" sz="2800" dirty="0">
                <a:ea typeface="思源黑体 CN Normal" panose="020B0400000000000000" pitchFamily="34" charset="-122"/>
              </a:rPr>
              <a:t> </a:t>
            </a:r>
            <a:r>
              <a:rPr lang="en-US" altLang="zh-CN" sz="2800" b="1" dirty="0">
                <a:ea typeface="思源黑体 CN Normal" panose="020B0400000000000000" pitchFamily="34" charset="-122"/>
              </a:rPr>
              <a:t>≈</a:t>
            </a:r>
            <a:r>
              <a:rPr lang="en-US" altLang="zh-CN" sz="2800" dirty="0">
                <a:ea typeface="思源黑体 CN Normal" panose="020B0400000000000000" pitchFamily="34" charset="-122"/>
              </a:rPr>
              <a:t> 0.9984786</a:t>
            </a:r>
            <a:r>
              <a:rPr lang="zh-CN" altLang="en-US" sz="2800" dirty="0">
                <a:ea typeface="思源黑体 CN Normal" panose="020B0400000000000000" pitchFamily="34" charset="-122"/>
              </a:rPr>
              <a:t>． </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151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11601" y="1129306"/>
            <a:ext cx="1876137" cy="461665"/>
            <a:chOff x="1180079" y="1387853"/>
            <a:chExt cx="1876137" cy="461665"/>
          </a:xfrm>
        </p:grpSpPr>
        <p:sp>
          <p:nvSpPr>
            <p:cNvPr id="3" name="矩形 2"/>
            <p:cNvSpPr/>
            <p:nvPr/>
          </p:nvSpPr>
          <p:spPr>
            <a:xfrm>
              <a:off x="1555751" y="1387853"/>
              <a:ext cx="1500465"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定理</a:t>
              </a:r>
              <a:endParaRPr lang="en-US" altLang="zh-CN" sz="2400" b="1"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pic>
        <p:nvPicPr>
          <p:cNvPr id="7" name="图片 6"/>
          <p:cNvPicPr>
            <a:picLocks noChangeAspect="1"/>
          </p:cNvPicPr>
          <p:nvPr/>
        </p:nvPicPr>
        <p:blipFill rotWithShape="1">
          <a:blip r:embed="rId3">
            <a:clrChange>
              <a:clrFrom>
                <a:srgbClr val="FFFFFF"/>
              </a:clrFrom>
              <a:clrTo>
                <a:srgbClr val="FFFFFF">
                  <a:alpha val="0"/>
                </a:srgbClr>
              </a:clrTo>
            </a:clrChange>
          </a:blip>
          <a:srcRect l="301" r="12399"/>
          <a:stretch>
            <a:fillRect/>
          </a:stretch>
        </p:blipFill>
        <p:spPr>
          <a:xfrm>
            <a:off x="1273940" y="1788817"/>
            <a:ext cx="8273363" cy="2745108"/>
          </a:xfrm>
          <a:prstGeom prst="rect">
            <a:avLst/>
          </a:prstGeom>
          <a:ln>
            <a:noFill/>
          </a:ln>
          <a:effectLst/>
        </p:spPr>
      </p:pic>
      <p:sp>
        <p:nvSpPr>
          <p:cNvPr id="8" name="灯片编号占位符 7"/>
          <p:cNvSpPr>
            <a:spLocks noGrp="1"/>
          </p:cNvSpPr>
          <p:nvPr>
            <p:ph type="sldNum" sz="quarter" idx="12"/>
          </p:nvPr>
        </p:nvSpPr>
        <p:spPr/>
        <p:txBody>
          <a:bodyPr/>
          <a:lstStyle/>
          <a:p>
            <a:fld id="{5FD308DF-D0D6-41CA-8E01-1A1CE80A10EE}" type="slidenum">
              <a:rPr lang="zh-CN" altLang="en-US" smtClean="0"/>
              <a:t>152</a:t>
            </a:fld>
            <a:endParaRPr lang="zh-CN" altLang="en-US"/>
          </a:p>
        </p:txBody>
      </p:sp>
      <p:sp>
        <p:nvSpPr>
          <p:cNvPr id="9" name="矩形 8"/>
          <p:cNvSpPr/>
          <p:nvPr/>
        </p:nvSpPr>
        <p:spPr>
          <a:xfrm>
            <a:off x="1273940" y="5047071"/>
            <a:ext cx="9311268" cy="954107"/>
          </a:xfrm>
          <a:prstGeom prst="rect">
            <a:avLst/>
          </a:prstGeom>
        </p:spPr>
        <p:txBody>
          <a:bodyPr wrap="square">
            <a:spAutoFit/>
          </a:bodyPr>
          <a:lstStyle/>
          <a:p>
            <a:r>
              <a:rPr lang="zh-CN" altLang="en-US" sz="2800" dirty="0">
                <a:solidFill>
                  <a:srgbClr val="FF0000"/>
                </a:solidFill>
              </a:rPr>
              <a:t>问题</a:t>
            </a:r>
            <a:r>
              <a:rPr lang="zh-CN" altLang="en-US" sz="2800" dirty="0"/>
              <a:t>：与</a:t>
            </a:r>
            <a:r>
              <a:rPr lang="en-US" altLang="zh-CN" sz="2800" dirty="0"/>
              <a:t>B(n, K/M)</a:t>
            </a:r>
            <a:r>
              <a:rPr lang="zh-CN" altLang="en-US" sz="2800" dirty="0"/>
              <a:t>比较，均值和方差有什么不同？如何解释并指导实际工作？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32235" y="1104558"/>
            <a:ext cx="1876137" cy="461665"/>
            <a:chOff x="1180079" y="1387853"/>
            <a:chExt cx="1876137" cy="461665"/>
          </a:xfrm>
        </p:grpSpPr>
        <p:sp>
          <p:nvSpPr>
            <p:cNvPr id="3" name="矩形 2"/>
            <p:cNvSpPr/>
            <p:nvPr/>
          </p:nvSpPr>
          <p:spPr>
            <a:xfrm>
              <a:off x="1555751" y="1387853"/>
              <a:ext cx="1500465"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例</a:t>
              </a:r>
              <a:r>
                <a:rPr lang="en-US" altLang="zh-CN" sz="2400" b="1" dirty="0">
                  <a:solidFill>
                    <a:srgbClr val="004EA2"/>
                  </a:solidFill>
                  <a:ea typeface="思源黑体 CN Bold" panose="020B0800000000000000" pitchFamily="34" charset="-122"/>
                </a:rPr>
                <a:t>2.4.5</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1471555" y="1789122"/>
            <a:ext cx="9427307" cy="1021207"/>
          </a:xfrm>
          <a:prstGeom prst="rect">
            <a:avLst/>
          </a:prstGeom>
          <a:ln>
            <a:noFill/>
          </a:ln>
          <a:effectLst/>
        </p:spPr>
      </p:pic>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1243985" y="3371938"/>
            <a:ext cx="9427307" cy="1311574"/>
          </a:xfrm>
          <a:prstGeom prst="rect">
            <a:avLst/>
          </a:prstGeom>
          <a:ln>
            <a:noFill/>
          </a:ln>
          <a:effectLst/>
        </p:spPr>
      </p:pic>
      <p:sp>
        <p:nvSpPr>
          <p:cNvPr id="9" name="灯片编号占位符 8"/>
          <p:cNvSpPr>
            <a:spLocks noGrp="1"/>
          </p:cNvSpPr>
          <p:nvPr>
            <p:ph type="sldNum" sz="quarter" idx="12"/>
          </p:nvPr>
        </p:nvSpPr>
        <p:spPr/>
        <p:txBody>
          <a:bodyPr/>
          <a:lstStyle/>
          <a:p>
            <a:fld id="{5FD308DF-D0D6-41CA-8E01-1A1CE80A10EE}" type="slidenum">
              <a:rPr lang="zh-CN" altLang="en-US" smtClean="0"/>
              <a:t>153</a:t>
            </a:fld>
            <a:endParaRPr lang="zh-CN" alt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258934" y="998971"/>
            <a:ext cx="9674131" cy="1538732"/>
            <a:chOff x="943528" y="1216178"/>
            <a:chExt cx="9674131" cy="1538732"/>
          </a:xfrm>
        </p:grpSpPr>
        <p:sp>
          <p:nvSpPr>
            <p:cNvPr id="2" name="Rectangle 1"/>
            <p:cNvSpPr>
              <a:spLocks noChangeArrowheads="1"/>
            </p:cNvSpPr>
            <p:nvPr/>
          </p:nvSpPr>
          <p:spPr bwMode="auto">
            <a:xfrm>
              <a:off x="943528" y="1216178"/>
              <a:ext cx="9674131" cy="149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r>
                <a:rPr kumimoji="0" lang="zh-CN" altLang="zh-CN" sz="2400" b="0" i="0" u="none" strike="noStrike" cap="none" normalizeH="0" baseline="0" dirty="0">
                  <a:ln>
                    <a:noFill/>
                  </a:ln>
                  <a:solidFill>
                    <a:schemeClr val="tx1"/>
                  </a:solidFill>
                  <a:effectLst/>
                  <a:latin typeface="Arial Unicode MS"/>
                </a:rPr>
                <a:t>在</a:t>
              </a:r>
              <a:r>
                <a:rPr kumimoji="0" lang="zh-CN" altLang="en-US" sz="2400" b="0" i="0" u="none" strike="noStrike" cap="none" normalizeH="0" baseline="0" dirty="0">
                  <a:ln>
                    <a:noFill/>
                  </a:ln>
                  <a:solidFill>
                    <a:schemeClr val="tx1"/>
                  </a:solidFill>
                  <a:effectLst/>
                  <a:latin typeface="Arial Unicode MS"/>
                </a:rPr>
                <a:t>前述</a:t>
              </a:r>
              <a:r>
                <a:rPr kumimoji="0" lang="zh-CN" altLang="zh-CN" sz="2400" b="0" i="0" u="none" strike="noStrike" cap="none" normalizeH="0" baseline="0" dirty="0">
                  <a:ln>
                    <a:noFill/>
                  </a:ln>
                  <a:solidFill>
                    <a:srgbClr val="C00000"/>
                  </a:solidFill>
                  <a:effectLst/>
                  <a:latin typeface="Arial Unicode MS"/>
                </a:rPr>
                <a:t>案例</a:t>
              </a:r>
              <a:r>
                <a:rPr kumimoji="0" lang="zh-CN" altLang="zh-CN" sz="2400" b="0" i="0" u="none" strike="noStrike" cap="none" normalizeH="0" baseline="0" dirty="0">
                  <a:ln>
                    <a:noFill/>
                  </a:ln>
                  <a:solidFill>
                    <a:schemeClr val="tx1"/>
                  </a:solidFill>
                  <a:effectLst/>
                  <a:latin typeface="Arial Unicode MS"/>
                </a:rPr>
                <a:t>中，不放回抽取20件产品中的次品数</a:t>
              </a:r>
              <a:r>
                <a:rPr kumimoji="0" lang="en-US" altLang="zh-CN" sz="2400" b="0" i="1" u="none" strike="noStrike" cap="none" normalizeH="0" baseline="0" dirty="0">
                  <a:ln>
                    <a:noFill/>
                  </a:ln>
                  <a:solidFill>
                    <a:schemeClr val="tx1"/>
                  </a:solidFill>
                  <a:effectLst/>
                </a:rPr>
                <a:t>X</a:t>
              </a:r>
              <a:r>
                <a:rPr kumimoji="0" lang="en-US" altLang="zh-CN" sz="2400" b="0" i="0" u="none" strike="noStrike" cap="none" normalizeH="0" baseline="0" dirty="0">
                  <a:ln>
                    <a:noFill/>
                  </a:ln>
                  <a:solidFill>
                    <a:schemeClr val="tx1"/>
                  </a:solidFill>
                  <a:effectLst/>
                </a:rPr>
                <a:t> </a:t>
              </a:r>
              <a:r>
                <a:rPr kumimoji="0" lang="zh-CN" altLang="zh-CN" sz="2400" b="0" i="0" u="none" strike="noStrike" cap="none" normalizeH="0" baseline="0" dirty="0">
                  <a:ln>
                    <a:noFill/>
                  </a:ln>
                  <a:solidFill>
                    <a:schemeClr val="tx1"/>
                  </a:solidFill>
                  <a:effectLst/>
                  <a:latin typeface="Arial Unicode MS"/>
                </a:rPr>
                <a:t>服从超几何分布，用</a:t>
              </a:r>
              <a:r>
                <a:rPr kumimoji="0" lang="zh-CN" altLang="zh-CN" sz="2400" b="0" i="1" u="none" strike="noStrike" cap="none" normalizeH="0" baseline="0" dirty="0">
                  <a:ln>
                    <a:noFill/>
                  </a:ln>
                  <a:solidFill>
                    <a:schemeClr val="tx1"/>
                  </a:solidFill>
                  <a:effectLst/>
                  <a:latin typeface="Arial Unicode MS"/>
                </a:rPr>
                <a:t>Y</a:t>
              </a:r>
              <a:r>
                <a:rPr kumimoji="0" lang="en-US" altLang="zh-CN" sz="2400" b="0" i="1" u="none" strike="noStrike" cap="none" normalizeH="0" baseline="0" dirty="0">
                  <a:ln>
                    <a:noFill/>
                  </a:ln>
                  <a:solidFill>
                    <a:schemeClr val="tx1"/>
                  </a:solidFill>
                  <a:effectLst/>
                  <a:latin typeface="Arial Unicode MS"/>
                </a:rPr>
                <a:t> </a:t>
              </a:r>
              <a:r>
                <a:rPr kumimoji="0" lang="zh-CN" altLang="zh-CN" sz="2400" b="0" i="0" u="none" strike="noStrike" cap="none" normalizeH="0" baseline="0" dirty="0">
                  <a:ln>
                    <a:noFill/>
                  </a:ln>
                  <a:solidFill>
                    <a:schemeClr val="tx1"/>
                  </a:solidFill>
                  <a:effectLst/>
                  <a:latin typeface="Arial Unicode MS"/>
                </a:rPr>
                <a:t>表示用放回抽取方法取20件产品中的次品数</a:t>
              </a:r>
              <a:r>
                <a:rPr kumimoji="0" lang="en-US" altLang="zh-CN" sz="2400" b="0" i="0" u="none" strike="noStrike" cap="none" normalizeH="0" baseline="0" dirty="0">
                  <a:ln>
                    <a:noFill/>
                  </a:ln>
                  <a:solidFill>
                    <a:schemeClr val="tx1"/>
                  </a:solidFill>
                  <a:effectLst/>
                  <a:latin typeface="Arial Unicode MS"/>
                </a:rPr>
                <a:t>. </a:t>
              </a:r>
              <a:r>
                <a:rPr kumimoji="0" lang="zh-CN" altLang="zh-CN" sz="2400" b="0" i="0" u="none" strike="noStrike" cap="none" normalizeH="0" baseline="0" dirty="0">
                  <a:ln>
                    <a:noFill/>
                  </a:ln>
                  <a:solidFill>
                    <a:schemeClr val="tx1"/>
                  </a:solidFill>
                  <a:effectLst/>
                  <a:latin typeface="Arial Unicode MS"/>
                </a:rPr>
                <a:t>要估计次品的比率</a:t>
              </a:r>
              <a:r>
                <a:rPr kumimoji="0" lang="en-US" altLang="zh-CN" sz="2400" b="0" i="0" u="none" strike="noStrike" cap="none" normalizeH="0" baseline="0" dirty="0">
                  <a:ln>
                    <a:noFill/>
                  </a:ln>
                  <a:solidFill>
                    <a:schemeClr val="tx1"/>
                  </a:solidFill>
                  <a:effectLst/>
                  <a:latin typeface="Arial Unicode MS"/>
                </a:rPr>
                <a:t>  </a:t>
              </a:r>
              <a:r>
                <a:rPr kumimoji="0" lang="en-US" altLang="zh-CN" sz="2400" b="0" i="0" u="none" strike="noStrike" cap="none" normalizeH="0" dirty="0">
                  <a:ln>
                    <a:noFill/>
                  </a:ln>
                  <a:solidFill>
                    <a:schemeClr val="tx1"/>
                  </a:solidFill>
                  <a:effectLst/>
                  <a:latin typeface="Arial Unicode MS"/>
                </a:rPr>
                <a:t>   </a:t>
              </a:r>
              <a:r>
                <a:rPr kumimoji="0" lang="zh-CN" altLang="zh-CN" sz="2400" b="0" i="0" u="none" strike="noStrike" cap="none" normalizeH="0" baseline="0" dirty="0">
                  <a:ln>
                    <a:noFill/>
                  </a:ln>
                  <a:solidFill>
                    <a:schemeClr val="tx1"/>
                  </a:solidFill>
                  <a:effectLst/>
                  <a:latin typeface="Arial Unicode MS"/>
                </a:rPr>
                <a:t>，问用</a:t>
              </a:r>
              <a:r>
                <a:rPr kumimoji="0" lang="en-US" altLang="zh-CN" sz="2400" b="0" i="0" u="none" strike="noStrike" cap="none" normalizeH="0" dirty="0">
                  <a:ln>
                    <a:noFill/>
                  </a:ln>
                  <a:solidFill>
                    <a:schemeClr val="tx1"/>
                  </a:solidFill>
                  <a:effectLst/>
                  <a:latin typeface="Arial Unicode MS"/>
                </a:rPr>
                <a:t>     </a:t>
              </a:r>
              <a:r>
                <a:rPr kumimoji="0" lang="zh-CN" altLang="zh-CN" sz="2400" b="0" i="0" u="none" strike="noStrike" cap="none" normalizeH="0" baseline="0" dirty="0">
                  <a:ln>
                    <a:noFill/>
                  </a:ln>
                  <a:solidFill>
                    <a:schemeClr val="tx1"/>
                  </a:solidFill>
                  <a:effectLst/>
                  <a:latin typeface="Arial Unicode MS"/>
                </a:rPr>
                <a:t>还是用</a:t>
              </a:r>
              <a:r>
                <a:rPr kumimoji="0" lang="en-US" altLang="zh-CN" sz="2400" b="0" i="0" u="none" strike="noStrike" cap="none" normalizeH="0" baseline="0" dirty="0">
                  <a:ln>
                    <a:noFill/>
                  </a:ln>
                  <a:solidFill>
                    <a:schemeClr val="tx1"/>
                  </a:solidFill>
                  <a:effectLst/>
                  <a:latin typeface="Arial Unicode MS"/>
                </a:rPr>
                <a:t>     </a:t>
              </a:r>
              <a:r>
                <a:rPr kumimoji="0" lang="zh-CN" altLang="zh-CN" sz="2400" b="0" i="0" u="none" strike="noStrike" cap="none" normalizeH="0" baseline="0" dirty="0">
                  <a:ln>
                    <a:noFill/>
                  </a:ln>
                  <a:solidFill>
                    <a:schemeClr val="tx1"/>
                  </a:solidFill>
                  <a:effectLst/>
                  <a:latin typeface="Arial Unicode MS"/>
                </a:rPr>
                <a:t>估计的效果更好？</a:t>
              </a:r>
              <a:r>
                <a:rPr kumimoji="0" lang="zh-CN" altLang="zh-CN" sz="2400" b="0" i="0" u="none" strike="noStrike" cap="none" normalizeH="0" baseline="0" dirty="0">
                  <a:ln>
                    <a:noFill/>
                  </a:ln>
                  <a:solidFill>
                    <a:schemeClr val="tx1"/>
                  </a:solidFill>
                  <a:effectLst/>
                  <a:latin typeface="Calibri" panose="020F0502020204030204" pitchFamily="34" charset="0"/>
                </a:rPr>
                <a:t> </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pic>
          <p:nvPicPr>
            <p:cNvPr id="6" name="图片 5"/>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35218" t="57838" r="61585"/>
            <a:stretch>
              <a:fillRect/>
            </a:stretch>
          </p:blipFill>
          <p:spPr>
            <a:xfrm>
              <a:off x="9811103" y="1742227"/>
              <a:ext cx="330163" cy="504581"/>
            </a:xfrm>
            <a:prstGeom prst="rect">
              <a:avLst/>
            </a:prstGeom>
            <a:ln>
              <a:noFill/>
            </a:ln>
            <a:effectLst/>
          </p:spPr>
        </p:pic>
        <p:pic>
          <p:nvPicPr>
            <p:cNvPr id="7" name="图片 6"/>
            <p:cNvPicPr>
              <a:picLocks noChangeAspect="1"/>
            </p:cNvPicPr>
            <p:nvPr/>
          </p:nvPicPr>
          <p:blipFill rotWithShape="1">
            <a:blip r:embed="rId3">
              <a:clrChange>
                <a:clrFrom>
                  <a:srgbClr val="FFFFFF"/>
                </a:clrFrom>
                <a:clrTo>
                  <a:srgbClr val="FFFFFF">
                    <a:alpha val="0"/>
                  </a:srgbClr>
                </a:clrTo>
              </a:clrChange>
              <a:duotone>
                <a:prstClr val="black"/>
                <a:schemeClr val="bg2">
                  <a:lumMod val="10000"/>
                  <a:tint val="45000"/>
                  <a:satMod val="400000"/>
                </a:schemeClr>
              </a:duotone>
            </a:blip>
            <a:srcRect l="49421" t="59760" r="45619"/>
            <a:stretch>
              <a:fillRect/>
            </a:stretch>
          </p:blipFill>
          <p:spPr>
            <a:xfrm>
              <a:off x="1614038" y="2204186"/>
              <a:ext cx="390911" cy="496952"/>
            </a:xfrm>
            <a:prstGeom prst="rect">
              <a:avLst/>
            </a:prstGeom>
            <a:ln>
              <a:noFill/>
            </a:ln>
            <a:effectLst/>
          </p:spPr>
        </p:pic>
        <p:pic>
          <p:nvPicPr>
            <p:cNvPr id="8" name="图片 7"/>
            <p:cNvPicPr>
              <a:picLocks noChangeAspect="1"/>
            </p:cNvPicPr>
            <p:nvPr/>
          </p:nvPicPr>
          <p:blipFill rotWithShape="1">
            <a:blip r:embed="rId3">
              <a:clrChange>
                <a:clrFrom>
                  <a:srgbClr val="FFFFFF"/>
                </a:clrFrom>
                <a:clrTo>
                  <a:srgbClr val="FFFFFF">
                    <a:alpha val="0"/>
                  </a:srgbClr>
                </a:clrTo>
              </a:clrChange>
              <a:duotone>
                <a:prstClr val="black"/>
                <a:schemeClr val="bg2">
                  <a:lumMod val="10000"/>
                  <a:tint val="45000"/>
                  <a:satMod val="400000"/>
                </a:schemeClr>
              </a:duotone>
            </a:blip>
            <a:srcRect l="66486" t="61540" r="30779"/>
            <a:stretch>
              <a:fillRect/>
            </a:stretch>
          </p:blipFill>
          <p:spPr>
            <a:xfrm>
              <a:off x="3066370" y="2220548"/>
              <a:ext cx="242370" cy="534362"/>
            </a:xfrm>
            <a:prstGeom prst="rect">
              <a:avLst/>
            </a:prstGeom>
            <a:ln>
              <a:noFill/>
            </a:ln>
            <a:effectLst/>
          </p:spPr>
        </p:pic>
      </p:grpSp>
      <p:pic>
        <p:nvPicPr>
          <p:cNvPr id="10" name="图片 9"/>
          <p:cNvPicPr>
            <a:picLocks noChangeAspect="1"/>
          </p:cNvPicPr>
          <p:nvPr/>
        </p:nvPicPr>
        <p:blipFill rotWithShape="1">
          <a:blip r:embed="rId4">
            <a:clrChange>
              <a:clrFrom>
                <a:srgbClr val="FFFFFF"/>
              </a:clrFrom>
              <a:clrTo>
                <a:srgbClr val="FFFFFF">
                  <a:alpha val="0"/>
                </a:srgbClr>
              </a:clrTo>
            </a:clrChange>
            <a:duotone>
              <a:prstClr val="black"/>
              <a:schemeClr val="tx1">
                <a:tint val="45000"/>
                <a:satMod val="400000"/>
              </a:schemeClr>
            </a:duotone>
          </a:blip>
          <a:srcRect b="38916"/>
          <a:stretch>
            <a:fillRect/>
          </a:stretch>
        </p:blipFill>
        <p:spPr>
          <a:xfrm>
            <a:off x="1864489" y="2657530"/>
            <a:ext cx="8262020" cy="1817905"/>
          </a:xfrm>
          <a:prstGeom prst="rect">
            <a:avLst/>
          </a:prstGeom>
          <a:ln>
            <a:noFill/>
          </a:ln>
          <a:effectLst/>
        </p:spPr>
      </p:pic>
      <p:grpSp>
        <p:nvGrpSpPr>
          <p:cNvPr id="19" name="组合 18"/>
          <p:cNvGrpSpPr/>
          <p:nvPr/>
        </p:nvGrpSpPr>
        <p:grpSpPr>
          <a:xfrm>
            <a:off x="1402329" y="4588662"/>
            <a:ext cx="9530736" cy="1565778"/>
            <a:chOff x="1279253" y="4091548"/>
            <a:chExt cx="6631413" cy="1008522"/>
          </a:xfrm>
        </p:grpSpPr>
        <p:grpSp>
          <p:nvGrpSpPr>
            <p:cNvPr id="12" name="组合 11"/>
            <p:cNvGrpSpPr/>
            <p:nvPr/>
          </p:nvGrpSpPr>
          <p:grpSpPr>
            <a:xfrm>
              <a:off x="1279253" y="4091548"/>
              <a:ext cx="6631413" cy="1008522"/>
              <a:chOff x="832352" y="1651813"/>
              <a:chExt cx="6631413" cy="802073"/>
            </a:xfrm>
          </p:grpSpPr>
          <p:grpSp>
            <p:nvGrpSpPr>
              <p:cNvPr id="13" name="组合 12"/>
              <p:cNvGrpSpPr/>
              <p:nvPr/>
            </p:nvGrpSpPr>
            <p:grpSpPr>
              <a:xfrm>
                <a:off x="832352" y="1651813"/>
                <a:ext cx="6594107" cy="802073"/>
                <a:chOff x="832352" y="1651813"/>
                <a:chExt cx="6594107" cy="802073"/>
              </a:xfrm>
            </p:grpSpPr>
            <p:sp>
              <p:nvSpPr>
                <p:cNvPr id="15" name="矩形 14"/>
                <p:cNvSpPr/>
                <p:nvPr/>
              </p:nvSpPr>
              <p:spPr>
                <a:xfrm>
                  <a:off x="877596" y="1651813"/>
                  <a:ext cx="6548863"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964116" y="1776242"/>
                <a:ext cx="6499649" cy="657012"/>
              </a:xfrm>
              <a:prstGeom prst="rect">
                <a:avLst/>
              </a:prstGeom>
              <a:noFill/>
              <a:ln w="57150">
                <a:noFill/>
              </a:ln>
            </p:spPr>
            <p:txBody>
              <a:bodyPr wrap="square" anchor="ctr" anchorCtr="0">
                <a:spAutoFit/>
              </a:bodyPr>
              <a:lstStyle/>
              <a:p>
                <a:pPr>
                  <a:lnSpc>
                    <a:spcPct val="110000"/>
                  </a:lnSpc>
                </a:pPr>
                <a:r>
                  <a:rPr lang="zh-CN" altLang="en-US" sz="2400" dirty="0">
                    <a:solidFill>
                      <a:schemeClr val="tx1">
                        <a:lumMod val="85000"/>
                        <a:lumOff val="15000"/>
                      </a:schemeClr>
                    </a:solidFill>
                    <a:latin typeface="+mj-lt"/>
                    <a:ea typeface="思源黑体 CN Normal" panose="020B0400000000000000" pitchFamily="34" charset="-122"/>
                  </a:rPr>
                  <a:t>因此用      估计次品率的效果更好一些．此结论可用于研究两种特殊抽样方法</a:t>
                </a:r>
                <a:r>
                  <a:rPr lang="zh-CN" altLang="en-US" sz="2000" dirty="0">
                    <a:solidFill>
                      <a:schemeClr val="tx1">
                        <a:lumMod val="85000"/>
                        <a:lumOff val="15000"/>
                      </a:schemeClr>
                    </a:solidFill>
                    <a:latin typeface="+mj-lt"/>
                    <a:ea typeface="思源黑体 CN Normal" panose="020B0400000000000000" pitchFamily="34" charset="-122"/>
                  </a:rPr>
                  <a:t>（详见第三章：放回简单随机抽样和简单随机抽样）</a:t>
                </a:r>
                <a:r>
                  <a:rPr lang="zh-CN" altLang="en-US" sz="2400" dirty="0">
                    <a:solidFill>
                      <a:schemeClr val="tx1">
                        <a:lumMod val="85000"/>
                        <a:lumOff val="15000"/>
                      </a:schemeClr>
                    </a:solidFill>
                    <a:latin typeface="+mj-lt"/>
                    <a:ea typeface="思源黑体 CN Normal" panose="020B0400000000000000" pitchFamily="34" charset="-122"/>
                  </a:rPr>
                  <a:t>对于样本均值估计效果的影响． </a:t>
                </a:r>
              </a:p>
            </p:txBody>
          </p:sp>
        </p:grpSp>
        <p:pic>
          <p:nvPicPr>
            <p:cNvPr id="18" name="图片 17"/>
            <p:cNvPicPr>
              <a:picLocks noChangeAspect="1"/>
            </p:cNvPicPr>
            <p:nvPr/>
          </p:nvPicPr>
          <p:blipFill rotWithShape="1">
            <a:blip r:embed="rId3">
              <a:clrChange>
                <a:clrFrom>
                  <a:srgbClr val="FFFFFF"/>
                </a:clrFrom>
                <a:clrTo>
                  <a:srgbClr val="FFFFFF">
                    <a:alpha val="0"/>
                  </a:srgbClr>
                </a:clrTo>
              </a:clrChange>
              <a:duotone>
                <a:prstClr val="black"/>
                <a:schemeClr val="bg2">
                  <a:lumMod val="10000"/>
                  <a:tint val="45000"/>
                  <a:satMod val="400000"/>
                </a:schemeClr>
              </a:duotone>
            </a:blip>
            <a:srcRect l="49972" t="61977" r="46810" b="-738"/>
            <a:stretch>
              <a:fillRect/>
            </a:stretch>
          </p:blipFill>
          <p:spPr>
            <a:xfrm>
              <a:off x="2145324" y="4176369"/>
              <a:ext cx="244475" cy="439955"/>
            </a:xfrm>
            <a:prstGeom prst="rect">
              <a:avLst/>
            </a:prstGeom>
            <a:ln>
              <a:noFill/>
            </a:ln>
            <a:effectLst/>
          </p:spPr>
        </p:pic>
      </p:grpSp>
      <p:sp>
        <p:nvSpPr>
          <p:cNvPr id="3" name="灯片编号占位符 2"/>
          <p:cNvSpPr>
            <a:spLocks noGrp="1"/>
          </p:cNvSpPr>
          <p:nvPr>
            <p:ph type="sldNum" sz="quarter" idx="12"/>
          </p:nvPr>
        </p:nvSpPr>
        <p:spPr/>
        <p:txBody>
          <a:bodyPr/>
          <a:lstStyle/>
          <a:p>
            <a:fld id="{5FD308DF-D0D6-41CA-8E01-1A1CE80A10EE}" type="slidenum">
              <a:rPr lang="zh-CN" altLang="en-US" smtClean="0"/>
              <a:t>154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left)">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06628"/>
            <a:ext cx="7394678" cy="756544"/>
            <a:chOff x="720622" y="2933929"/>
            <a:chExt cx="7394678"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泊松分布</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155</a:t>
            </a:fld>
            <a:endParaRPr lang="zh-CN" altLang="en-US"/>
          </a:p>
        </p:txBody>
      </p:sp>
    </p:spTree>
    <p:custDataLst>
      <p:tags r:id="rId1"/>
    </p:custData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97458" y="1702863"/>
            <a:ext cx="3719636" cy="531946"/>
            <a:chOff x="1053632" y="1397127"/>
            <a:chExt cx="3719636" cy="531946"/>
          </a:xfrm>
        </p:grpSpPr>
        <p:sp>
          <p:nvSpPr>
            <p:cNvPr id="3" name="矩形 2"/>
            <p:cNvSpPr/>
            <p:nvPr/>
          </p:nvSpPr>
          <p:spPr>
            <a:xfrm>
              <a:off x="1520318" y="1405853"/>
              <a:ext cx="3252950" cy="523220"/>
            </a:xfrm>
            <a:prstGeom prst="rect">
              <a:avLst/>
            </a:prstGeom>
          </p:spPr>
          <p:txBody>
            <a:bodyPr wrap="square">
              <a:spAutoFit/>
            </a:bodyPr>
            <a:lstStyle/>
            <a:p>
              <a:r>
                <a:rPr lang="zh-CN" altLang="en-US" sz="2800" b="1" dirty="0">
                  <a:solidFill>
                    <a:srgbClr val="004EA2"/>
                  </a:solidFill>
                  <a:ea typeface="思源黑体 CN Bold" panose="020B0800000000000000" pitchFamily="34" charset="-122"/>
                </a:rPr>
                <a:t>定义</a:t>
              </a:r>
              <a:endParaRPr lang="en-US" altLang="zh-CN" sz="2800" b="1" dirty="0">
                <a:solidFill>
                  <a:srgbClr val="004EA2"/>
                </a:solidFill>
                <a:ea typeface="思源黑体 CN Bold" panose="020B0800000000000000" pitchFamily="34" charset="-122"/>
              </a:endParaRP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grpSp>
        <p:nvGrpSpPr>
          <p:cNvPr id="9" name="组合 8"/>
          <p:cNvGrpSpPr/>
          <p:nvPr/>
        </p:nvGrpSpPr>
        <p:grpSpPr>
          <a:xfrm>
            <a:off x="2915173" y="855971"/>
            <a:ext cx="5478574" cy="519773"/>
            <a:chOff x="1676401" y="988194"/>
            <a:chExt cx="5478574" cy="519773"/>
          </a:xfrm>
        </p:grpSpPr>
        <p:grpSp>
          <p:nvGrpSpPr>
            <p:cNvPr id="10" name="组合 9"/>
            <p:cNvGrpSpPr/>
            <p:nvPr/>
          </p:nvGrpSpPr>
          <p:grpSpPr>
            <a:xfrm>
              <a:off x="1676401" y="988194"/>
              <a:ext cx="5478574" cy="519773"/>
              <a:chOff x="1676401" y="988194"/>
              <a:chExt cx="5478574" cy="519773"/>
            </a:xfrm>
          </p:grpSpPr>
          <p:sp>
            <p:nvSpPr>
              <p:cNvPr id="12" name="矩形 11"/>
              <p:cNvSpPr/>
              <p:nvPr/>
            </p:nvSpPr>
            <p:spPr>
              <a:xfrm>
                <a:off x="1676401" y="988194"/>
                <a:ext cx="5478574"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750294" y="1182412"/>
                <a:ext cx="511349" cy="158665"/>
                <a:chOff x="1750294" y="1182412"/>
                <a:chExt cx="511349" cy="158665"/>
              </a:xfrm>
            </p:grpSpPr>
            <p:grpSp>
              <p:nvGrpSpPr>
                <p:cNvPr id="14" name="组合 13"/>
                <p:cNvGrpSpPr/>
                <p:nvPr/>
              </p:nvGrpSpPr>
              <p:grpSpPr>
                <a:xfrm>
                  <a:off x="1782744" y="1182412"/>
                  <a:ext cx="442916" cy="158665"/>
                  <a:chOff x="1612104" y="779548"/>
                  <a:chExt cx="442916" cy="158665"/>
                </a:xfrm>
              </p:grpSpPr>
              <p:cxnSp>
                <p:nvCxnSpPr>
                  <p:cNvPr id="17" name="直接连接符 1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15" name="椭圆 14"/>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TextBox 30"/>
            <p:cNvSpPr txBox="1"/>
            <p:nvPr/>
          </p:nvSpPr>
          <p:spPr>
            <a:xfrm>
              <a:off x="2141624" y="1015524"/>
              <a:ext cx="4535339" cy="492443"/>
            </a:xfrm>
            <a:prstGeom prst="rect">
              <a:avLst/>
            </a:prstGeom>
            <a:noFill/>
          </p:spPr>
          <p:txBody>
            <a:bodyPr wrap="square" lIns="0" tIns="0" rIns="0" bIns="0" rtlCol="0">
              <a:spAutoFit/>
            </a:bodyPr>
            <a:lstStyle/>
            <a:p>
              <a:pPr lvl="0" algn="ctr">
                <a:defRPr/>
              </a:pPr>
              <a:r>
                <a:rPr lang="zh-CN" altLang="en-US" sz="3200" b="1" dirty="0">
                  <a:solidFill>
                    <a:schemeClr val="bg1"/>
                  </a:solidFill>
                  <a:latin typeface="+mj-lt"/>
                  <a:ea typeface="思源黑体 CN Bold" panose="020B0800000000000000" pitchFamily="34" charset="-122"/>
                </a:rPr>
                <a:t>泊松分布</a:t>
              </a:r>
            </a:p>
          </p:txBody>
        </p:sp>
      </p:grpSp>
      <p:pic>
        <p:nvPicPr>
          <p:cNvPr id="23" name="图片 22"/>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22660" t="13753" r="18227" b="55442"/>
          <a:stretch>
            <a:fillRect/>
          </a:stretch>
        </p:blipFill>
        <p:spPr>
          <a:xfrm>
            <a:off x="2346191" y="2904964"/>
            <a:ext cx="7762063" cy="1200329"/>
          </a:xfrm>
          <a:prstGeom prst="rect">
            <a:avLst/>
          </a:prstGeom>
          <a:ln>
            <a:noFill/>
          </a:ln>
          <a:effectLst/>
        </p:spPr>
      </p:pic>
      <p:sp>
        <p:nvSpPr>
          <p:cNvPr id="25" name="矩形 24"/>
          <p:cNvSpPr/>
          <p:nvPr/>
        </p:nvSpPr>
        <p:spPr>
          <a:xfrm>
            <a:off x="1315844" y="4432412"/>
            <a:ext cx="9255512" cy="1598964"/>
          </a:xfrm>
          <a:prstGeom prst="rect">
            <a:avLst/>
          </a:prstGeom>
        </p:spPr>
        <p:txBody>
          <a:bodyPr wrap="square">
            <a:spAutoFit/>
          </a:bodyPr>
          <a:lstStyle/>
          <a:p>
            <a:pPr algn="just">
              <a:lnSpc>
                <a:spcPct val="120000"/>
              </a:lnSpc>
            </a:pPr>
            <a:r>
              <a:rPr lang="zh-CN" altLang="en-US" sz="2800" dirty="0"/>
              <a:t>所对应的分布为</a:t>
            </a:r>
            <a:r>
              <a:rPr lang="zh-CN" altLang="en-US" sz="2800" dirty="0">
                <a:solidFill>
                  <a:srgbClr val="C00000"/>
                </a:solidFill>
              </a:rPr>
              <a:t>以</a:t>
            </a:r>
            <a:r>
              <a:rPr lang="en-US" altLang="zh-CN" sz="2800" dirty="0">
                <a:solidFill>
                  <a:srgbClr val="C00000"/>
                </a:solidFill>
              </a:rPr>
              <a:t>λ</a:t>
            </a:r>
            <a:r>
              <a:rPr lang="zh-CN" altLang="en-US" sz="2800" dirty="0">
                <a:solidFill>
                  <a:srgbClr val="C00000"/>
                </a:solidFill>
              </a:rPr>
              <a:t>参数的泊松分布</a:t>
            </a:r>
            <a:r>
              <a:rPr lang="zh-CN" altLang="en-US" sz="2800" dirty="0"/>
              <a:t>（简称为泊松分布，</a:t>
            </a:r>
            <a:r>
              <a:rPr lang="en-US" altLang="zh-CN" sz="2800" dirty="0"/>
              <a:t>Poisson</a:t>
            </a:r>
            <a:r>
              <a:rPr lang="zh-CN" altLang="en-US" sz="2800" dirty="0"/>
              <a:t>）记为</a:t>
            </a:r>
            <a:r>
              <a:rPr lang="en-US" altLang="zh-CN" sz="2800" i="1" dirty="0"/>
              <a:t>P</a:t>
            </a:r>
            <a:r>
              <a:rPr lang="en-US" altLang="zh-CN" sz="2800" dirty="0"/>
              <a:t>(λ)</a:t>
            </a:r>
            <a:r>
              <a:rPr lang="zh-CN" altLang="en-US" sz="2800" dirty="0"/>
              <a:t>．若随机变量</a:t>
            </a:r>
            <a:r>
              <a:rPr lang="zh-CN" altLang="en-US" sz="2800" b="1" dirty="0"/>
              <a:t>𝜉</a:t>
            </a:r>
            <a:r>
              <a:rPr lang="zh-CN" altLang="en-US" sz="2800" dirty="0"/>
              <a:t>的密度如上，称为</a:t>
            </a:r>
            <a:r>
              <a:rPr lang="zh-CN" altLang="en-US" sz="2800" b="1" dirty="0"/>
              <a:t>𝜉</a:t>
            </a:r>
            <a:r>
              <a:rPr lang="zh-CN" altLang="en-US" sz="2800" dirty="0">
                <a:solidFill>
                  <a:srgbClr val="C00000"/>
                </a:solidFill>
              </a:rPr>
              <a:t>服从泊松分布</a:t>
            </a:r>
            <a:r>
              <a:rPr lang="zh-CN" altLang="en-US" sz="2800" dirty="0"/>
              <a:t>，记为</a:t>
            </a:r>
            <a:r>
              <a:rPr lang="zh-CN" altLang="en-US" sz="2800" b="1" dirty="0"/>
              <a:t>𝜉</a:t>
            </a:r>
            <a:r>
              <a:rPr lang="en-US" altLang="zh-CN" sz="2800" b="1" dirty="0"/>
              <a:t>~</a:t>
            </a:r>
            <a:r>
              <a:rPr lang="en-US" altLang="zh-CN" sz="2800" i="1" dirty="0"/>
              <a:t> P</a:t>
            </a:r>
            <a:r>
              <a:rPr lang="en-US" altLang="zh-CN" sz="2800" dirty="0"/>
              <a:t>(λ) .</a:t>
            </a:r>
            <a:endParaRPr lang="zh-CN" altLang="en-US" sz="2800" dirty="0"/>
          </a:p>
        </p:txBody>
      </p:sp>
      <p:sp>
        <p:nvSpPr>
          <p:cNvPr id="24" name="灯片编号占位符 23"/>
          <p:cNvSpPr>
            <a:spLocks noGrp="1"/>
          </p:cNvSpPr>
          <p:nvPr>
            <p:ph type="sldNum" sz="quarter" idx="12"/>
          </p:nvPr>
        </p:nvSpPr>
        <p:spPr/>
        <p:txBody>
          <a:bodyPr/>
          <a:lstStyle/>
          <a:p>
            <a:fld id="{5FD308DF-D0D6-41CA-8E01-1A1CE80A10EE}" type="slidenum">
              <a:rPr lang="zh-CN" altLang="en-US" smtClean="0"/>
              <a:t>156</a:t>
            </a:fld>
            <a:endParaRPr lang="zh-CN" altLang="en-US"/>
          </a:p>
        </p:txBody>
      </p:sp>
      <p:sp>
        <p:nvSpPr>
          <p:cNvPr id="26" name="矩形 25"/>
          <p:cNvSpPr/>
          <p:nvPr/>
        </p:nvSpPr>
        <p:spPr>
          <a:xfrm>
            <a:off x="1552960" y="2390791"/>
            <a:ext cx="2389136" cy="523220"/>
          </a:xfrm>
          <a:prstGeom prst="rect">
            <a:avLst/>
          </a:prstGeom>
        </p:spPr>
        <p:txBody>
          <a:bodyPr wrap="square">
            <a:spAutoFit/>
          </a:bodyPr>
          <a:lstStyle/>
          <a:p>
            <a:pPr lvl="0"/>
            <a:r>
              <a:rPr lang="zh-CN" altLang="en-US" sz="2800" dirty="0">
                <a:solidFill>
                  <a:prstClr val="black"/>
                </a:solidFill>
              </a:rPr>
              <a:t>称密度</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804544" y="1338140"/>
            <a:ext cx="2931412" cy="2251056"/>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图片 2"/>
          <p:cNvPicPr>
            <a:picLocks noChangeAspect="1"/>
          </p:cNvPicPr>
          <p:nvPr/>
        </p:nvPicPr>
        <p:blipFill>
          <a:blip r:embed="rId4">
            <a:clrChange>
              <a:clrFrom>
                <a:srgbClr val="FFFFFF"/>
              </a:clrFrom>
              <a:clrTo>
                <a:srgbClr val="FFFFFF">
                  <a:alpha val="0"/>
                </a:srgbClr>
              </a:clrTo>
            </a:clrChange>
          </a:blip>
          <a:stretch>
            <a:fillRect/>
          </a:stretch>
        </p:blipFill>
        <p:spPr>
          <a:xfrm>
            <a:off x="3527227" y="1328019"/>
            <a:ext cx="2962137" cy="2251056"/>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图片 3"/>
          <p:cNvPicPr>
            <a:picLocks noChangeAspect="1"/>
          </p:cNvPicPr>
          <p:nvPr/>
        </p:nvPicPr>
        <p:blipFill>
          <a:blip r:embed="rId5">
            <a:clrChange>
              <a:clrFrom>
                <a:srgbClr val="FFFFFF"/>
              </a:clrFrom>
              <a:clrTo>
                <a:srgbClr val="FFFFFF">
                  <a:alpha val="0"/>
                </a:srgbClr>
              </a:clrTo>
            </a:clrChange>
          </a:blip>
          <a:stretch>
            <a:fillRect/>
          </a:stretch>
        </p:blipFill>
        <p:spPr>
          <a:xfrm>
            <a:off x="6225161" y="1282537"/>
            <a:ext cx="2952134" cy="2251055"/>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图片 4"/>
          <p:cNvPicPr>
            <a:picLocks noChangeAspect="1"/>
          </p:cNvPicPr>
          <p:nvPr/>
        </p:nvPicPr>
        <p:blipFill>
          <a:blip r:embed="rId6">
            <a:clrChange>
              <a:clrFrom>
                <a:srgbClr val="FFFFFF"/>
              </a:clrFrom>
              <a:clrTo>
                <a:srgbClr val="FFFFFF">
                  <a:alpha val="0"/>
                </a:srgbClr>
              </a:clrTo>
            </a:clrChange>
          </a:blip>
          <a:stretch>
            <a:fillRect/>
          </a:stretch>
        </p:blipFill>
        <p:spPr>
          <a:xfrm>
            <a:off x="8846338" y="1177946"/>
            <a:ext cx="2933067" cy="2251054"/>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图片 5"/>
          <p:cNvPicPr>
            <a:picLocks noChangeAspect="1"/>
          </p:cNvPicPr>
          <p:nvPr/>
        </p:nvPicPr>
        <p:blipFill>
          <a:blip r:embed="rId7">
            <a:clrChange>
              <a:clrFrom>
                <a:srgbClr val="FFFFFF"/>
              </a:clrFrom>
              <a:clrTo>
                <a:srgbClr val="FFFFFF">
                  <a:alpha val="0"/>
                </a:srgbClr>
              </a:clrTo>
            </a:clrChange>
          </a:blip>
          <a:stretch>
            <a:fillRect/>
          </a:stretch>
        </p:blipFill>
        <p:spPr>
          <a:xfrm>
            <a:off x="804544" y="3735962"/>
            <a:ext cx="2928882" cy="2251056"/>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图片 6"/>
          <p:cNvPicPr>
            <a:picLocks noChangeAspect="1"/>
          </p:cNvPicPr>
          <p:nvPr/>
        </p:nvPicPr>
        <p:blipFill>
          <a:blip r:embed="rId8">
            <a:clrChange>
              <a:clrFrom>
                <a:srgbClr val="FFFFFF"/>
              </a:clrFrom>
              <a:clrTo>
                <a:srgbClr val="FFFFFF">
                  <a:alpha val="0"/>
                </a:srgbClr>
              </a:clrTo>
            </a:clrChange>
          </a:blip>
          <a:stretch>
            <a:fillRect/>
          </a:stretch>
        </p:blipFill>
        <p:spPr>
          <a:xfrm>
            <a:off x="3525687" y="3622039"/>
            <a:ext cx="2959253" cy="2251054"/>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图片 7"/>
          <p:cNvPicPr>
            <a:picLocks noChangeAspect="1"/>
          </p:cNvPicPr>
          <p:nvPr/>
        </p:nvPicPr>
        <p:blipFill>
          <a:blip r:embed="rId9">
            <a:clrChange>
              <a:clrFrom>
                <a:srgbClr val="FFFFFF"/>
              </a:clrFrom>
              <a:clrTo>
                <a:srgbClr val="FFFFFF">
                  <a:alpha val="0"/>
                </a:srgbClr>
              </a:clrTo>
            </a:clrChange>
          </a:blip>
          <a:stretch>
            <a:fillRect/>
          </a:stretch>
        </p:blipFill>
        <p:spPr>
          <a:xfrm>
            <a:off x="6277200" y="3663801"/>
            <a:ext cx="2942719" cy="2251054"/>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图片 8"/>
          <p:cNvPicPr>
            <a:picLocks noChangeAspect="1"/>
          </p:cNvPicPr>
          <p:nvPr/>
        </p:nvPicPr>
        <p:blipFill>
          <a:blip r:embed="rId10">
            <a:clrChange>
              <a:clrFrom>
                <a:srgbClr val="FFFFFF"/>
              </a:clrFrom>
              <a:clrTo>
                <a:srgbClr val="FFFFFF">
                  <a:alpha val="0"/>
                </a:srgbClr>
              </a:clrTo>
            </a:clrChange>
          </a:blip>
          <a:stretch>
            <a:fillRect/>
          </a:stretch>
        </p:blipFill>
        <p:spPr>
          <a:xfrm>
            <a:off x="8846338" y="3767146"/>
            <a:ext cx="2964806" cy="2251057"/>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矩形 9"/>
          <p:cNvSpPr/>
          <p:nvPr/>
        </p:nvSpPr>
        <p:spPr>
          <a:xfrm>
            <a:off x="4866798" y="5987018"/>
            <a:ext cx="2834430" cy="461665"/>
          </a:xfrm>
          <a:prstGeom prst="rect">
            <a:avLst/>
          </a:prstGeom>
        </p:spPr>
        <p:txBody>
          <a:bodyPr wrap="none">
            <a:spAutoFit/>
          </a:bodyPr>
          <a:lstStyle/>
          <a:p>
            <a:r>
              <a:rPr lang="en-US" altLang="zh-CN" sz="2400" dirty="0">
                <a:sym typeface="Symbol" panose="05050102010706020507" pitchFamily="18" charset="2"/>
              </a:rPr>
              <a:t></a:t>
            </a:r>
            <a:r>
              <a:rPr lang="en-US" altLang="zh-CN" sz="2400" dirty="0"/>
              <a:t>=1, 2, 3, 4, 5, 6, 7, 8</a:t>
            </a:r>
            <a:endParaRPr lang="zh-CN" altLang="en-US" sz="2400" dirty="0"/>
          </a:p>
        </p:txBody>
      </p:sp>
      <p:sp>
        <p:nvSpPr>
          <p:cNvPr id="11" name="灯片编号占位符 10"/>
          <p:cNvSpPr>
            <a:spLocks noGrp="1"/>
          </p:cNvSpPr>
          <p:nvPr>
            <p:ph type="sldNum" sz="quarter" idx="12"/>
          </p:nvPr>
        </p:nvSpPr>
        <p:spPr/>
        <p:txBody>
          <a:bodyPr/>
          <a:lstStyle/>
          <a:p>
            <a:fld id="{5FD308DF-D0D6-41CA-8E01-1A1CE80A10EE}" type="slidenum">
              <a:rPr lang="zh-CN" altLang="en-US" smtClean="0"/>
              <a:t>157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fltVal val="0"/>
                                          </p:val>
                                        </p:tav>
                                        <p:tav tm="100000">
                                          <p:val>
                                            <p:strVal val="#ppt_w"/>
                                          </p:val>
                                        </p:tav>
                                      </p:tavLst>
                                    </p:anim>
                                    <p:anim calcmode="lin" valueType="num">
                                      <p:cBhvr>
                                        <p:cTn id="50"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67821" y="1232289"/>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Bold" panose="020B0800000000000000" pitchFamily="34" charset="-122"/>
                </a:rPr>
                <a:t>定理 </a:t>
              </a:r>
              <a:endParaRPr lang="en-US" altLang="zh-CN" sz="2800" b="1"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pic>
        <p:nvPicPr>
          <p:cNvPr id="8" name="图片 7"/>
          <p:cNvPicPr>
            <a:picLocks noChangeAspect="1"/>
          </p:cNvPicPr>
          <p:nvPr/>
        </p:nvPicPr>
        <p:blipFill>
          <a:blip r:embed="rId2">
            <a:clrChange>
              <a:clrFrom>
                <a:srgbClr val="FFFFFF"/>
              </a:clrFrom>
              <a:clrTo>
                <a:srgbClr val="FFFFFF">
                  <a:alpha val="0"/>
                </a:srgbClr>
              </a:clrTo>
            </a:clrChange>
          </a:blip>
          <a:stretch>
            <a:fillRect/>
          </a:stretch>
        </p:blipFill>
        <p:spPr>
          <a:xfrm>
            <a:off x="1211910" y="2812409"/>
            <a:ext cx="9515563" cy="1623173"/>
          </a:xfrm>
          <a:prstGeom prst="rect">
            <a:avLst/>
          </a:prstGeom>
          <a:ln>
            <a:noFill/>
          </a:ln>
          <a:effectLst/>
        </p:spPr>
      </p:pic>
      <p:sp>
        <p:nvSpPr>
          <p:cNvPr id="9" name="灯片编号占位符 8"/>
          <p:cNvSpPr>
            <a:spLocks noGrp="1"/>
          </p:cNvSpPr>
          <p:nvPr>
            <p:ph type="sldNum" sz="quarter" idx="12"/>
          </p:nvPr>
        </p:nvSpPr>
        <p:spPr/>
        <p:txBody>
          <a:bodyPr/>
          <a:lstStyle/>
          <a:p>
            <a:fld id="{5FD308DF-D0D6-41CA-8E01-1A1CE80A10EE}" type="slidenum">
              <a:rPr lang="zh-CN" altLang="en-US" smtClean="0"/>
              <a:t>158</a:t>
            </a:fld>
            <a:endParaRPr lang="zh-CN" altLang="en-US"/>
          </a:p>
        </p:txBody>
      </p:sp>
      <mc:AlternateContent xmlns:mc="http://schemas.openxmlformats.org/markup-compatibility/2006" xmlns:a14="http://schemas.microsoft.com/office/drawing/2010/main">
        <mc:Choice Requires="a14">
          <p:sp>
            <p:nvSpPr>
              <p:cNvPr id="10" name="矩形 9"/>
              <p:cNvSpPr/>
              <p:nvPr/>
            </p:nvSpPr>
            <p:spPr>
              <a:xfrm>
                <a:off x="1703710" y="1899199"/>
                <a:ext cx="9023763" cy="523220"/>
              </a:xfrm>
              <a:prstGeom prst="rect">
                <a:avLst/>
              </a:prstGeom>
            </p:spPr>
            <p:txBody>
              <a:bodyPr wrap="square">
                <a:spAutoFit/>
              </a:bodyPr>
              <a:lstStyle/>
              <a:p>
                <a:r>
                  <a:rPr lang="zh-CN" altLang="en-US" sz="2800" dirty="0">
                    <a:solidFill>
                      <a:prstClr val="black"/>
                    </a:solidFill>
                    <a:ea typeface="思源黑体 CN Normal" panose="020B0400000000000000" pitchFamily="34" charset="-122"/>
                  </a:rPr>
                  <a:t>若</a:t>
                </a:r>
                <a14:m>
                  <m:oMath xmlns:m="http://schemas.openxmlformats.org/officeDocument/2006/math">
                    <m:r>
                      <a:rPr lang="zh-CN" altLang="en-US" sz="2800" i="1" smtClean="0">
                        <a:solidFill>
                          <a:prstClr val="black"/>
                        </a:solidFill>
                        <a:latin typeface="Cambria Math" panose="02040503050406030204" pitchFamily="18" charset="0"/>
                        <a:ea typeface="思源黑体 CN Normal" panose="020B0400000000000000" pitchFamily="34" charset="-122"/>
                      </a:rPr>
                      <m:t>𝜉</m:t>
                    </m:r>
                    <m:r>
                      <a:rPr lang="en-US" altLang="zh-CN" sz="2800" i="1" smtClean="0">
                        <a:solidFill>
                          <a:prstClr val="black"/>
                        </a:solidFill>
                        <a:latin typeface="Cambria Math" panose="02040503050406030204" pitchFamily="18" charset="0"/>
                        <a:ea typeface="Cambria Math" panose="02040503050406030204" pitchFamily="18" charset="0"/>
                      </a:rPr>
                      <m:t>~</m:t>
                    </m:r>
                    <m:r>
                      <a:rPr lang="en-US" altLang="zh-CN" sz="2800" b="0" i="1" smtClean="0">
                        <a:solidFill>
                          <a:prstClr val="black"/>
                        </a:solidFill>
                        <a:latin typeface="Cambria Math" panose="02040503050406030204" pitchFamily="18" charset="0"/>
                        <a:ea typeface="Cambria Math" panose="02040503050406030204" pitchFamily="18" charset="0"/>
                      </a:rPr>
                      <m:t>𝑃</m:t>
                    </m:r>
                    <m:r>
                      <a:rPr lang="en-US" altLang="zh-CN" sz="2800" b="0" i="1" smtClean="0">
                        <a:solidFill>
                          <a:prstClr val="black"/>
                        </a:solidFill>
                        <a:latin typeface="Cambria Math" panose="02040503050406030204" pitchFamily="18" charset="0"/>
                        <a:ea typeface="Cambria Math" panose="02040503050406030204" pitchFamily="18" charset="0"/>
                      </a:rPr>
                      <m:t>(</m:t>
                    </m:r>
                    <m:r>
                      <a:rPr lang="zh-CN" altLang="en-US" sz="2800" b="0" i="1" smtClean="0">
                        <a:solidFill>
                          <a:prstClr val="black"/>
                        </a:solidFill>
                        <a:latin typeface="Cambria Math" panose="02040503050406030204" pitchFamily="18" charset="0"/>
                        <a:ea typeface="Cambria Math" panose="02040503050406030204" pitchFamily="18" charset="0"/>
                      </a:rPr>
                      <m:t>𝜆</m:t>
                    </m:r>
                    <m:r>
                      <a:rPr lang="en-US" altLang="zh-CN" sz="2800" b="0" i="1" smtClean="0">
                        <a:solidFill>
                          <a:prstClr val="black"/>
                        </a:solidFill>
                        <a:latin typeface="Cambria Math" panose="02040503050406030204" pitchFamily="18" charset="0"/>
                        <a:ea typeface="Cambria Math" panose="02040503050406030204" pitchFamily="18" charset="0"/>
                      </a:rPr>
                      <m:t>)</m:t>
                    </m:r>
                  </m:oMath>
                </a14:m>
                <a:r>
                  <a:rPr lang="zh-CN" altLang="en-US" sz="2800" dirty="0">
                    <a:solidFill>
                      <a:prstClr val="black"/>
                    </a:solidFill>
                    <a:ea typeface="思源黑体 CN Normal" panose="020B0400000000000000" pitchFamily="34" charset="-122"/>
                  </a:rPr>
                  <a:t>，则</a:t>
                </a:r>
                <a14:m>
                  <m:oMath xmlns:m="http://schemas.openxmlformats.org/officeDocument/2006/math">
                    <m:r>
                      <a:rPr lang="zh-CN" altLang="en-US" sz="2800" i="1" smtClean="0">
                        <a:solidFill>
                          <a:prstClr val="black"/>
                        </a:solidFill>
                        <a:latin typeface="Cambria Math" panose="02040503050406030204" pitchFamily="18" charset="0"/>
                        <a:ea typeface="思源黑体 CN Normal" panose="020B0400000000000000" pitchFamily="34" charset="-122"/>
                      </a:rPr>
                      <m:t>𝔼</m:t>
                    </m:r>
                    <m:d>
                      <m:dPr>
                        <m:ctrlPr>
                          <a:rPr lang="en-US" altLang="zh-CN" sz="2800" b="0" i="1" smtClean="0">
                            <a:solidFill>
                              <a:prstClr val="black"/>
                            </a:solidFill>
                            <a:latin typeface="Cambria Math" panose="02040503050406030204" pitchFamily="18" charset="0"/>
                            <a:ea typeface="思源黑体 CN Normal" panose="020B0400000000000000" pitchFamily="34" charset="-122"/>
                          </a:rPr>
                        </m:ctrlPr>
                      </m:dPr>
                      <m:e>
                        <m:r>
                          <a:rPr lang="zh-CN" altLang="en-US" sz="2800" i="1">
                            <a:solidFill>
                              <a:prstClr val="black"/>
                            </a:solidFill>
                            <a:latin typeface="Cambria Math" panose="02040503050406030204" pitchFamily="18" charset="0"/>
                            <a:ea typeface="思源黑体 CN Normal" panose="020B0400000000000000" pitchFamily="34" charset="-122"/>
                          </a:rPr>
                          <m:t>𝜉</m:t>
                        </m:r>
                      </m:e>
                    </m:d>
                    <m:r>
                      <a:rPr lang="en-US" altLang="zh-CN" sz="2800" b="0" i="1" smtClean="0">
                        <a:solidFill>
                          <a:prstClr val="black"/>
                        </a:solidFill>
                        <a:latin typeface="Cambria Math" panose="02040503050406030204" pitchFamily="18" charset="0"/>
                        <a:ea typeface="思源黑体 CN Normal" panose="020B0400000000000000" pitchFamily="34" charset="-122"/>
                      </a:rPr>
                      <m:t>=</m:t>
                    </m:r>
                    <m:r>
                      <a:rPr lang="zh-CN" altLang="en-US" sz="2800" i="1">
                        <a:solidFill>
                          <a:prstClr val="black"/>
                        </a:solidFill>
                        <a:latin typeface="Cambria Math" panose="02040503050406030204" pitchFamily="18" charset="0"/>
                        <a:ea typeface="Cambria Math" panose="02040503050406030204" pitchFamily="18" charset="0"/>
                      </a:rPr>
                      <m:t>𝜆</m:t>
                    </m:r>
                  </m:oMath>
                </a14:m>
                <a:r>
                  <a:rPr lang="zh-CN" altLang="en-US" sz="2800" dirty="0">
                    <a:solidFill>
                      <a:prstClr val="black"/>
                    </a:solidFill>
                    <a:ea typeface="思源黑体 CN Normal" panose="020B0400000000000000" pitchFamily="34" charset="-122"/>
                  </a:rPr>
                  <a:t>，</a:t>
                </a:r>
                <a14:m>
                  <m:oMath xmlns:m="http://schemas.openxmlformats.org/officeDocument/2006/math">
                    <m:r>
                      <a:rPr lang="en-US" altLang="zh-CN" sz="2800" b="0" i="1" dirty="0" smtClean="0">
                        <a:solidFill>
                          <a:prstClr val="black"/>
                        </a:solidFill>
                        <a:latin typeface="Cambria Math" panose="02040503050406030204" pitchFamily="18" charset="0"/>
                        <a:ea typeface="思源黑体 CN Normal" panose="020B0400000000000000" pitchFamily="34" charset="-122"/>
                      </a:rPr>
                      <m:t>𝐷</m:t>
                    </m:r>
                    <m:d>
                      <m:dPr>
                        <m:ctrlPr>
                          <a:rPr lang="en-US" altLang="zh-CN" sz="2800" b="0" i="1" dirty="0" smtClean="0">
                            <a:solidFill>
                              <a:prstClr val="black"/>
                            </a:solidFill>
                            <a:latin typeface="Cambria Math" panose="02040503050406030204" pitchFamily="18" charset="0"/>
                            <a:ea typeface="思源黑体 CN Normal" panose="020B0400000000000000" pitchFamily="34" charset="-122"/>
                          </a:rPr>
                        </m:ctrlPr>
                      </m:dPr>
                      <m:e>
                        <m:r>
                          <a:rPr lang="zh-CN" altLang="en-US" sz="2800" i="1">
                            <a:solidFill>
                              <a:prstClr val="black"/>
                            </a:solidFill>
                            <a:latin typeface="Cambria Math" panose="02040503050406030204" pitchFamily="18" charset="0"/>
                            <a:ea typeface="思源黑体 CN Normal" panose="020B0400000000000000" pitchFamily="34" charset="-122"/>
                          </a:rPr>
                          <m:t>𝜉</m:t>
                        </m:r>
                      </m:e>
                    </m:d>
                    <m:r>
                      <a:rPr lang="en-US" altLang="zh-CN" sz="2800" b="0" i="1" dirty="0" smtClean="0">
                        <a:solidFill>
                          <a:prstClr val="black"/>
                        </a:solidFill>
                        <a:latin typeface="Cambria Math" panose="02040503050406030204" pitchFamily="18" charset="0"/>
                        <a:ea typeface="思源黑体 CN Normal" panose="020B0400000000000000" pitchFamily="34" charset="-122"/>
                      </a:rPr>
                      <m:t>=</m:t>
                    </m:r>
                    <m:r>
                      <a:rPr lang="zh-CN" altLang="en-US" sz="2800" i="1">
                        <a:solidFill>
                          <a:prstClr val="black"/>
                        </a:solidFill>
                        <a:latin typeface="Cambria Math" panose="02040503050406030204" pitchFamily="18" charset="0"/>
                        <a:ea typeface="Cambria Math" panose="02040503050406030204" pitchFamily="18" charset="0"/>
                      </a:rPr>
                      <m:t>𝜆</m:t>
                    </m:r>
                  </m:oMath>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1703710" y="1899199"/>
                <a:ext cx="9023763" cy="523220"/>
              </a:xfrm>
              <a:prstGeom prst="rect">
                <a:avLst/>
              </a:prstGeom>
              <a:blipFill rotWithShape="1">
                <a:blip r:embed="rId3"/>
                <a:stretch>
                  <a:fillRect t="-105" r="5" b="10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clrChange>
              <a:clrFrom>
                <a:srgbClr val="FFFFFF"/>
              </a:clrFrom>
              <a:clrTo>
                <a:srgbClr val="FFFFFF">
                  <a:alpha val="0"/>
                </a:srgbClr>
              </a:clrTo>
            </a:clrChange>
          </a:blip>
          <a:srcRect b="25641"/>
          <a:stretch>
            <a:fillRect/>
          </a:stretch>
        </p:blipFill>
        <p:spPr>
          <a:xfrm>
            <a:off x="2246887" y="959005"/>
            <a:ext cx="7698225" cy="3961793"/>
          </a:xfrm>
          <a:prstGeom prst="rect">
            <a:avLst/>
          </a:prstGeom>
          <a:ln>
            <a:noFill/>
          </a:ln>
          <a:effectLst/>
        </p:spPr>
      </p:pic>
      <p:pic>
        <p:nvPicPr>
          <p:cNvPr id="3" name="图片 2"/>
          <p:cNvPicPr>
            <a:picLocks noChangeAspect="1"/>
          </p:cNvPicPr>
          <p:nvPr/>
        </p:nvPicPr>
        <p:blipFill rotWithShape="1">
          <a:blip r:embed="rId2">
            <a:clrChange>
              <a:clrFrom>
                <a:srgbClr val="FFFFFF"/>
              </a:clrFrom>
              <a:clrTo>
                <a:srgbClr val="FFFFFF">
                  <a:alpha val="0"/>
                </a:srgbClr>
              </a:clrTo>
            </a:clrChange>
          </a:blip>
          <a:srcRect t="82499"/>
          <a:stretch>
            <a:fillRect/>
          </a:stretch>
        </p:blipFill>
        <p:spPr>
          <a:xfrm>
            <a:off x="674793" y="4920798"/>
            <a:ext cx="9307407" cy="1127351"/>
          </a:xfrm>
          <a:prstGeom prst="rect">
            <a:avLst/>
          </a:prstGeom>
          <a:ln>
            <a:noFill/>
          </a:ln>
          <a:effectLst/>
        </p:spPr>
      </p:pic>
      <p:sp>
        <p:nvSpPr>
          <p:cNvPr id="4" name="灯片编号占位符 3"/>
          <p:cNvSpPr>
            <a:spLocks noGrp="1"/>
          </p:cNvSpPr>
          <p:nvPr>
            <p:ph type="sldNum" sz="quarter" idx="12"/>
          </p:nvPr>
        </p:nvSpPr>
        <p:spPr/>
        <p:txBody>
          <a:bodyPr/>
          <a:lstStyle/>
          <a:p>
            <a:fld id="{5FD308DF-D0D6-41CA-8E01-1A1CE80A10EE}" type="slidenum">
              <a:rPr lang="zh-CN" altLang="en-US" smtClean="0"/>
              <a:t>159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327168" y="1005853"/>
            <a:ext cx="6401983" cy="523220"/>
            <a:chOff x="1180079" y="1341692"/>
            <a:chExt cx="6259854" cy="523220"/>
          </a:xfrm>
        </p:grpSpPr>
        <p:sp>
          <p:nvSpPr>
            <p:cNvPr id="7" name="矩形 6"/>
            <p:cNvSpPr/>
            <p:nvPr/>
          </p:nvSpPr>
          <p:spPr>
            <a:xfrm>
              <a:off x="1578884" y="1341692"/>
              <a:ext cx="5861049" cy="523220"/>
            </a:xfrm>
            <a:prstGeom prst="rect">
              <a:avLst/>
            </a:prstGeom>
            <a:noFill/>
            <a:ln w="57150">
              <a:noFill/>
            </a:ln>
          </p:spPr>
          <p:txBody>
            <a:bodyPr wrap="square" anchor="ctr" anchorCtr="0">
              <a:spAutoFit/>
            </a:bodyPr>
            <a:lstStyle/>
            <a:p>
              <a:r>
                <a:rPr lang="zh-CN" altLang="en-US" sz="2800" b="1" dirty="0">
                  <a:solidFill>
                    <a:srgbClr val="004EA2"/>
                  </a:solidFill>
                  <a:latin typeface="+mj-lt"/>
                  <a:ea typeface="+mj-ea"/>
                </a:rPr>
                <a:t>例</a:t>
              </a:r>
              <a:r>
                <a:rPr lang="en-US" altLang="zh-CN" sz="2800" b="1" dirty="0">
                  <a:solidFill>
                    <a:srgbClr val="004EA2"/>
                  </a:solidFill>
                  <a:latin typeface="+mj-lt"/>
                  <a:ea typeface="+mj-ea"/>
                </a:rPr>
                <a:t>2.1.2</a:t>
              </a:r>
            </a:p>
          </p:txBody>
        </p:sp>
        <p:grpSp>
          <p:nvGrpSpPr>
            <p:cNvPr id="8" name="组合 7"/>
            <p:cNvGrpSpPr/>
            <p:nvPr/>
          </p:nvGrpSpPr>
          <p:grpSpPr>
            <a:xfrm>
              <a:off x="1180079" y="1415466"/>
              <a:ext cx="375672" cy="375672"/>
              <a:chOff x="1180079" y="1415466"/>
              <a:chExt cx="375672" cy="375672"/>
            </a:xfrm>
          </p:grpSpPr>
          <p:sp>
            <p:nvSpPr>
              <p:cNvPr id="9" name="矩形 8"/>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11" name="矩形 10"/>
          <p:cNvSpPr/>
          <p:nvPr/>
        </p:nvSpPr>
        <p:spPr>
          <a:xfrm>
            <a:off x="1350826" y="3420319"/>
            <a:ext cx="9734842" cy="1082412"/>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用自然数</a:t>
            </a:r>
            <a:r>
              <a:rPr lang="en-US" altLang="zh-CN" sz="2800" i="1" dirty="0">
                <a:latin typeface="+mj-lt"/>
                <a:ea typeface="思源黑体 CN Normal" panose="020B0400000000000000" pitchFamily="34" charset="-122"/>
              </a:rPr>
              <a:t>n</a:t>
            </a:r>
            <a:r>
              <a:rPr lang="zh-CN" altLang="en-US" sz="2800" dirty="0">
                <a:latin typeface="+mj-lt"/>
                <a:ea typeface="思源黑体 CN Normal" panose="020B0400000000000000" pitchFamily="34" charset="-122"/>
              </a:rPr>
              <a:t>表示结果“该网站在</a:t>
            </a:r>
            <a:r>
              <a:rPr lang="en-US" altLang="zh-CN" sz="2800" dirty="0">
                <a:latin typeface="+mj-lt"/>
                <a:ea typeface="思源黑体 CN Normal" panose="020B0400000000000000" pitchFamily="34" charset="-122"/>
              </a:rPr>
              <a:t>1</a:t>
            </a:r>
            <a:r>
              <a:rPr lang="zh-CN" altLang="en-US" sz="2800" dirty="0">
                <a:latin typeface="+mj-lt"/>
                <a:ea typeface="思源黑体 CN Normal" panose="020B0400000000000000" pitchFamily="34" charset="-122"/>
              </a:rPr>
              <a:t>小时内被点击</a:t>
            </a:r>
            <a:r>
              <a:rPr lang="en-US" altLang="zh-CN" sz="2800" i="1" dirty="0">
                <a:latin typeface="+mj-lt"/>
                <a:ea typeface="思源黑体 CN Normal" panose="020B0400000000000000" pitchFamily="34" charset="-122"/>
              </a:rPr>
              <a:t>n</a:t>
            </a:r>
            <a:r>
              <a:rPr lang="zh-CN" altLang="en-US" sz="2800" dirty="0">
                <a:latin typeface="+mj-lt"/>
                <a:ea typeface="思源黑体 CN Normal" panose="020B0400000000000000" pitchFamily="34" charset="-122"/>
              </a:rPr>
              <a:t>次”，则样本点可以用非负整数表示，样本空间为</a:t>
            </a:r>
          </a:p>
        </p:txBody>
      </p:sp>
      <p:grpSp>
        <p:nvGrpSpPr>
          <p:cNvPr id="2" name="组合 1"/>
          <p:cNvGrpSpPr/>
          <p:nvPr/>
        </p:nvGrpSpPr>
        <p:grpSpPr>
          <a:xfrm>
            <a:off x="4538243" y="4849248"/>
            <a:ext cx="3115508" cy="786537"/>
            <a:chOff x="1028700" y="2663372"/>
            <a:chExt cx="1457749" cy="676728"/>
          </a:xfrm>
        </p:grpSpPr>
        <p:sp>
          <p:nvSpPr>
            <p:cNvPr id="13" name="矩形 12"/>
            <p:cNvSpPr/>
            <p:nvPr/>
          </p:nvSpPr>
          <p:spPr>
            <a:xfrm>
              <a:off x="1028700" y="2663372"/>
              <a:ext cx="1457749" cy="6767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5" name="矩形 14"/>
            <p:cNvSpPr/>
            <p:nvPr/>
          </p:nvSpPr>
          <p:spPr>
            <a:xfrm>
              <a:off x="1085106" y="2770903"/>
              <a:ext cx="1344935" cy="503134"/>
            </a:xfrm>
            <a:prstGeom prst="rect">
              <a:avLst/>
            </a:prstGeom>
          </p:spPr>
          <p:txBody>
            <a:bodyPr wrap="square">
              <a:spAutoFit/>
            </a:bodyPr>
            <a:lstStyle/>
            <a:p>
              <a:pPr algn="ctr"/>
              <a:r>
                <a:rPr lang="el-GR" altLang="zh-CN" sz="3200" dirty="0">
                  <a:latin typeface="+mj-lt"/>
                </a:rPr>
                <a:t>Ω</a:t>
              </a:r>
              <a:r>
                <a:rPr lang="en-US" altLang="zh-CN" sz="3200" dirty="0">
                  <a:latin typeface="+mj-lt"/>
                </a:rPr>
                <a:t>={0,1,2, ···}</a:t>
              </a:r>
            </a:p>
          </p:txBody>
        </p:sp>
      </p:grpSp>
      <p:sp>
        <p:nvSpPr>
          <p:cNvPr id="3" name="灯片编号占位符 2"/>
          <p:cNvSpPr>
            <a:spLocks noGrp="1"/>
          </p:cNvSpPr>
          <p:nvPr>
            <p:ph type="sldNum" sz="quarter" idx="12"/>
          </p:nvPr>
        </p:nvSpPr>
        <p:spPr/>
        <p:txBody>
          <a:bodyPr/>
          <a:lstStyle/>
          <a:p>
            <a:fld id="{5FD308DF-D0D6-41CA-8E01-1A1CE80A10EE}" type="slidenum">
              <a:rPr lang="zh-CN" altLang="en-US" smtClean="0"/>
              <a:t>16</a:t>
            </a:fld>
            <a:endParaRPr lang="zh-CN" altLang="en-US"/>
          </a:p>
        </p:txBody>
      </p:sp>
      <p:sp>
        <p:nvSpPr>
          <p:cNvPr id="4" name="矩形 3"/>
          <p:cNvSpPr/>
          <p:nvPr/>
        </p:nvSpPr>
        <p:spPr>
          <a:xfrm>
            <a:off x="1327168" y="1600188"/>
            <a:ext cx="9489688" cy="1631216"/>
          </a:xfrm>
          <a:prstGeom prst="rect">
            <a:avLst/>
          </a:prstGeom>
        </p:spPr>
        <p:txBody>
          <a:bodyPr wrap="square">
            <a:spAutoFit/>
          </a:bodyPr>
          <a:lstStyle/>
          <a:p>
            <a:pPr>
              <a:lnSpc>
                <a:spcPts val="4000"/>
              </a:lnSpc>
            </a:pPr>
            <a:r>
              <a:rPr lang="zh-CN" altLang="en-US" sz="2800" b="1" dirty="0">
                <a:solidFill>
                  <a:srgbClr val="004EA2"/>
                </a:solidFill>
              </a:rPr>
              <a:t>考察某网站在</a:t>
            </a:r>
            <a:r>
              <a:rPr lang="en-US" altLang="zh-CN" sz="2800" b="1" dirty="0">
                <a:solidFill>
                  <a:srgbClr val="004EA2"/>
                </a:solidFill>
              </a:rPr>
              <a:t>1</a:t>
            </a:r>
            <a:r>
              <a:rPr lang="zh-CN" altLang="en-US" sz="2800" b="1" dirty="0">
                <a:solidFill>
                  <a:srgbClr val="004EA2"/>
                </a:solidFill>
              </a:rPr>
              <a:t>小时内被点击次数，试写出相应的样本空间</a:t>
            </a:r>
            <a:r>
              <a:rPr lang="en-US" altLang="zh-CN" sz="2800" b="1" dirty="0">
                <a:solidFill>
                  <a:srgbClr val="004EA2"/>
                </a:solidFill>
              </a:rPr>
              <a:t>, </a:t>
            </a:r>
            <a:r>
              <a:rPr lang="zh-CN" altLang="en-US" sz="2800" b="1" dirty="0">
                <a:solidFill>
                  <a:srgbClr val="004EA2"/>
                </a:solidFill>
              </a:rPr>
              <a:t>并用样本点表达“该网站至多被点击</a:t>
            </a:r>
            <a:r>
              <a:rPr lang="en-US" altLang="zh-CN" sz="2800" b="1" dirty="0">
                <a:solidFill>
                  <a:srgbClr val="004EA2"/>
                </a:solidFill>
              </a:rPr>
              <a:t>2</a:t>
            </a:r>
            <a:r>
              <a:rPr lang="zh-CN" altLang="en-US" sz="2800" b="1" dirty="0">
                <a:solidFill>
                  <a:srgbClr val="004EA2"/>
                </a:solidFill>
              </a:rPr>
              <a:t>次”和“该网站被点击有限次”两个事件．</a:t>
            </a:r>
            <a:endParaRPr lang="en-US" altLang="zh-CN" sz="2800" b="1" dirty="0">
              <a:solidFill>
                <a:srgbClr val="004EA2"/>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19012" y="1135842"/>
            <a:ext cx="7042038" cy="1147869"/>
            <a:chOff x="1193495" y="1583501"/>
            <a:chExt cx="7042038" cy="1147869"/>
          </a:xfrm>
        </p:grpSpPr>
        <p:sp>
          <p:nvSpPr>
            <p:cNvPr id="3" name="椭圆 2"/>
            <p:cNvSpPr/>
            <p:nvPr/>
          </p:nvSpPr>
          <p:spPr>
            <a:xfrm>
              <a:off x="1193495" y="1827642"/>
              <a:ext cx="839358" cy="83935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437839" y="1767194"/>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437839" y="2198339"/>
                  <a:ext cx="6797694" cy="533031"/>
                </a:xfrm>
                <a:prstGeom prst="rect">
                  <a:avLst/>
                </a:prstGeom>
                <a:noFill/>
                <a:ln w="57150">
                  <a:noFill/>
                </a:ln>
              </p:spPr>
              <p:txBody>
                <a:bodyPr wrap="square" anchor="ctr" anchorCtr="0">
                  <a:spAutoFit/>
                </a:bodyPr>
                <a:lstStyle/>
                <a:p>
                  <a:pPr>
                    <a:lnSpc>
                      <a:spcPct val="110000"/>
                    </a:lnSpc>
                  </a:pPr>
                  <a:r>
                    <a:rPr lang="zh-CN" altLang="en-US" sz="2800" dirty="0">
                      <a:solidFill>
                        <a:prstClr val="black"/>
                      </a:solidFill>
                      <a:ea typeface="思源黑体 CN Normal" panose="020B0400000000000000" pitchFamily="34" charset="-122"/>
                    </a:rPr>
                    <a:t>计算</a:t>
                  </a:r>
                  <a:r>
                    <a:rPr lang="en-US" altLang="zh-CN" sz="2800" i="1" dirty="0"/>
                    <a:t>P</a:t>
                  </a:r>
                  <a:r>
                    <a:rPr lang="en-US" altLang="zh-CN" sz="2800" dirty="0"/>
                    <a:t>(λ)</a:t>
                  </a:r>
                  <a:r>
                    <a:rPr lang="zh-CN" altLang="en-US" sz="2800" dirty="0">
                      <a:solidFill>
                        <a:prstClr val="black"/>
                      </a:solidFill>
                      <a:ea typeface="思源黑体 CN Normal" panose="020B0400000000000000" pitchFamily="34" charset="-122"/>
                    </a:rPr>
                    <a:t>的密度．调用方式</a:t>
                  </a:r>
                  <a:r>
                    <a:rPr lang="en-US" altLang="zh-CN" sz="2800" dirty="0" err="1">
                      <a:solidFill>
                        <a:prstClr val="black"/>
                      </a:solidFill>
                      <a:ea typeface="思源黑体 CN Normal" panose="020B0400000000000000" pitchFamily="34" charset="-122"/>
                    </a:rPr>
                    <a:t>dpois</a:t>
                  </a:r>
                  <a:r>
                    <a:rPr lang="en-US" altLang="zh-CN" sz="2800" dirty="0">
                      <a:solidFill>
                        <a:prstClr val="black"/>
                      </a:solidFill>
                      <a:ea typeface="思源黑体 CN Normal" panose="020B0400000000000000" pitchFamily="34" charset="-122"/>
                    </a:rPr>
                    <a:t>(</a:t>
                  </a:r>
                  <a14:m>
                    <m:oMath xmlns:m="http://schemas.openxmlformats.org/officeDocument/2006/math">
                      <m:r>
                        <a:rPr lang="en-US" altLang="zh-CN" sz="2800" i="1" dirty="0" smtClean="0">
                          <a:solidFill>
                            <a:prstClr val="black"/>
                          </a:solidFill>
                          <a:latin typeface="Cambria Math" panose="02040503050406030204" pitchFamily="18" charset="0"/>
                        </a:rPr>
                        <m:t>𝑥</m:t>
                      </m:r>
                    </m:oMath>
                  </a14:m>
                  <a:r>
                    <a:rPr lang="en-US" altLang="zh-CN" sz="2800" dirty="0">
                      <a:solidFill>
                        <a:prstClr val="black"/>
                      </a:solidFill>
                      <a:ea typeface="思源黑体 CN Normal" panose="020B0400000000000000" pitchFamily="34" charset="-122"/>
                    </a:rPr>
                    <a:t>,</a:t>
                  </a:r>
                  <a14:m>
                    <m:oMath xmlns:m="http://schemas.openxmlformats.org/officeDocument/2006/math">
                      <m:r>
                        <a:rPr lang="en-US" altLang="zh-CN" sz="2800" i="1" smtClean="0">
                          <a:solidFill>
                            <a:prstClr val="black"/>
                          </a:solidFill>
                          <a:latin typeface="Cambria Math" panose="02040503050406030204" pitchFamily="18" charset="0"/>
                        </a:rPr>
                        <m:t>𝜆</m:t>
                      </m:r>
                      <m:r>
                        <a:rPr lang="en-US" altLang="zh-CN" sz="2800" b="0" i="0" smtClean="0">
                          <a:solidFill>
                            <a:prstClr val="black"/>
                          </a:solidFill>
                          <a:latin typeface="Cambria Math" panose="02040503050406030204" pitchFamily="18" charset="0"/>
                        </a:rPr>
                        <m:t>)</m:t>
                      </m:r>
                    </m:oMath>
                  </a14:m>
                  <a:r>
                    <a:rPr lang="en-US" altLang="zh-CN" sz="2800" dirty="0">
                      <a:solidFill>
                        <a:prstClr val="black"/>
                      </a:solidFill>
                      <a:ea typeface="思源黑体 CN Normal" panose="020B0400000000000000" pitchFamily="34" charset="-122"/>
                    </a:rPr>
                    <a:t>.</a:t>
                  </a:r>
                </a:p>
              </p:txBody>
            </p:sp>
          </mc:Choice>
          <mc:Fallback xmlns="">
            <p:sp>
              <p:nvSpPr>
                <p:cNvPr id="5" name="矩形 4"/>
                <p:cNvSpPr>
                  <a:spLocks noRot="1" noChangeAspect="1" noMove="1" noResize="1" noEditPoints="1" noAdjustHandles="1" noChangeArrowheads="1" noChangeShapeType="1" noTextEdit="1"/>
                </p:cNvSpPr>
                <p:nvPr/>
              </p:nvSpPr>
              <p:spPr>
                <a:xfrm>
                  <a:off x="1437839" y="2198339"/>
                  <a:ext cx="6797694" cy="533031"/>
                </a:xfrm>
                <a:prstGeom prst="rect">
                  <a:avLst/>
                </a:prstGeom>
                <a:blipFill rotWithShape="1">
                  <a:blip r:embed="rId2"/>
                </a:blipFill>
                <a:ln w="57150">
                  <a:noFill/>
                </a:ln>
              </p:spPr>
              <p:txBody>
                <a:bodyPr/>
                <a:lstStyle/>
                <a:p>
                  <a:r>
                    <a:rPr lang="zh-CN" altLang="en-US">
                      <a:noFill/>
                    </a:rPr>
                    <a:t> </a:t>
                  </a:r>
                </a:p>
              </p:txBody>
            </p:sp>
          </mc:Fallback>
        </mc:AlternateContent>
        <p:cxnSp>
          <p:nvCxnSpPr>
            <p:cNvPr id="6" name="直接连接符 5"/>
            <p:cNvCxnSpPr/>
            <p:nvPr/>
          </p:nvCxnSpPr>
          <p:spPr>
            <a:xfrm>
              <a:off x="1524490" y="2065080"/>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858568" y="1583501"/>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1. </a:t>
              </a:r>
              <a:r>
                <a:rPr lang="en-US" altLang="zh-CN" sz="2800" b="1" dirty="0" err="1">
                  <a:solidFill>
                    <a:srgbClr val="004EA2"/>
                  </a:solidFill>
                  <a:ea typeface="思源黑体 CN Normal" panose="020B0400000000000000" pitchFamily="34" charset="-122"/>
                </a:rPr>
                <a:t>dpois</a:t>
              </a:r>
              <a:r>
                <a:rPr lang="zh-CN" altLang="en-US" sz="2800" b="1" dirty="0">
                  <a:solidFill>
                    <a:srgbClr val="004EA2"/>
                  </a:solidFill>
                  <a:ea typeface="思源黑体 CN Normal" panose="020B0400000000000000" pitchFamily="34" charset="-122"/>
                </a:rPr>
                <a:t>：</a:t>
              </a:r>
              <a:endParaRPr lang="en-US" altLang="zh-CN" sz="2800" b="1" dirty="0">
                <a:solidFill>
                  <a:srgbClr val="004EA2"/>
                </a:solidFill>
                <a:ea typeface="思源黑体 CN Normal" panose="020B0400000000000000" pitchFamily="34" charset="-122"/>
              </a:endParaRPr>
            </a:p>
          </p:txBody>
        </p:sp>
      </p:grpSp>
      <p:grpSp>
        <p:nvGrpSpPr>
          <p:cNvPr id="8" name="组合 7"/>
          <p:cNvGrpSpPr/>
          <p:nvPr/>
        </p:nvGrpSpPr>
        <p:grpSpPr>
          <a:xfrm>
            <a:off x="1319012" y="2837884"/>
            <a:ext cx="7990907" cy="1147868"/>
            <a:chOff x="1193495" y="2815401"/>
            <a:chExt cx="7990907" cy="1147868"/>
          </a:xfrm>
        </p:grpSpPr>
        <p:sp>
          <p:nvSpPr>
            <p:cNvPr id="9" name="椭圆 8"/>
            <p:cNvSpPr/>
            <p:nvPr/>
          </p:nvSpPr>
          <p:spPr>
            <a:xfrm>
              <a:off x="1193495" y="3097958"/>
              <a:ext cx="839358" cy="83935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10" name="组合 9"/>
            <p:cNvGrpSpPr/>
            <p:nvPr/>
          </p:nvGrpSpPr>
          <p:grpSpPr>
            <a:xfrm>
              <a:off x="1437839" y="2999094"/>
              <a:ext cx="7746563" cy="964175"/>
              <a:chOff x="1827267" y="1905903"/>
              <a:chExt cx="7746563" cy="964175"/>
            </a:xfrm>
          </p:grpSpPr>
          <p:sp>
            <p:nvSpPr>
              <p:cNvPr id="12"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13" name="矩形 12"/>
                  <p:cNvSpPr/>
                  <p:nvPr/>
                </p:nvSpPr>
                <p:spPr>
                  <a:xfrm>
                    <a:off x="1827267" y="2337047"/>
                    <a:ext cx="7746563" cy="533031"/>
                  </a:xfrm>
                  <a:prstGeom prst="rect">
                    <a:avLst/>
                  </a:prstGeom>
                  <a:noFill/>
                  <a:ln w="57150">
                    <a:noFill/>
                  </a:ln>
                </p:spPr>
                <p:txBody>
                  <a:bodyPr wrap="square" anchor="ctr" anchorCtr="0">
                    <a:spAutoFit/>
                  </a:bodyPr>
                  <a:lstStyle/>
                  <a:p>
                    <a:pPr>
                      <a:lnSpc>
                        <a:spcPct val="110000"/>
                      </a:lnSpc>
                    </a:pPr>
                    <a:r>
                      <a:rPr lang="zh-CN" altLang="en-US" sz="2800" dirty="0">
                        <a:solidFill>
                          <a:prstClr val="black"/>
                        </a:solidFill>
                        <a:ea typeface="思源黑体 CN Normal" panose="020B0400000000000000" pitchFamily="34" charset="-122"/>
                      </a:rPr>
                      <a:t>计算</a:t>
                    </a:r>
                    <a:r>
                      <a:rPr lang="en-US" altLang="zh-CN" sz="2800" i="1" dirty="0"/>
                      <a:t>P</a:t>
                    </a:r>
                    <a:r>
                      <a:rPr lang="en-US" altLang="zh-CN" sz="2800" dirty="0"/>
                      <a:t>(λ)</a:t>
                    </a:r>
                    <a:r>
                      <a:rPr lang="zh-CN" altLang="en-US" sz="2800" dirty="0">
                        <a:solidFill>
                          <a:prstClr val="black"/>
                        </a:solidFill>
                        <a:ea typeface="思源黑体 CN Normal" panose="020B0400000000000000" pitchFamily="34" charset="-122"/>
                      </a:rPr>
                      <a:t>的分布函数值</a:t>
                    </a:r>
                    <a:r>
                      <a:rPr lang="en-US" altLang="zh-CN" sz="2800" dirty="0">
                        <a:solidFill>
                          <a:prstClr val="black"/>
                        </a:solidFill>
                        <a:ea typeface="思源黑体 CN Normal" panose="020B0400000000000000" pitchFamily="34" charset="-122"/>
                      </a:rPr>
                      <a:t>. </a:t>
                    </a:r>
                    <a:r>
                      <a:rPr lang="zh-CN" altLang="en-US" sz="2800" dirty="0">
                        <a:solidFill>
                          <a:prstClr val="black"/>
                        </a:solidFill>
                        <a:ea typeface="思源黑体 CN Normal" panose="020B0400000000000000" pitchFamily="34" charset="-122"/>
                      </a:rPr>
                      <a:t>调用方式</a:t>
                    </a:r>
                    <a:r>
                      <a:rPr lang="en-US" altLang="zh-CN" sz="2800" dirty="0" err="1">
                        <a:solidFill>
                          <a:prstClr val="black"/>
                        </a:solidFill>
                        <a:ea typeface="思源黑体 CN Normal" panose="020B0400000000000000" pitchFamily="34" charset="-122"/>
                      </a:rPr>
                      <a:t>ppois</a:t>
                    </a:r>
                    <a14:m>
                      <m:oMath xmlns:m="http://schemas.openxmlformats.org/officeDocument/2006/math">
                        <m:r>
                          <a:rPr lang="en-US" altLang="zh-CN" sz="2800" b="0" i="0" dirty="0" smtClean="0">
                            <a:solidFill>
                              <a:prstClr val="black"/>
                            </a:solidFill>
                            <a:latin typeface="Cambria Math" panose="02040503050406030204" pitchFamily="18" charset="0"/>
                          </a:rPr>
                          <m:t>(</m:t>
                        </m:r>
                        <m:r>
                          <a:rPr lang="en-US" altLang="zh-CN" sz="2800" i="1" dirty="0">
                            <a:solidFill>
                              <a:prstClr val="black"/>
                            </a:solidFill>
                            <a:latin typeface="Cambria Math" panose="02040503050406030204" pitchFamily="18" charset="0"/>
                          </a:rPr>
                          <m:t>𝑥</m:t>
                        </m:r>
                      </m:oMath>
                    </a14:m>
                    <a:r>
                      <a:rPr lang="en-US" altLang="zh-CN" sz="2800" dirty="0">
                        <a:solidFill>
                          <a:prstClr val="black"/>
                        </a:solidFill>
                        <a:ea typeface="思源黑体 CN Normal" panose="020B0400000000000000" pitchFamily="34" charset="-122"/>
                      </a:rPr>
                      <a:t>,</a:t>
                    </a:r>
                    <a14:m>
                      <m:oMath xmlns:m="http://schemas.openxmlformats.org/officeDocument/2006/math">
                        <m:r>
                          <a:rPr lang="en-US" altLang="zh-CN" sz="2800" i="1">
                            <a:solidFill>
                              <a:prstClr val="black"/>
                            </a:solidFill>
                            <a:latin typeface="Cambria Math" panose="02040503050406030204" pitchFamily="18" charset="0"/>
                          </a:rPr>
                          <m:t>𝜆</m:t>
                        </m:r>
                      </m:oMath>
                    </a14:m>
                    <a:r>
                      <a:rPr lang="en-US" altLang="zh-CN" sz="2800" dirty="0">
                        <a:solidFill>
                          <a:prstClr val="black"/>
                        </a:solidFill>
                        <a:ea typeface="思源黑体 CN Normal" panose="020B0400000000000000" pitchFamily="34" charset="-122"/>
                      </a:rPr>
                      <a:t>).</a:t>
                    </a:r>
                  </a:p>
                </p:txBody>
              </p:sp>
            </mc:Choice>
            <mc:Fallback xmlns="">
              <p:sp>
                <p:nvSpPr>
                  <p:cNvPr id="13" name="矩形 12"/>
                  <p:cNvSpPr>
                    <a:spLocks noRot="1" noChangeAspect="1" noMove="1" noResize="1" noEditPoints="1" noAdjustHandles="1" noChangeArrowheads="1" noChangeShapeType="1" noTextEdit="1"/>
                  </p:cNvSpPr>
                  <p:nvPr/>
                </p:nvSpPr>
                <p:spPr>
                  <a:xfrm>
                    <a:off x="1827267" y="2337047"/>
                    <a:ext cx="7746563" cy="533031"/>
                  </a:xfrm>
                  <a:prstGeom prst="rect">
                    <a:avLst/>
                  </a:prstGeom>
                  <a:blipFill rotWithShape="1">
                    <a:blip r:embed="rId3"/>
                  </a:blipFill>
                  <a:ln w="57150">
                    <a:noFill/>
                  </a:ln>
                </p:spPr>
                <p:txBody>
                  <a:bodyPr/>
                  <a:lstStyle/>
                  <a:p>
                    <a:r>
                      <a:rPr lang="zh-CN" altLang="en-US">
                        <a:noFill/>
                      </a:rPr>
                      <a:t> </a:t>
                    </a:r>
                  </a:p>
                </p:txBody>
              </p:sp>
            </mc:Fallback>
          </mc:AlternateContent>
          <p:cxnSp>
            <p:nvCxnSpPr>
              <p:cNvPr id="14" name="直接连接符 13"/>
              <p:cNvCxnSpPr/>
              <p:nvPr/>
            </p:nvCxnSpPr>
            <p:spPr>
              <a:xfrm>
                <a:off x="1913918" y="2203789"/>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1858568" y="2815401"/>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2. </a:t>
              </a:r>
              <a:r>
                <a:rPr lang="en-US" altLang="zh-CN" sz="2800" b="1" dirty="0" err="1">
                  <a:solidFill>
                    <a:srgbClr val="004EA2"/>
                  </a:solidFill>
                  <a:ea typeface="思源黑体 CN Normal" panose="020B0400000000000000" pitchFamily="34" charset="-122"/>
                </a:rPr>
                <a:t>ppois</a:t>
              </a:r>
              <a:r>
                <a:rPr lang="zh-CN" altLang="en-US" sz="2800" b="1" dirty="0">
                  <a:solidFill>
                    <a:srgbClr val="004EA2"/>
                  </a:solidFill>
                  <a:ea typeface="思源黑体 CN Normal" panose="020B0400000000000000" pitchFamily="34" charset="-122"/>
                </a:rPr>
                <a:t>：</a:t>
              </a:r>
              <a:endParaRPr lang="en-US" altLang="zh-CN" sz="2800" b="1" dirty="0">
                <a:solidFill>
                  <a:srgbClr val="004EA2"/>
                </a:solidFill>
                <a:ea typeface="思源黑体 CN Normal" panose="020B0400000000000000" pitchFamily="34" charset="-122"/>
              </a:endParaRPr>
            </a:p>
          </p:txBody>
        </p:sp>
      </p:grpSp>
      <p:grpSp>
        <p:nvGrpSpPr>
          <p:cNvPr id="15" name="组合 14"/>
          <p:cNvGrpSpPr/>
          <p:nvPr/>
        </p:nvGrpSpPr>
        <p:grpSpPr>
          <a:xfrm>
            <a:off x="1319012" y="4525512"/>
            <a:ext cx="9222981" cy="1632317"/>
            <a:chOff x="1193495" y="4002714"/>
            <a:chExt cx="9222981" cy="1632317"/>
          </a:xfrm>
        </p:grpSpPr>
        <p:sp>
          <p:nvSpPr>
            <p:cNvPr id="16" name="椭圆 15"/>
            <p:cNvSpPr/>
            <p:nvPr/>
          </p:nvSpPr>
          <p:spPr>
            <a:xfrm>
              <a:off x="1193495" y="4285271"/>
              <a:ext cx="839358" cy="83935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17" name="组合 16"/>
            <p:cNvGrpSpPr/>
            <p:nvPr/>
          </p:nvGrpSpPr>
          <p:grpSpPr>
            <a:xfrm>
              <a:off x="1437839" y="4186407"/>
              <a:ext cx="8978637" cy="1448624"/>
              <a:chOff x="1827267" y="1905903"/>
              <a:chExt cx="8978637" cy="1448624"/>
            </a:xfrm>
          </p:grpSpPr>
          <p:sp>
            <p:nvSpPr>
              <p:cNvPr id="19"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20" name="矩形 19"/>
                  <p:cNvSpPr/>
                  <p:nvPr/>
                </p:nvSpPr>
                <p:spPr>
                  <a:xfrm>
                    <a:off x="1827267" y="2347520"/>
                    <a:ext cx="8978637" cy="1007007"/>
                  </a:xfrm>
                  <a:prstGeom prst="rect">
                    <a:avLst/>
                  </a:prstGeom>
                  <a:noFill/>
                  <a:ln w="57150">
                    <a:noFill/>
                  </a:ln>
                </p:spPr>
                <p:txBody>
                  <a:bodyPr wrap="square" anchor="ctr" anchorCtr="0">
                    <a:spAutoFit/>
                  </a:bodyPr>
                  <a:lstStyle/>
                  <a:p>
                    <a:pPr>
                      <a:lnSpc>
                        <a:spcPct val="110000"/>
                      </a:lnSpc>
                    </a:pPr>
                    <a:r>
                      <a:rPr lang="zh-CN" altLang="en-US" sz="2800" dirty="0">
                        <a:solidFill>
                          <a:prstClr val="black"/>
                        </a:solidFill>
                        <a:ea typeface="思源黑体 CN Normal" panose="020B0400000000000000" pitchFamily="34" charset="-122"/>
                      </a:rPr>
                      <a:t>生成服从泊松分布的随机数，调用方式</a:t>
                    </a:r>
                    <a:r>
                      <a:rPr lang="en-US" altLang="zh-CN" sz="2800" dirty="0" err="1">
                        <a:solidFill>
                          <a:prstClr val="black"/>
                        </a:solidFill>
                        <a:ea typeface="思源黑体 CN Normal" panose="020B0400000000000000" pitchFamily="34" charset="-122"/>
                      </a:rPr>
                      <a:t>rpois</a:t>
                    </a:r>
                    <a:r>
                      <a:rPr lang="en-US" altLang="zh-CN"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m</a:t>
                    </a:r>
                    <a:r>
                      <a:rPr lang="en-US" altLang="zh-CN" sz="2800" dirty="0">
                        <a:solidFill>
                          <a:prstClr val="black"/>
                        </a:solidFill>
                        <a:ea typeface="思源黑体 CN Normal" panose="020B0400000000000000" pitchFamily="34" charset="-122"/>
                      </a:rPr>
                      <a:t>,</a:t>
                    </a:r>
                    <a:r>
                      <a:rPr lang="en-US" altLang="zh-CN" sz="2800" dirty="0">
                        <a:solidFill>
                          <a:prstClr val="black"/>
                        </a:solidFill>
                      </a:rPr>
                      <a:t> </a:t>
                    </a:r>
                    <a14:m>
                      <m:oMath xmlns:m="http://schemas.openxmlformats.org/officeDocument/2006/math">
                        <m:r>
                          <a:rPr lang="en-US" altLang="zh-CN" sz="2800" i="1">
                            <a:solidFill>
                              <a:prstClr val="black"/>
                            </a:solidFill>
                            <a:latin typeface="Cambria Math" panose="02040503050406030204" pitchFamily="18" charset="0"/>
                          </a:rPr>
                          <m:t>𝜆</m:t>
                        </m:r>
                      </m:oMath>
                    </a14:m>
                    <a:r>
                      <a:rPr lang="en-US" altLang="zh-CN" sz="2800" dirty="0">
                        <a:solidFill>
                          <a:prstClr val="black"/>
                        </a:solidFill>
                        <a:ea typeface="思源黑体 CN Normal" panose="020B0400000000000000" pitchFamily="34" charset="-122"/>
                      </a:rPr>
                      <a:t>). </a:t>
                    </a:r>
                    <a:r>
                      <a:rPr lang="en-US" altLang="zh-CN" sz="2800" i="1" dirty="0">
                        <a:solidFill>
                          <a:prstClr val="black"/>
                        </a:solidFill>
                        <a:ea typeface="思源黑体 CN Normal" panose="020B0400000000000000" pitchFamily="34" charset="-122"/>
                      </a:rPr>
                      <a:t>m</a:t>
                    </a:r>
                    <a:r>
                      <a:rPr lang="zh-CN" altLang="en-US" sz="2800" dirty="0">
                        <a:solidFill>
                          <a:prstClr val="black"/>
                        </a:solidFill>
                        <a:ea typeface="思源黑体 CN Normal" panose="020B0400000000000000" pitchFamily="34" charset="-122"/>
                      </a:rPr>
                      <a:t>为要生成的随机数的数量． </a:t>
                    </a:r>
                  </a:p>
                </p:txBody>
              </p:sp>
            </mc:Choice>
            <mc:Fallback xmlns="">
              <p:sp>
                <p:nvSpPr>
                  <p:cNvPr id="20" name="矩形 19"/>
                  <p:cNvSpPr>
                    <a:spLocks noRot="1" noChangeAspect="1" noMove="1" noResize="1" noEditPoints="1" noAdjustHandles="1" noChangeArrowheads="1" noChangeShapeType="1" noTextEdit="1"/>
                  </p:cNvSpPr>
                  <p:nvPr/>
                </p:nvSpPr>
                <p:spPr>
                  <a:xfrm>
                    <a:off x="1827267" y="2347520"/>
                    <a:ext cx="8978637" cy="1007007"/>
                  </a:xfrm>
                  <a:prstGeom prst="rect">
                    <a:avLst/>
                  </a:prstGeom>
                  <a:blipFill rotWithShape="1">
                    <a:blip r:embed="rId4"/>
                  </a:blipFill>
                  <a:ln w="57150">
                    <a:noFill/>
                  </a:ln>
                </p:spPr>
                <p:txBody>
                  <a:bodyPr/>
                  <a:lstStyle/>
                  <a:p>
                    <a:r>
                      <a:rPr lang="zh-CN" altLang="en-US">
                        <a:noFill/>
                      </a:rPr>
                      <a:t> </a:t>
                    </a:r>
                  </a:p>
                </p:txBody>
              </p:sp>
            </mc:Fallback>
          </mc:AlternateContent>
          <p:cxnSp>
            <p:nvCxnSpPr>
              <p:cNvPr id="21" name="直接连接符 20"/>
              <p:cNvCxnSpPr/>
              <p:nvPr/>
            </p:nvCxnSpPr>
            <p:spPr>
              <a:xfrm>
                <a:off x="1913918" y="2203789"/>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1858568" y="4002714"/>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3. </a:t>
              </a:r>
              <a:r>
                <a:rPr lang="en-US" altLang="zh-CN" sz="2800" b="1" dirty="0" err="1">
                  <a:solidFill>
                    <a:srgbClr val="004EA2"/>
                  </a:solidFill>
                  <a:ea typeface="思源黑体 CN Normal" panose="020B0400000000000000" pitchFamily="34" charset="-122"/>
                </a:rPr>
                <a:t>rpois</a:t>
              </a:r>
              <a:r>
                <a:rPr lang="zh-CN" altLang="en-US" sz="2800" b="1" dirty="0">
                  <a:solidFill>
                    <a:srgbClr val="004EA2"/>
                  </a:solidFill>
                  <a:ea typeface="思源黑体 CN Normal" panose="020B0400000000000000" pitchFamily="34" charset="-122"/>
                </a:rPr>
                <a:t>：</a:t>
              </a:r>
              <a:endParaRPr lang="en-US" altLang="zh-CN" sz="2800" b="1" dirty="0">
                <a:solidFill>
                  <a:srgbClr val="004EA2"/>
                </a:solidFill>
                <a:ea typeface="思源黑体 CN Normal" panose="020B0400000000000000" pitchFamily="34" charset="-122"/>
              </a:endParaRPr>
            </a:p>
          </p:txBody>
        </p:sp>
      </p:grpSp>
      <p:grpSp>
        <p:nvGrpSpPr>
          <p:cNvPr id="22" name="组合 21"/>
          <p:cNvGrpSpPr/>
          <p:nvPr/>
        </p:nvGrpSpPr>
        <p:grpSpPr>
          <a:xfrm>
            <a:off x="2689911" y="301539"/>
            <a:ext cx="6620008" cy="519773"/>
            <a:chOff x="1676401" y="988194"/>
            <a:chExt cx="6620008" cy="519773"/>
          </a:xfrm>
        </p:grpSpPr>
        <p:grpSp>
          <p:nvGrpSpPr>
            <p:cNvPr id="23" name="组合 22"/>
            <p:cNvGrpSpPr/>
            <p:nvPr/>
          </p:nvGrpSpPr>
          <p:grpSpPr>
            <a:xfrm>
              <a:off x="1676401" y="988194"/>
              <a:ext cx="6620008" cy="519773"/>
              <a:chOff x="1676401" y="988194"/>
              <a:chExt cx="6620008" cy="519773"/>
            </a:xfrm>
          </p:grpSpPr>
          <p:sp>
            <p:nvSpPr>
              <p:cNvPr id="25" name="矩形 24"/>
              <p:cNvSpPr/>
              <p:nvPr/>
            </p:nvSpPr>
            <p:spPr>
              <a:xfrm>
                <a:off x="1676401" y="988194"/>
                <a:ext cx="6620008"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1750294" y="1182412"/>
                <a:ext cx="511349" cy="158665"/>
                <a:chOff x="1750294" y="1182412"/>
                <a:chExt cx="511349" cy="158665"/>
              </a:xfrm>
            </p:grpSpPr>
            <p:grpSp>
              <p:nvGrpSpPr>
                <p:cNvPr id="27" name="组合 26"/>
                <p:cNvGrpSpPr/>
                <p:nvPr/>
              </p:nvGrpSpPr>
              <p:grpSpPr>
                <a:xfrm>
                  <a:off x="1782744" y="1182412"/>
                  <a:ext cx="442916" cy="158665"/>
                  <a:chOff x="1612104" y="779548"/>
                  <a:chExt cx="442916" cy="158665"/>
                </a:xfrm>
              </p:grpSpPr>
              <p:cxnSp>
                <p:nvCxnSpPr>
                  <p:cNvPr id="30" name="直接连接符 29"/>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8" name="椭圆 27"/>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 name="TextBox 30"/>
            <p:cNvSpPr txBox="1"/>
            <p:nvPr/>
          </p:nvSpPr>
          <p:spPr>
            <a:xfrm>
              <a:off x="2101264" y="1028205"/>
              <a:ext cx="6117795" cy="461665"/>
            </a:xfrm>
            <a:prstGeom prst="rect">
              <a:avLst/>
            </a:prstGeom>
            <a:noFill/>
          </p:spPr>
          <p:txBody>
            <a:bodyPr wrap="square" lIns="0" tIns="0" rIns="0" bIns="0" rtlCol="0">
              <a:spAutoFit/>
            </a:bodyPr>
            <a:lstStyle/>
            <a:p>
              <a:pPr lvl="0" algn="ctr">
                <a:defRPr/>
              </a:pPr>
              <a:r>
                <a:rPr lang="en-US" altLang="zh-CN" sz="3000" b="1" dirty="0">
                  <a:solidFill>
                    <a:schemeClr val="bg1"/>
                  </a:solidFill>
                  <a:latin typeface="+mj-lt"/>
                  <a:ea typeface="思源黑体 CN Bold" panose="020B0800000000000000" pitchFamily="34" charset="-122"/>
                </a:rPr>
                <a:t>R</a:t>
              </a:r>
              <a:r>
                <a:rPr lang="zh-CN" altLang="en-US" sz="3000" b="1" dirty="0">
                  <a:solidFill>
                    <a:schemeClr val="bg1"/>
                  </a:solidFill>
                  <a:latin typeface="+mj-lt"/>
                  <a:ea typeface="思源黑体 CN Bold" panose="020B0800000000000000" pitchFamily="34" charset="-122"/>
                </a:rPr>
                <a:t>语言中与泊松分布有关的函数</a:t>
              </a:r>
            </a:p>
          </p:txBody>
        </p:sp>
      </p:grpSp>
      <p:sp>
        <p:nvSpPr>
          <p:cNvPr id="35" name="灯片编号占位符 34"/>
          <p:cNvSpPr>
            <a:spLocks noGrp="1"/>
          </p:cNvSpPr>
          <p:nvPr>
            <p:ph type="sldNum" sz="quarter" idx="12"/>
          </p:nvPr>
        </p:nvSpPr>
        <p:spPr/>
        <p:txBody>
          <a:bodyPr/>
          <a:lstStyle/>
          <a:p>
            <a:fld id="{5FD308DF-D0D6-41CA-8E01-1A1CE80A10EE}" type="slidenum">
              <a:rPr lang="zh-CN" altLang="en-US" smtClean="0"/>
              <a:t>160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anim calcmode="lin" valueType="num">
                                      <p:cBhvr>
                                        <p:cTn id="15" dur="500" fill="hold"/>
                                        <p:tgtEl>
                                          <p:spTgt spid="15"/>
                                        </p:tgtEl>
                                        <p:attrNameLst>
                                          <p:attrName>ppt_x</p:attrName>
                                        </p:attrNameLst>
                                      </p:cBhvr>
                                      <p:tavLst>
                                        <p:tav tm="0">
                                          <p:val>
                                            <p:strVal val="#ppt_x"/>
                                          </p:val>
                                        </p:tav>
                                        <p:tav tm="100000">
                                          <p:val>
                                            <p:strVal val="#ppt_x"/>
                                          </p:val>
                                        </p:tav>
                                      </p:tavLst>
                                    </p:anim>
                                    <p:anim calcmode="lin" valueType="num">
                                      <p:cBhvr>
                                        <p:cTn id="16"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16482" y="979714"/>
            <a:ext cx="1876137" cy="461665"/>
            <a:chOff x="1180079" y="1387853"/>
            <a:chExt cx="1876137" cy="461665"/>
          </a:xfrm>
        </p:grpSpPr>
        <p:sp>
          <p:nvSpPr>
            <p:cNvPr id="3" name="矩形 2"/>
            <p:cNvSpPr/>
            <p:nvPr/>
          </p:nvSpPr>
          <p:spPr>
            <a:xfrm>
              <a:off x="1555751" y="1387853"/>
              <a:ext cx="1500465"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例</a:t>
              </a:r>
              <a:endParaRPr lang="en-US" altLang="zh-CN" sz="2400" b="1"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grpSp>
        <p:nvGrpSpPr>
          <p:cNvPr id="7" name="组合 6"/>
          <p:cNvGrpSpPr/>
          <p:nvPr/>
        </p:nvGrpSpPr>
        <p:grpSpPr>
          <a:xfrm>
            <a:off x="1037063" y="1507076"/>
            <a:ext cx="10181063" cy="996871"/>
            <a:chOff x="656927" y="1684445"/>
            <a:chExt cx="8675519" cy="769441"/>
          </a:xfrm>
        </p:grpSpPr>
        <p:grpSp>
          <p:nvGrpSpPr>
            <p:cNvPr id="8" name="组合 7"/>
            <p:cNvGrpSpPr/>
            <p:nvPr/>
          </p:nvGrpSpPr>
          <p:grpSpPr>
            <a:xfrm>
              <a:off x="656927" y="1684445"/>
              <a:ext cx="8675519" cy="769441"/>
              <a:chOff x="656927" y="1684445"/>
              <a:chExt cx="8675519" cy="769441"/>
            </a:xfrm>
          </p:grpSpPr>
          <p:sp>
            <p:nvSpPr>
              <p:cNvPr id="10" name="矩形 9"/>
              <p:cNvSpPr/>
              <p:nvPr/>
            </p:nvSpPr>
            <p:spPr>
              <a:xfrm>
                <a:off x="747414" y="1684445"/>
                <a:ext cx="858503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56927" y="1684445"/>
                <a:ext cx="90487"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675824" y="1718495"/>
              <a:ext cx="8500095" cy="676401"/>
            </a:xfrm>
            <a:prstGeom prst="rect">
              <a:avLst/>
            </a:prstGeom>
            <a:noFill/>
            <a:ln w="57150">
              <a:noFill/>
            </a:ln>
          </p:spPr>
          <p:txBody>
            <a:bodyPr wrap="square" anchor="ctr" anchorCtr="0">
              <a:spAutoFit/>
            </a:bodyPr>
            <a:lstStyle/>
            <a:p>
              <a:pPr>
                <a:lnSpc>
                  <a:spcPct val="110000"/>
                </a:lnSpc>
              </a:pPr>
              <a:r>
                <a:rPr lang="zh-CN" altLang="en-US" sz="2400" dirty="0">
                  <a:ea typeface="思源黑体 CN Normal" panose="020B0400000000000000" pitchFamily="34" charset="-122"/>
                </a:rPr>
                <a:t>某商店店主记录每天从</a:t>
              </a:r>
              <a:r>
                <a:rPr lang="en-US" altLang="zh-CN" sz="2400" dirty="0">
                  <a:ea typeface="思源黑体 CN Normal" panose="020B0400000000000000" pitchFamily="34" charset="-122"/>
                </a:rPr>
                <a:t>9</a:t>
              </a:r>
              <a:r>
                <a:rPr lang="zh-CN" altLang="en-US" sz="2400" dirty="0">
                  <a:ea typeface="思源黑体 CN Normal" panose="020B0400000000000000" pitchFamily="34" charset="-122"/>
                </a:rPr>
                <a:t>点开始到</a:t>
              </a:r>
              <a:r>
                <a:rPr lang="en-US" altLang="zh-CN" sz="2400" dirty="0">
                  <a:ea typeface="思源黑体 CN Normal" panose="020B0400000000000000" pitchFamily="34" charset="-122"/>
                </a:rPr>
                <a:t>10</a:t>
              </a:r>
              <a:r>
                <a:rPr lang="zh-CN" altLang="en-US" sz="2400" dirty="0">
                  <a:ea typeface="思源黑体 CN Normal" panose="020B0400000000000000" pitchFamily="34" charset="-122"/>
                </a:rPr>
                <a:t>点结束的时间段内进入该商店的人数，得到</a:t>
              </a:r>
              <a:r>
                <a:rPr lang="en-US" altLang="zh-CN" sz="2400" dirty="0">
                  <a:ea typeface="思源黑体 CN Normal" panose="020B0400000000000000" pitchFamily="34" charset="-122"/>
                </a:rPr>
                <a:t>100</a:t>
              </a:r>
              <a:r>
                <a:rPr lang="zh-CN" altLang="en-US" sz="2400" dirty="0">
                  <a:ea typeface="思源黑体 CN Normal" panose="020B0400000000000000" pitchFamily="34" charset="-122"/>
                </a:rPr>
                <a:t>天的观测数据，如下表所示</a:t>
              </a:r>
              <a:r>
                <a:rPr lang="en-US" altLang="zh-CN" sz="2400" dirty="0">
                  <a:ea typeface="思源黑体 CN Normal" panose="020B0400000000000000" pitchFamily="34" charset="-122"/>
                </a:rPr>
                <a:t>. </a:t>
              </a:r>
              <a:r>
                <a:rPr lang="zh-CN" altLang="en-US" sz="2400" dirty="0">
                  <a:ea typeface="思源黑体 CN Normal" panose="020B0400000000000000" pitchFamily="34" charset="-122"/>
                </a:rPr>
                <a:t>试估计随机变量的概率分布密度</a:t>
              </a:r>
              <a:r>
                <a:rPr lang="en-US" altLang="zh-CN" sz="2400" dirty="0">
                  <a:ea typeface="思源黑体 CN Normal" panose="020B0400000000000000" pitchFamily="34" charset="-122"/>
                </a:rPr>
                <a:t>.</a:t>
              </a:r>
              <a:endParaRPr lang="zh-CN" altLang="en-US" sz="2400" dirty="0">
                <a:ea typeface="思源黑体 CN Normal" panose="020B0400000000000000" pitchFamily="34" charset="-122"/>
              </a:endParaRPr>
            </a:p>
          </p:txBody>
        </p:sp>
      </p:grpSp>
      <p:pic>
        <p:nvPicPr>
          <p:cNvPr id="12" name="图片 11"/>
          <p:cNvPicPr>
            <a:picLocks noChangeAspect="1"/>
          </p:cNvPicPr>
          <p:nvPr/>
        </p:nvPicPr>
        <p:blipFill rotWithShape="1">
          <a:blip r:embed="rId3">
            <a:clrChange>
              <a:clrFrom>
                <a:srgbClr val="FFFFFF"/>
              </a:clrFrom>
              <a:clrTo>
                <a:srgbClr val="FFFFFF">
                  <a:alpha val="0"/>
                </a:srgbClr>
              </a:clrTo>
            </a:clrChange>
          </a:blip>
          <a:srcRect t="25714"/>
          <a:stretch>
            <a:fillRect/>
          </a:stretch>
        </p:blipFill>
        <p:spPr>
          <a:xfrm>
            <a:off x="1673701" y="2628024"/>
            <a:ext cx="8042883" cy="3654691"/>
          </a:xfrm>
          <a:prstGeom prst="rect">
            <a:avLst/>
          </a:prstGeom>
          <a:ln>
            <a:noFill/>
          </a:ln>
          <a:effectLst/>
        </p:spPr>
      </p:pic>
      <p:sp>
        <p:nvSpPr>
          <p:cNvPr id="13" name="灯片编号占位符 12"/>
          <p:cNvSpPr>
            <a:spLocks noGrp="1"/>
          </p:cNvSpPr>
          <p:nvPr>
            <p:ph type="sldNum" sz="quarter" idx="12"/>
          </p:nvPr>
        </p:nvSpPr>
        <p:spPr/>
        <p:txBody>
          <a:bodyPr/>
          <a:lstStyle/>
          <a:p>
            <a:fld id="{5FD308DF-D0D6-41CA-8E01-1A1CE80A10EE}" type="slidenum">
              <a:rPr lang="zh-CN" altLang="en-US" smtClean="0"/>
              <a:t>161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92820" y="802888"/>
            <a:ext cx="10002643" cy="2514731"/>
            <a:chOff x="931221" y="2492709"/>
            <a:chExt cx="6915111" cy="2207307"/>
          </a:xfrm>
        </p:grpSpPr>
        <p:sp>
          <p:nvSpPr>
            <p:cNvPr id="3" name="矩形 2"/>
            <p:cNvSpPr/>
            <p:nvPr/>
          </p:nvSpPr>
          <p:spPr>
            <a:xfrm>
              <a:off x="1028700" y="3120571"/>
              <a:ext cx="6817632" cy="15794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31221" y="2492709"/>
              <a:ext cx="963644" cy="1862048"/>
            </a:xfrm>
            <a:prstGeom prst="rect">
              <a:avLst/>
            </a:prstGeom>
            <a:noFill/>
          </p:spPr>
          <p:txBody>
            <a:bodyPr wrap="squar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sp>
        <p:nvSpPr>
          <p:cNvPr id="5" name="矩形 4"/>
          <p:cNvSpPr/>
          <p:nvPr/>
        </p:nvSpPr>
        <p:spPr>
          <a:xfrm>
            <a:off x="1315844" y="1618425"/>
            <a:ext cx="9642334" cy="1598964"/>
          </a:xfrm>
          <a:prstGeom prst="rect">
            <a:avLst/>
          </a:prstGeom>
        </p:spPr>
        <p:txBody>
          <a:bodyPr wrap="square">
            <a:spAutoFit/>
          </a:bodyPr>
          <a:lstStyle/>
          <a:p>
            <a:pPr>
              <a:lnSpc>
                <a:spcPct val="120000"/>
              </a:lnSpc>
            </a:pPr>
            <a:r>
              <a:rPr lang="zh-CN" altLang="en-US" sz="2800" b="1" dirty="0">
                <a:solidFill>
                  <a:srgbClr val="004EA2"/>
                </a:solidFill>
                <a:latin typeface="+mn-ea"/>
              </a:rPr>
              <a:t>解：</a:t>
            </a:r>
            <a:r>
              <a:rPr lang="zh-CN" altLang="en-US" sz="2800" dirty="0">
                <a:latin typeface="+mn-ea"/>
              </a:rPr>
              <a:t>可以用泊松分布 </a:t>
            </a:r>
            <a:r>
              <a:rPr lang="en-US" altLang="zh-CN" sz="2800" i="1" dirty="0"/>
              <a:t>P</a:t>
            </a:r>
            <a:r>
              <a:rPr lang="en-US" altLang="zh-CN" sz="2800" dirty="0"/>
              <a:t>(</a:t>
            </a:r>
            <a:r>
              <a:rPr lang="zh-CN" altLang="en-US" sz="2800" dirty="0">
                <a:latin typeface="+mn-ea"/>
              </a:rPr>
              <a:t>𝜆</a:t>
            </a:r>
            <a:r>
              <a:rPr lang="en-US" altLang="zh-CN" sz="2800" dirty="0"/>
              <a:t>)</a:t>
            </a:r>
            <a:r>
              <a:rPr lang="zh-CN" altLang="en-US" sz="2800" dirty="0">
                <a:latin typeface="+mn-ea"/>
              </a:rPr>
              <a:t> 近似 </a:t>
            </a:r>
            <a:r>
              <a:rPr lang="zh-CN" altLang="en-US" sz="2800" b="1" dirty="0"/>
              <a:t>𝜉 </a:t>
            </a:r>
            <a:r>
              <a:rPr lang="zh-CN" altLang="en-US" sz="2800" dirty="0">
                <a:latin typeface="+mn-ea"/>
              </a:rPr>
              <a:t>的分布，其中𝜆为强度参数，可以用表中数据的算术平均值</a:t>
            </a:r>
            <a:r>
              <a:rPr lang="en-US" altLang="zh-CN" sz="2800" dirty="0"/>
              <a:t>200.69</a:t>
            </a:r>
            <a:r>
              <a:rPr lang="zh-CN" altLang="en-US" sz="2800" dirty="0">
                <a:latin typeface="+mn-ea"/>
              </a:rPr>
              <a:t>近似强度参数，所以</a:t>
            </a:r>
            <a:r>
              <a:rPr lang="zh-CN" altLang="en-US" sz="2800" b="1" dirty="0"/>
              <a:t>𝜉</a:t>
            </a:r>
            <a:r>
              <a:rPr lang="zh-CN" altLang="en-US" sz="2800" dirty="0">
                <a:latin typeface="+mn-ea"/>
              </a:rPr>
              <a:t>在</a:t>
            </a:r>
            <a:r>
              <a:rPr lang="en-US" altLang="zh-CN" sz="2800" i="1" dirty="0"/>
              <a:t>k</a:t>
            </a:r>
            <a:r>
              <a:rPr lang="zh-CN" altLang="en-US" sz="2800" dirty="0">
                <a:latin typeface="+mn-ea"/>
              </a:rPr>
              <a:t>点的密度估计为</a:t>
            </a:r>
          </a:p>
        </p:txBody>
      </p:sp>
      <p:pic>
        <p:nvPicPr>
          <p:cNvPr id="6" name="图片 5"/>
          <p:cNvPicPr>
            <a:picLocks noChangeAspect="1"/>
          </p:cNvPicPr>
          <p:nvPr/>
        </p:nvPicPr>
        <p:blipFill rotWithShape="1">
          <a:blip r:embed="rId3">
            <a:clrChange>
              <a:clrFrom>
                <a:srgbClr val="FFFFFF"/>
              </a:clrFrom>
              <a:clrTo>
                <a:srgbClr val="FFFFFF">
                  <a:alpha val="0"/>
                </a:srgbClr>
              </a:clrTo>
            </a:clrChange>
            <a:duotone>
              <a:prstClr val="black"/>
              <a:schemeClr val="bg2">
                <a:lumMod val="10000"/>
                <a:tint val="45000"/>
                <a:satMod val="400000"/>
              </a:schemeClr>
            </a:duotone>
          </a:blip>
          <a:srcRect l="14219" t="49874" r="14722" b="16900"/>
          <a:stretch>
            <a:fillRect/>
          </a:stretch>
        </p:blipFill>
        <p:spPr>
          <a:xfrm>
            <a:off x="1315844" y="3896052"/>
            <a:ext cx="9253125" cy="1443752"/>
          </a:xfrm>
          <a:prstGeom prst="rect">
            <a:avLst/>
          </a:prstGeom>
          <a:ln>
            <a:noFill/>
          </a:ln>
          <a:effectLst/>
        </p:spPr>
      </p:pic>
      <p:sp>
        <p:nvSpPr>
          <p:cNvPr id="7" name="灯片编号占位符 6"/>
          <p:cNvSpPr>
            <a:spLocks noGrp="1"/>
          </p:cNvSpPr>
          <p:nvPr>
            <p:ph type="sldNum" sz="quarter" idx="12"/>
          </p:nvPr>
        </p:nvSpPr>
        <p:spPr/>
        <p:txBody>
          <a:bodyPr/>
          <a:lstStyle/>
          <a:p>
            <a:fld id="{5FD308DF-D0D6-41CA-8E01-1A1CE80A10EE}" type="slidenum">
              <a:rPr lang="zh-CN" altLang="en-US" smtClean="0"/>
              <a:t>162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565270" y="2185305"/>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4" name="矩形 13"/>
          <p:cNvSpPr/>
          <p:nvPr/>
        </p:nvSpPr>
        <p:spPr>
          <a:xfrm>
            <a:off x="6233455" y="2468644"/>
            <a:ext cx="2805343" cy="1480983"/>
          </a:xfrm>
          <a:prstGeom prst="rect">
            <a:avLst/>
          </a:prstGeom>
        </p:spPr>
        <p:txBody>
          <a:bodyPr wrap="square">
            <a:spAutoFit/>
          </a:bodyPr>
          <a:lstStyle/>
          <a:p>
            <a:pPr>
              <a:lnSpc>
                <a:spcPct val="110000"/>
              </a:lnSpc>
            </a:pPr>
            <a:r>
              <a:rPr lang="zh-CN" altLang="en-US" sz="2800" b="1" dirty="0">
                <a:solidFill>
                  <a:prstClr val="black"/>
                </a:solidFill>
                <a:latin typeface="思源黑体 CN Normal" panose="020B0400000000000000" pitchFamily="34" charset="-122"/>
                <a:ea typeface="思源黑体 CN Normal" panose="020B0400000000000000" pitchFamily="34" charset="-122"/>
              </a:rPr>
              <a:t>超几何分布</a:t>
            </a:r>
            <a:endParaRPr lang="en-US" altLang="zh-CN" sz="2800" b="1"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p>
          <a:p>
            <a:pPr>
              <a:lnSpc>
                <a:spcPct val="110000"/>
              </a:lnSpc>
            </a:pPr>
            <a:r>
              <a:rPr lang="zh-CN" altLang="en-US" sz="2800" b="1" dirty="0">
                <a:solidFill>
                  <a:prstClr val="black"/>
                </a:solidFill>
                <a:latin typeface="思源黑体 CN Normal" panose="020B0400000000000000" pitchFamily="34" charset="-122"/>
                <a:ea typeface="思源黑体 CN Normal" panose="020B0400000000000000" pitchFamily="34" charset="-122"/>
              </a:rPr>
              <a:t>泊松分布</a:t>
            </a:r>
            <a:endParaRPr lang="en-US" altLang="zh-CN" sz="2800" b="1" dirty="0"/>
          </a:p>
        </p:txBody>
      </p:sp>
      <p:sp>
        <p:nvSpPr>
          <p:cNvPr id="15" name="矩形 14"/>
          <p:cNvSpPr/>
          <p:nvPr/>
        </p:nvSpPr>
        <p:spPr>
          <a:xfrm>
            <a:off x="3243326" y="2848332"/>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2855563" y="2185305"/>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544509" y="3334315"/>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451100" y="3802439"/>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75248" y="3141635"/>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975248" y="4081219"/>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163</a:t>
            </a:fld>
            <a:endParaRPr lang="zh-CN" altLang="en-US"/>
          </a:p>
        </p:txBody>
      </p:sp>
    </p:spTree>
    <p:custDataLst>
      <p:tags r:id="rId1"/>
    </p:custData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06628"/>
            <a:ext cx="6981634" cy="756544"/>
            <a:chOff x="720622" y="2933929"/>
            <a:chExt cx="6981634"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6981634" cy="606841"/>
              <a:chOff x="720622" y="3083632"/>
              <a:chExt cx="6981634" cy="606841"/>
            </a:xfrm>
          </p:grpSpPr>
          <p:sp>
            <p:nvSpPr>
              <p:cNvPr id="3" name="TextBox 30"/>
              <p:cNvSpPr txBox="1"/>
              <p:nvPr/>
            </p:nvSpPr>
            <p:spPr>
              <a:xfrm>
                <a:off x="720622" y="3083632"/>
                <a:ext cx="6981634"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均匀分布</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164</a:t>
            </a:fld>
            <a:endParaRPr lang="zh-CN" altLang="en-US"/>
          </a:p>
        </p:txBody>
      </p:sp>
    </p:spTree>
    <p:custDataLst>
      <p:tags r:id="rId1"/>
    </p:custData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l="21319" t="35925" r="20427"/>
          <a:stretch>
            <a:fillRect/>
          </a:stretch>
        </p:blipFill>
        <p:spPr>
          <a:xfrm>
            <a:off x="3155877" y="3834904"/>
            <a:ext cx="5828632" cy="1306074"/>
          </a:xfrm>
          <a:prstGeom prst="rect">
            <a:avLst/>
          </a:prstGeom>
          <a:ln>
            <a:noFill/>
          </a:ln>
          <a:effectLst/>
        </p:spPr>
      </p:pic>
      <mc:AlternateContent xmlns:mc="http://schemas.openxmlformats.org/markup-compatibility/2006" xmlns:a14="http://schemas.microsoft.com/office/drawing/2010/main">
        <mc:Choice Requires="a14">
          <p:sp>
            <p:nvSpPr>
              <p:cNvPr id="12" name="文本框 11"/>
              <p:cNvSpPr txBox="1"/>
              <p:nvPr/>
            </p:nvSpPr>
            <p:spPr>
              <a:xfrm>
                <a:off x="2109546" y="2926576"/>
                <a:ext cx="3080248" cy="564835"/>
              </a:xfrm>
              <a:prstGeom prst="rect">
                <a:avLst/>
              </a:prstGeom>
              <a:noFill/>
            </p:spPr>
            <p:txBody>
              <a:bodyPr wrap="square" rtlCol="0">
                <a:spAutoFit/>
              </a:bodyPr>
              <a:lstStyle/>
              <a:p>
                <a:pPr>
                  <a:lnSpc>
                    <a:spcPct val="120000"/>
                  </a:lnSpc>
                </a:pPr>
                <a:r>
                  <a:rPr lang="zh-CN" altLang="en-US" sz="2800" dirty="0">
                    <a:latin typeface="Arial Unicode MS"/>
                  </a:rPr>
                  <a:t>若</a:t>
                </a:r>
                <a:r>
                  <a:rPr lang="zh-CN" altLang="en-US" sz="2800" b="1" dirty="0"/>
                  <a:t>𝜉</a:t>
                </a:r>
                <a:r>
                  <a:rPr lang="en-US" altLang="zh-CN" sz="2800" b="1" dirty="0"/>
                  <a:t>~</a:t>
                </a:r>
                <a:r>
                  <a:rPr lang="en-US" altLang="zh-CN" sz="2800" b="1" i="1" dirty="0"/>
                  <a:t>U</a:t>
                </a:r>
                <a:r>
                  <a:rPr lang="en-US" altLang="zh-CN" sz="2800" dirty="0"/>
                  <a:t>(</a:t>
                </a:r>
                <a14:m>
                  <m:oMath xmlns:m="http://schemas.openxmlformats.org/officeDocument/2006/math">
                    <m:r>
                      <a:rPr lang="en-US" altLang="zh-CN" sz="2800" i="1" dirty="0" smtClean="0">
                        <a:latin typeface="Cambria Math" panose="02040503050406030204" pitchFamily="18" charset="0"/>
                      </a:rPr>
                      <m:t>𝑎</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𝑏</m:t>
                    </m:r>
                  </m:oMath>
                </a14:m>
                <a:r>
                  <a:rPr lang="en-US" altLang="zh-CN" sz="2800" dirty="0"/>
                  <a:t>)</a:t>
                </a:r>
                <a:r>
                  <a:rPr lang="en-US" altLang="zh-CN" sz="2800" dirty="0">
                    <a:sym typeface="+mn-ea"/>
                  </a:rPr>
                  <a:t>,</a:t>
                </a:r>
                <a:r>
                  <a:rPr lang="zh-CN" altLang="en-US" sz="2800" dirty="0">
                    <a:sym typeface="+mn-ea"/>
                  </a:rPr>
                  <a:t>则</a:t>
                </a:r>
              </a:p>
            </p:txBody>
          </p:sp>
        </mc:Choice>
        <mc:Fallback xmlns="">
          <p:sp>
            <p:nvSpPr>
              <p:cNvPr id="12" name="文本框 11"/>
              <p:cNvSpPr txBox="1">
                <a:spLocks noRot="1" noChangeAspect="1" noMove="1" noResize="1" noEditPoints="1" noAdjustHandles="1" noChangeArrowheads="1" noChangeShapeType="1" noTextEdit="1"/>
              </p:cNvSpPr>
              <p:nvPr/>
            </p:nvSpPr>
            <p:spPr>
              <a:xfrm>
                <a:off x="2109546" y="2926576"/>
                <a:ext cx="3080248" cy="564835"/>
              </a:xfrm>
              <a:prstGeom prst="rect">
                <a:avLst/>
              </a:prstGeom>
              <a:blipFill rotWithShape="1">
                <a:blip r:embed="rId3"/>
                <a:stretch>
                  <a:fillRect l="-2" t="-88" r="19" b="32"/>
                </a:stretch>
              </a:blipFill>
            </p:spPr>
            <p:txBody>
              <a:bodyPr/>
              <a:lstStyle/>
              <a:p>
                <a:r>
                  <a:rPr lang="zh-CN" altLang="en-US">
                    <a:noFill/>
                  </a:rPr>
                  <a:t> </a:t>
                </a:r>
              </a:p>
            </p:txBody>
          </p:sp>
        </mc:Fallback>
      </mc:AlternateContent>
      <p:grpSp>
        <p:nvGrpSpPr>
          <p:cNvPr id="13" name="组合 12"/>
          <p:cNvGrpSpPr/>
          <p:nvPr/>
        </p:nvGrpSpPr>
        <p:grpSpPr>
          <a:xfrm>
            <a:off x="2764973" y="1151754"/>
            <a:ext cx="5478574" cy="519773"/>
            <a:chOff x="1676401" y="988194"/>
            <a:chExt cx="5478574" cy="519773"/>
          </a:xfrm>
        </p:grpSpPr>
        <p:grpSp>
          <p:nvGrpSpPr>
            <p:cNvPr id="14" name="组合 13"/>
            <p:cNvGrpSpPr/>
            <p:nvPr/>
          </p:nvGrpSpPr>
          <p:grpSpPr>
            <a:xfrm>
              <a:off x="1676401" y="988194"/>
              <a:ext cx="5478574" cy="519773"/>
              <a:chOff x="1676401" y="988194"/>
              <a:chExt cx="5478574" cy="519773"/>
            </a:xfrm>
          </p:grpSpPr>
          <p:sp>
            <p:nvSpPr>
              <p:cNvPr id="16" name="矩形 15"/>
              <p:cNvSpPr/>
              <p:nvPr/>
            </p:nvSpPr>
            <p:spPr>
              <a:xfrm>
                <a:off x="1676401" y="988194"/>
                <a:ext cx="5478574"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750294" y="1182412"/>
                <a:ext cx="511349" cy="158665"/>
                <a:chOff x="1750294" y="1182412"/>
                <a:chExt cx="511349" cy="158665"/>
              </a:xfrm>
            </p:grpSpPr>
            <p:grpSp>
              <p:nvGrpSpPr>
                <p:cNvPr id="18" name="组合 17"/>
                <p:cNvGrpSpPr/>
                <p:nvPr/>
              </p:nvGrpSpPr>
              <p:grpSpPr>
                <a:xfrm>
                  <a:off x="1782744" y="1182412"/>
                  <a:ext cx="442916" cy="158665"/>
                  <a:chOff x="1612104" y="779548"/>
                  <a:chExt cx="442916" cy="158665"/>
                </a:xfrm>
              </p:grpSpPr>
              <p:cxnSp>
                <p:nvCxnSpPr>
                  <p:cNvPr id="21" name="直接连接符 20"/>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19" name="椭圆 18"/>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 name="TextBox 30"/>
            <p:cNvSpPr txBox="1"/>
            <p:nvPr/>
          </p:nvSpPr>
          <p:spPr>
            <a:xfrm>
              <a:off x="2249198" y="1015524"/>
              <a:ext cx="4535339" cy="492443"/>
            </a:xfrm>
            <a:prstGeom prst="rect">
              <a:avLst/>
            </a:prstGeom>
            <a:noFill/>
          </p:spPr>
          <p:txBody>
            <a:bodyPr wrap="square" lIns="0" tIns="0" rIns="0" bIns="0" rtlCol="0">
              <a:spAutoFit/>
            </a:bodyPr>
            <a:lstStyle/>
            <a:p>
              <a:pPr lvl="0" algn="ctr">
                <a:defRPr/>
              </a:pPr>
              <a:r>
                <a:rPr lang="zh-CN" altLang="en-US" sz="3200" b="1" dirty="0">
                  <a:solidFill>
                    <a:schemeClr val="bg1"/>
                  </a:solidFill>
                  <a:latin typeface="+mj-lt"/>
                  <a:ea typeface="思源黑体 CN Bold" panose="020B0800000000000000" pitchFamily="34" charset="-122"/>
                </a:rPr>
                <a:t>均匀分布</a:t>
              </a:r>
            </a:p>
          </p:txBody>
        </p:sp>
      </p:grpSp>
      <p:grpSp>
        <p:nvGrpSpPr>
          <p:cNvPr id="2" name="组合 1"/>
          <p:cNvGrpSpPr/>
          <p:nvPr/>
        </p:nvGrpSpPr>
        <p:grpSpPr>
          <a:xfrm>
            <a:off x="2109546" y="2118306"/>
            <a:ext cx="3719636" cy="470391"/>
            <a:chOff x="1053632" y="1397127"/>
            <a:chExt cx="3719636" cy="470391"/>
          </a:xfrm>
        </p:grpSpPr>
        <p:sp>
          <p:nvSpPr>
            <p:cNvPr id="3" name="矩形 2"/>
            <p:cNvSpPr/>
            <p:nvPr/>
          </p:nvSpPr>
          <p:spPr>
            <a:xfrm>
              <a:off x="1520318" y="1405853"/>
              <a:ext cx="3252950" cy="461665"/>
            </a:xfrm>
            <a:prstGeom prst="rect">
              <a:avLst/>
            </a:prstGeom>
          </p:spPr>
          <p:txBody>
            <a:bodyPr wrap="square">
              <a:spAutoFit/>
            </a:bodyPr>
            <a:lstStyle/>
            <a:p>
              <a:r>
                <a:rPr lang="zh-CN" altLang="en-US" sz="2400" b="1" dirty="0">
                  <a:solidFill>
                    <a:srgbClr val="004EA2"/>
                  </a:solidFill>
                  <a:ea typeface="思源黑体 CN Bold" panose="020B0800000000000000" pitchFamily="34" charset="-122"/>
                </a:rPr>
                <a:t>例</a:t>
              </a:r>
              <a:endParaRPr lang="en-US" altLang="zh-CN" sz="2400" b="1" dirty="0">
                <a:solidFill>
                  <a:srgbClr val="004EA2"/>
                </a:solidFill>
                <a:ea typeface="思源黑体 CN Bold" panose="020B0800000000000000" pitchFamily="34" charset="-122"/>
              </a:endParaRP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10" name="灯片编号占位符 9"/>
          <p:cNvSpPr>
            <a:spLocks noGrp="1"/>
          </p:cNvSpPr>
          <p:nvPr>
            <p:ph type="sldNum" sz="quarter" idx="12"/>
          </p:nvPr>
        </p:nvSpPr>
        <p:spPr/>
        <p:txBody>
          <a:bodyPr/>
          <a:lstStyle/>
          <a:p>
            <a:fld id="{5FD308DF-D0D6-41CA-8E01-1A1CE80A10EE}" type="slidenum">
              <a:rPr lang="zh-CN" altLang="en-US" smtClean="0"/>
              <a:t>165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76444" y="1226835"/>
            <a:ext cx="9762180" cy="1083499"/>
            <a:chOff x="1193495" y="1583501"/>
            <a:chExt cx="9762180" cy="1083499"/>
          </a:xfrm>
        </p:grpSpPr>
        <p:sp>
          <p:nvSpPr>
            <p:cNvPr id="3" name="椭圆 2"/>
            <p:cNvSpPr/>
            <p:nvPr/>
          </p:nvSpPr>
          <p:spPr>
            <a:xfrm>
              <a:off x="1193495" y="1827642"/>
              <a:ext cx="839358" cy="83935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437839" y="1767194"/>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437839" y="2111170"/>
                  <a:ext cx="9517836" cy="533031"/>
                </a:xfrm>
                <a:prstGeom prst="rect">
                  <a:avLst/>
                </a:prstGeom>
                <a:noFill/>
                <a:ln w="57150">
                  <a:noFill/>
                </a:ln>
              </p:spPr>
              <p:txBody>
                <a:bodyPr wrap="square" anchor="ctr" anchorCtr="0">
                  <a:spAutoFit/>
                </a:bodyPr>
                <a:lstStyle/>
                <a:p>
                  <a:pPr>
                    <a:lnSpc>
                      <a:spcPct val="110000"/>
                    </a:lnSpc>
                  </a:pPr>
                  <a:r>
                    <a:rPr lang="zh-CN" altLang="en-US" sz="2800" dirty="0">
                      <a:solidFill>
                        <a:prstClr val="black"/>
                      </a:solidFill>
                      <a:ea typeface="思源黑体 CN Normal" panose="020B0400000000000000" pitchFamily="34" charset="-122"/>
                    </a:rPr>
                    <a:t>计算均匀分布</a:t>
                  </a:r>
                  <a:r>
                    <a:rPr lang="en-US" altLang="zh-CN" sz="2800" b="1" i="1" dirty="0"/>
                    <a:t>U</a:t>
                  </a:r>
                  <a:r>
                    <a:rPr lang="en-US" altLang="zh-CN" sz="2800" dirty="0"/>
                    <a:t>(</a:t>
                  </a:r>
                  <a14:m>
                    <m:oMath xmlns:m="http://schemas.openxmlformats.org/officeDocument/2006/math">
                      <m:r>
                        <a:rPr lang="en-US" altLang="zh-CN" sz="2800" i="1" dirty="0">
                          <a:latin typeface="Cambria Math" panose="02040503050406030204" pitchFamily="18" charset="0"/>
                        </a:rPr>
                        <m:t>𝑎</m:t>
                      </m:r>
                      <m:r>
                        <a:rPr lang="en-US" altLang="zh-CN" sz="2800" i="1" dirty="0">
                          <a:latin typeface="Cambria Math" panose="02040503050406030204" pitchFamily="18" charset="0"/>
                        </a:rPr>
                        <m:t>,</m:t>
                      </m:r>
                      <m:r>
                        <a:rPr lang="en-US" altLang="zh-CN" sz="2800" i="1" dirty="0">
                          <a:latin typeface="Cambria Math" panose="02040503050406030204" pitchFamily="18" charset="0"/>
                        </a:rPr>
                        <m:t>𝑏</m:t>
                      </m:r>
                    </m:oMath>
                  </a14:m>
                  <a:r>
                    <a:rPr lang="en-US" altLang="zh-CN" sz="2800" dirty="0"/>
                    <a:t>)</a:t>
                  </a:r>
                  <a:r>
                    <a:rPr lang="zh-CN" altLang="en-US" sz="2800" dirty="0">
                      <a:solidFill>
                        <a:prstClr val="black"/>
                      </a:solidFill>
                      <a:ea typeface="思源黑体 CN Normal" panose="020B0400000000000000" pitchFamily="34" charset="-122"/>
                    </a:rPr>
                    <a:t>的密度函数．调用方式为</a:t>
                  </a:r>
                  <a:r>
                    <a:rPr lang="en-US" altLang="zh-CN" sz="2800" dirty="0" err="1">
                      <a:solidFill>
                        <a:prstClr val="black"/>
                      </a:solidFill>
                      <a:ea typeface="思源黑体 CN Normal" panose="020B0400000000000000" pitchFamily="34" charset="-122"/>
                    </a:rPr>
                    <a:t>dunif</a:t>
                  </a:r>
                  <a:r>
                    <a:rPr lang="en-US" altLang="zh-CN" sz="2800" dirty="0">
                      <a:solidFill>
                        <a:prstClr val="black"/>
                      </a:solidFill>
                    </a:rPr>
                    <a:t> (</a:t>
                  </a:r>
                  <a14:m>
                    <m:oMath xmlns:m="http://schemas.openxmlformats.org/officeDocument/2006/math">
                      <m:r>
                        <a:rPr lang="en-US" altLang="zh-CN" sz="2800" i="1" dirty="0">
                          <a:solidFill>
                            <a:prstClr val="black"/>
                          </a:solidFill>
                          <a:latin typeface="Cambria Math" panose="02040503050406030204" pitchFamily="18" charset="0"/>
                        </a:rPr>
                        <m:t>𝑥</m:t>
                      </m:r>
                    </m:oMath>
                  </a14:m>
                  <a:r>
                    <a:rPr lang="en-US" altLang="zh-CN" sz="2800" dirty="0">
                      <a:solidFill>
                        <a:prstClr val="black"/>
                      </a:solidFill>
                      <a:ea typeface="思源黑体 CN Normal" panose="020B0400000000000000" pitchFamily="34" charset="-122"/>
                    </a:rPr>
                    <a:t>,</a:t>
                  </a:r>
                  <a:r>
                    <a:rPr lang="en-US" altLang="zh-CN" sz="2800" b="0" i="1" dirty="0" err="1">
                      <a:solidFill>
                        <a:prstClr val="black"/>
                      </a:solidFill>
                      <a:latin typeface="+mj-lt"/>
                    </a:rPr>
                    <a:t>a,b</a:t>
                  </a:r>
                  <a:r>
                    <a:rPr lang="en-US" altLang="zh-CN" sz="2800" dirty="0">
                      <a:solidFill>
                        <a:prstClr val="black"/>
                      </a:solidFill>
                      <a:ea typeface="思源黑体 CN Normal" panose="020B0400000000000000" pitchFamily="34" charset="-122"/>
                    </a:rPr>
                    <a:t>).</a:t>
                  </a:r>
                </a:p>
              </p:txBody>
            </p:sp>
          </mc:Choice>
          <mc:Fallback xmlns="">
            <p:sp>
              <p:nvSpPr>
                <p:cNvPr id="5" name="矩形 4"/>
                <p:cNvSpPr>
                  <a:spLocks noRot="1" noChangeAspect="1" noMove="1" noResize="1" noEditPoints="1" noAdjustHandles="1" noChangeArrowheads="1" noChangeShapeType="1" noTextEdit="1"/>
                </p:cNvSpPr>
                <p:nvPr/>
              </p:nvSpPr>
              <p:spPr>
                <a:xfrm>
                  <a:off x="1437839" y="2111170"/>
                  <a:ext cx="9517836" cy="533031"/>
                </a:xfrm>
                <a:prstGeom prst="rect">
                  <a:avLst/>
                </a:prstGeom>
                <a:blipFill rotWithShape="1">
                  <a:blip r:embed="rId2"/>
                </a:blipFill>
                <a:ln w="57150">
                  <a:noFill/>
                </a:ln>
              </p:spPr>
              <p:txBody>
                <a:bodyPr/>
                <a:lstStyle/>
                <a:p>
                  <a:r>
                    <a:rPr lang="zh-CN" altLang="en-US">
                      <a:noFill/>
                    </a:rPr>
                    <a:t> </a:t>
                  </a:r>
                </a:p>
              </p:txBody>
            </p:sp>
          </mc:Fallback>
        </mc:AlternateContent>
        <p:cxnSp>
          <p:nvCxnSpPr>
            <p:cNvPr id="6" name="直接连接符 5"/>
            <p:cNvCxnSpPr/>
            <p:nvPr/>
          </p:nvCxnSpPr>
          <p:spPr>
            <a:xfrm>
              <a:off x="1524490" y="2065080"/>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858568" y="1583501"/>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1. </a:t>
              </a:r>
              <a:r>
                <a:rPr lang="en-US" altLang="zh-CN" sz="2800" b="1" dirty="0" err="1">
                  <a:solidFill>
                    <a:srgbClr val="004EA2"/>
                  </a:solidFill>
                  <a:ea typeface="思源黑体 CN Normal" panose="020B0400000000000000" pitchFamily="34" charset="-122"/>
                </a:rPr>
                <a:t>dunif</a:t>
              </a:r>
              <a:r>
                <a:rPr lang="zh-CN" altLang="en-US" sz="2800" b="1" dirty="0">
                  <a:solidFill>
                    <a:srgbClr val="004EA2"/>
                  </a:solidFill>
                  <a:ea typeface="思源黑体 CN Normal" panose="020B0400000000000000" pitchFamily="34" charset="-122"/>
                </a:rPr>
                <a:t>：</a:t>
              </a:r>
              <a:endParaRPr lang="en-US" altLang="zh-CN" sz="2800" b="1" dirty="0">
                <a:solidFill>
                  <a:srgbClr val="004EA2"/>
                </a:solidFill>
                <a:ea typeface="思源黑体 CN Normal" panose="020B0400000000000000" pitchFamily="34" charset="-122"/>
              </a:endParaRPr>
            </a:p>
          </p:txBody>
        </p:sp>
      </p:grpSp>
      <p:grpSp>
        <p:nvGrpSpPr>
          <p:cNvPr id="8" name="组合 7"/>
          <p:cNvGrpSpPr/>
          <p:nvPr/>
        </p:nvGrpSpPr>
        <p:grpSpPr>
          <a:xfrm>
            <a:off x="976444" y="2807410"/>
            <a:ext cx="9762178" cy="1121915"/>
            <a:chOff x="1193495" y="2815401"/>
            <a:chExt cx="9762178" cy="1121915"/>
          </a:xfrm>
        </p:grpSpPr>
        <p:sp>
          <p:nvSpPr>
            <p:cNvPr id="9" name="椭圆 8"/>
            <p:cNvSpPr/>
            <p:nvPr/>
          </p:nvSpPr>
          <p:spPr>
            <a:xfrm>
              <a:off x="1193495" y="3097958"/>
              <a:ext cx="839358" cy="83935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437838" y="2999094"/>
              <a:ext cx="9517835" cy="907617"/>
              <a:chOff x="1827266" y="1905903"/>
              <a:chExt cx="9517835" cy="907617"/>
            </a:xfrm>
          </p:grpSpPr>
          <p:sp>
            <p:nvSpPr>
              <p:cNvPr id="12"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13" name="矩形 12"/>
                  <p:cNvSpPr/>
                  <p:nvPr/>
                </p:nvSpPr>
                <p:spPr>
                  <a:xfrm>
                    <a:off x="1827266" y="2280489"/>
                    <a:ext cx="9517835" cy="533031"/>
                  </a:xfrm>
                  <a:prstGeom prst="rect">
                    <a:avLst/>
                  </a:prstGeom>
                  <a:noFill/>
                  <a:ln w="57150">
                    <a:noFill/>
                  </a:ln>
                </p:spPr>
                <p:txBody>
                  <a:bodyPr wrap="square" anchor="ctr" anchorCtr="0">
                    <a:spAutoFit/>
                  </a:bodyPr>
                  <a:lstStyle/>
                  <a:p>
                    <a:pPr>
                      <a:lnSpc>
                        <a:spcPct val="110000"/>
                      </a:lnSpc>
                    </a:pPr>
                    <a:r>
                      <a:rPr lang="zh-CN" altLang="en-US" sz="2800" dirty="0">
                        <a:solidFill>
                          <a:prstClr val="black"/>
                        </a:solidFill>
                        <a:ea typeface="思源黑体 CN Normal" panose="020B0400000000000000" pitchFamily="34" charset="-122"/>
                      </a:rPr>
                      <a:t>计算均匀分布</a:t>
                    </a:r>
                    <a:r>
                      <a:rPr lang="en-US" altLang="zh-CN" sz="2800" b="1" i="1" dirty="0"/>
                      <a:t>U</a:t>
                    </a:r>
                    <a:r>
                      <a:rPr lang="en-US" altLang="zh-CN" sz="2800" dirty="0"/>
                      <a:t>(</a:t>
                    </a:r>
                    <a14:m>
                      <m:oMath xmlns:m="http://schemas.openxmlformats.org/officeDocument/2006/math">
                        <m:r>
                          <a:rPr lang="en-US" altLang="zh-CN" sz="2800" i="1" dirty="0">
                            <a:latin typeface="Cambria Math" panose="02040503050406030204" pitchFamily="18" charset="0"/>
                          </a:rPr>
                          <m:t>𝑎</m:t>
                        </m:r>
                        <m:r>
                          <a:rPr lang="en-US" altLang="zh-CN" sz="2800" i="1" dirty="0">
                            <a:latin typeface="Cambria Math" panose="02040503050406030204" pitchFamily="18" charset="0"/>
                          </a:rPr>
                          <m:t>,</m:t>
                        </m:r>
                        <m:r>
                          <a:rPr lang="en-US" altLang="zh-CN" sz="2800" i="1" dirty="0">
                            <a:latin typeface="Cambria Math" panose="02040503050406030204" pitchFamily="18" charset="0"/>
                          </a:rPr>
                          <m:t>𝑏</m:t>
                        </m:r>
                      </m:oMath>
                    </a14:m>
                    <a:r>
                      <a:rPr lang="en-US" altLang="zh-CN" sz="2800" dirty="0"/>
                      <a:t>)</a:t>
                    </a:r>
                    <a:r>
                      <a:rPr lang="zh-CN" altLang="en-US" sz="2800" dirty="0">
                        <a:solidFill>
                          <a:prstClr val="black"/>
                        </a:solidFill>
                        <a:ea typeface="思源黑体 CN Normal" panose="020B0400000000000000" pitchFamily="34" charset="-122"/>
                      </a:rPr>
                      <a:t>的分布函数值．调用方式为</a:t>
                    </a:r>
                    <a:r>
                      <a:rPr lang="en-US" altLang="zh-CN" sz="2800" dirty="0" err="1">
                        <a:solidFill>
                          <a:prstClr val="black"/>
                        </a:solidFill>
                        <a:ea typeface="思源黑体 CN Normal" panose="020B0400000000000000" pitchFamily="34" charset="-122"/>
                      </a:rPr>
                      <a:t>punif</a:t>
                    </a:r>
                    <a:r>
                      <a:rPr lang="en-US" altLang="zh-CN" sz="2800" dirty="0">
                        <a:solidFill>
                          <a:prstClr val="black"/>
                        </a:solidFill>
                      </a:rPr>
                      <a:t> (</a:t>
                    </a:r>
                    <a14:m>
                      <m:oMath xmlns:m="http://schemas.openxmlformats.org/officeDocument/2006/math">
                        <m:r>
                          <a:rPr lang="en-US" altLang="zh-CN" sz="2800" i="1" dirty="0">
                            <a:solidFill>
                              <a:prstClr val="black"/>
                            </a:solidFill>
                            <a:latin typeface="Cambria Math" panose="02040503050406030204" pitchFamily="18" charset="0"/>
                          </a:rPr>
                          <m:t>𝑥</m:t>
                        </m:r>
                      </m:oMath>
                    </a14:m>
                    <a:r>
                      <a:rPr lang="en-US" altLang="zh-CN" sz="2800" dirty="0">
                        <a:solidFill>
                          <a:prstClr val="black"/>
                        </a:solidFill>
                        <a:ea typeface="思源黑体 CN Normal" panose="020B0400000000000000" pitchFamily="34" charset="-122"/>
                      </a:rPr>
                      <a:t>,</a:t>
                    </a:r>
                    <a:r>
                      <a:rPr lang="en-US" altLang="zh-CN" sz="2800" i="1" dirty="0" err="1">
                        <a:solidFill>
                          <a:prstClr val="black"/>
                        </a:solidFill>
                      </a:rPr>
                      <a:t>a,b</a:t>
                    </a:r>
                    <a:r>
                      <a:rPr lang="en-US" altLang="zh-CN" sz="2800" dirty="0">
                        <a:solidFill>
                          <a:prstClr val="black"/>
                        </a:solidFill>
                        <a:ea typeface="思源黑体 CN Normal" panose="020B0400000000000000" pitchFamily="34" charset="-122"/>
                      </a:rPr>
                      <a:t>).</a:t>
                    </a:r>
                  </a:p>
                </p:txBody>
              </p:sp>
            </mc:Choice>
            <mc:Fallback xmlns="">
              <p:sp>
                <p:nvSpPr>
                  <p:cNvPr id="13" name="矩形 12"/>
                  <p:cNvSpPr>
                    <a:spLocks noRot="1" noChangeAspect="1" noMove="1" noResize="1" noEditPoints="1" noAdjustHandles="1" noChangeArrowheads="1" noChangeShapeType="1" noTextEdit="1"/>
                  </p:cNvSpPr>
                  <p:nvPr/>
                </p:nvSpPr>
                <p:spPr>
                  <a:xfrm>
                    <a:off x="1827266" y="2280489"/>
                    <a:ext cx="9517835" cy="533031"/>
                  </a:xfrm>
                  <a:prstGeom prst="rect">
                    <a:avLst/>
                  </a:prstGeom>
                  <a:blipFill rotWithShape="1">
                    <a:blip r:embed="rId3"/>
                  </a:blipFill>
                  <a:ln w="57150">
                    <a:noFill/>
                  </a:ln>
                </p:spPr>
                <p:txBody>
                  <a:bodyPr/>
                  <a:lstStyle/>
                  <a:p>
                    <a:r>
                      <a:rPr lang="zh-CN" altLang="en-US">
                        <a:noFill/>
                      </a:rPr>
                      <a:t> </a:t>
                    </a:r>
                  </a:p>
                </p:txBody>
              </p:sp>
            </mc:Fallback>
          </mc:AlternateContent>
          <p:cxnSp>
            <p:nvCxnSpPr>
              <p:cNvPr id="14" name="直接连接符 13"/>
              <p:cNvCxnSpPr/>
              <p:nvPr/>
            </p:nvCxnSpPr>
            <p:spPr>
              <a:xfrm>
                <a:off x="1913918" y="2203789"/>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1858568" y="2815401"/>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2. </a:t>
              </a:r>
              <a:r>
                <a:rPr lang="en-US" altLang="zh-CN" sz="2800" b="1" dirty="0" err="1">
                  <a:solidFill>
                    <a:srgbClr val="004EA2"/>
                  </a:solidFill>
                  <a:ea typeface="思源黑体 CN Normal" panose="020B0400000000000000" pitchFamily="34" charset="-122"/>
                </a:rPr>
                <a:t>punif</a:t>
              </a:r>
              <a:r>
                <a:rPr lang="zh-CN" altLang="en-US" sz="2800" b="1" dirty="0">
                  <a:solidFill>
                    <a:srgbClr val="004EA2"/>
                  </a:solidFill>
                  <a:ea typeface="思源黑体 CN Normal" panose="020B0400000000000000" pitchFamily="34" charset="-122"/>
                </a:rPr>
                <a:t>：</a:t>
              </a:r>
              <a:endParaRPr lang="en-US" altLang="zh-CN" sz="2800" b="1" dirty="0">
                <a:solidFill>
                  <a:srgbClr val="004EA2"/>
                </a:solidFill>
                <a:ea typeface="思源黑体 CN Normal" panose="020B0400000000000000" pitchFamily="34" charset="-122"/>
              </a:endParaRPr>
            </a:p>
          </p:txBody>
        </p:sp>
      </p:grpSp>
      <p:grpSp>
        <p:nvGrpSpPr>
          <p:cNvPr id="15" name="组合 14"/>
          <p:cNvGrpSpPr/>
          <p:nvPr/>
        </p:nvGrpSpPr>
        <p:grpSpPr>
          <a:xfrm>
            <a:off x="976444" y="4461946"/>
            <a:ext cx="9762178" cy="1448358"/>
            <a:chOff x="1193495" y="4002714"/>
            <a:chExt cx="9762178" cy="1448358"/>
          </a:xfrm>
        </p:grpSpPr>
        <p:sp>
          <p:nvSpPr>
            <p:cNvPr id="16" name="椭圆 15"/>
            <p:cNvSpPr/>
            <p:nvPr/>
          </p:nvSpPr>
          <p:spPr>
            <a:xfrm>
              <a:off x="1193495" y="4285271"/>
              <a:ext cx="839358" cy="83935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437838" y="4186407"/>
              <a:ext cx="9517835" cy="1264665"/>
              <a:chOff x="1827266" y="1905903"/>
              <a:chExt cx="9517835" cy="1264665"/>
            </a:xfrm>
          </p:grpSpPr>
          <p:sp>
            <p:nvSpPr>
              <p:cNvPr id="19"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20" name="矩形 19"/>
                  <p:cNvSpPr/>
                  <p:nvPr/>
                </p:nvSpPr>
                <p:spPr>
                  <a:xfrm>
                    <a:off x="1827266" y="2163561"/>
                    <a:ext cx="9517835" cy="1007007"/>
                  </a:xfrm>
                  <a:prstGeom prst="rect">
                    <a:avLst/>
                  </a:prstGeom>
                  <a:noFill/>
                  <a:ln w="57150">
                    <a:noFill/>
                  </a:ln>
                </p:spPr>
                <p:txBody>
                  <a:bodyPr wrap="square" anchor="ctr" anchorCtr="0">
                    <a:spAutoFit/>
                  </a:bodyPr>
                  <a:lstStyle/>
                  <a:p>
                    <a:pPr>
                      <a:lnSpc>
                        <a:spcPct val="110000"/>
                      </a:lnSpc>
                    </a:pPr>
                    <a:r>
                      <a:rPr lang="zh-CN" altLang="en-US" sz="2800" dirty="0">
                        <a:solidFill>
                          <a:prstClr val="black"/>
                        </a:solidFill>
                        <a:ea typeface="思源黑体 CN Normal" panose="020B0400000000000000" pitchFamily="34" charset="-122"/>
                      </a:rPr>
                      <a:t>生成服从均匀分布</a:t>
                    </a:r>
                    <a:r>
                      <a:rPr lang="en-US" altLang="zh-CN" sz="2800" b="1" i="1" dirty="0"/>
                      <a:t>U</a:t>
                    </a:r>
                    <a:r>
                      <a:rPr lang="en-US" altLang="zh-CN" sz="2800" dirty="0"/>
                      <a:t>(</a:t>
                    </a:r>
                    <a14:m>
                      <m:oMath xmlns:m="http://schemas.openxmlformats.org/officeDocument/2006/math">
                        <m:r>
                          <a:rPr lang="en-US" altLang="zh-CN" sz="2800" i="1" dirty="0">
                            <a:latin typeface="Cambria Math" panose="02040503050406030204" pitchFamily="18" charset="0"/>
                          </a:rPr>
                          <m:t>𝑎</m:t>
                        </m:r>
                        <m:r>
                          <a:rPr lang="en-US" altLang="zh-CN" sz="2800" i="1" dirty="0">
                            <a:latin typeface="Cambria Math" panose="02040503050406030204" pitchFamily="18" charset="0"/>
                          </a:rPr>
                          <m:t>,</m:t>
                        </m:r>
                        <m:r>
                          <a:rPr lang="en-US" altLang="zh-CN" sz="2800" i="1" dirty="0">
                            <a:latin typeface="Cambria Math" panose="02040503050406030204" pitchFamily="18" charset="0"/>
                          </a:rPr>
                          <m:t>𝑏</m:t>
                        </m:r>
                      </m:oMath>
                    </a14:m>
                    <a:r>
                      <a:rPr lang="en-US" altLang="zh-CN" sz="2800" dirty="0"/>
                      <a:t>)</a:t>
                    </a:r>
                    <a:r>
                      <a:rPr lang="zh-CN" altLang="en-US" sz="2800" dirty="0">
                        <a:solidFill>
                          <a:prstClr val="black"/>
                        </a:solidFill>
                        <a:ea typeface="思源黑体 CN Normal" panose="020B0400000000000000" pitchFamily="34" charset="-122"/>
                      </a:rPr>
                      <a:t>的随机数．调用方式</a:t>
                    </a:r>
                    <a:r>
                      <a:rPr lang="en-US" altLang="zh-CN" sz="2800" dirty="0" err="1">
                        <a:solidFill>
                          <a:prstClr val="black"/>
                        </a:solidFill>
                        <a:ea typeface="思源黑体 CN Normal" panose="020B0400000000000000" pitchFamily="34" charset="-122"/>
                      </a:rPr>
                      <a:t>runif</a:t>
                    </a:r>
                    <a:r>
                      <a:rPr lang="en-US" altLang="zh-CN" sz="2800" i="1" dirty="0">
                        <a:solidFill>
                          <a:prstClr val="black"/>
                        </a:solidFill>
                        <a:ea typeface="思源黑体 CN Normal" panose="020B0400000000000000" pitchFamily="34" charset="-122"/>
                      </a:rPr>
                      <a:t> </a:t>
                    </a:r>
                    <a:r>
                      <a:rPr lang="en-US" altLang="zh-CN" sz="2800" dirty="0">
                        <a:solidFill>
                          <a:prstClr val="black"/>
                        </a:solidFill>
                      </a:rPr>
                      <a:t>(</a:t>
                    </a:r>
                    <a14:m>
                      <m:oMath xmlns:m="http://schemas.openxmlformats.org/officeDocument/2006/math">
                        <m:r>
                          <a:rPr lang="en-US" altLang="zh-CN" sz="2800" i="1" dirty="0">
                            <a:solidFill>
                              <a:prstClr val="black"/>
                            </a:solidFill>
                            <a:latin typeface="Cambria Math" panose="02040503050406030204" pitchFamily="18" charset="0"/>
                          </a:rPr>
                          <m:t>𝑥</m:t>
                        </m:r>
                      </m:oMath>
                    </a14:m>
                    <a:r>
                      <a:rPr lang="en-US" altLang="zh-CN" sz="2800" dirty="0">
                        <a:solidFill>
                          <a:prstClr val="black"/>
                        </a:solidFill>
                        <a:ea typeface="思源黑体 CN Normal" panose="020B0400000000000000" pitchFamily="34" charset="-122"/>
                      </a:rPr>
                      <a:t>,</a:t>
                    </a:r>
                    <a:r>
                      <a:rPr lang="en-US" altLang="zh-CN" sz="2800" i="1" dirty="0" err="1">
                        <a:solidFill>
                          <a:prstClr val="black"/>
                        </a:solidFill>
                      </a:rPr>
                      <a:t>a,b</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a:t>
                    </a:r>
                    <a:endParaRPr lang="en-US" altLang="zh-CN" sz="2800" dirty="0">
                      <a:solidFill>
                        <a:prstClr val="black"/>
                      </a:solidFill>
                      <a:ea typeface="思源黑体 CN Normal" panose="020B0400000000000000" pitchFamily="34" charset="-122"/>
                    </a:endParaRPr>
                  </a:p>
                  <a:p>
                    <a:pPr>
                      <a:lnSpc>
                        <a:spcPct val="110000"/>
                      </a:lnSpc>
                    </a:pPr>
                    <a:r>
                      <a:rPr lang="en-US" altLang="zh-CN" sz="2800" i="1" dirty="0">
                        <a:solidFill>
                          <a:prstClr val="black"/>
                        </a:solidFill>
                        <a:ea typeface="思源黑体 CN Normal" panose="020B0400000000000000" pitchFamily="34" charset="-122"/>
                      </a:rPr>
                      <a:t>m</a:t>
                    </a:r>
                    <a:r>
                      <a:rPr lang="zh-CN" altLang="en-US" sz="2800" dirty="0">
                        <a:solidFill>
                          <a:prstClr val="black"/>
                        </a:solidFill>
                        <a:ea typeface="思源黑体 CN Normal" panose="020B0400000000000000" pitchFamily="34" charset="-122"/>
                      </a:rPr>
                      <a:t>为要生成的随机数的个数． </a:t>
                    </a:r>
                  </a:p>
                </p:txBody>
              </p:sp>
            </mc:Choice>
            <mc:Fallback xmlns="">
              <p:sp>
                <p:nvSpPr>
                  <p:cNvPr id="20" name="矩形 19"/>
                  <p:cNvSpPr>
                    <a:spLocks noRot="1" noChangeAspect="1" noMove="1" noResize="1" noEditPoints="1" noAdjustHandles="1" noChangeArrowheads="1" noChangeShapeType="1" noTextEdit="1"/>
                  </p:cNvSpPr>
                  <p:nvPr/>
                </p:nvSpPr>
                <p:spPr>
                  <a:xfrm>
                    <a:off x="1827266" y="2163561"/>
                    <a:ext cx="9517835" cy="1007007"/>
                  </a:xfrm>
                  <a:prstGeom prst="rect">
                    <a:avLst/>
                  </a:prstGeom>
                  <a:blipFill rotWithShape="1">
                    <a:blip r:embed="rId4"/>
                  </a:blipFill>
                  <a:ln w="57150">
                    <a:noFill/>
                  </a:ln>
                </p:spPr>
                <p:txBody>
                  <a:bodyPr/>
                  <a:lstStyle/>
                  <a:p>
                    <a:r>
                      <a:rPr lang="zh-CN" altLang="en-US">
                        <a:noFill/>
                      </a:rPr>
                      <a:t> </a:t>
                    </a:r>
                  </a:p>
                </p:txBody>
              </p:sp>
            </mc:Fallback>
          </mc:AlternateContent>
          <p:cxnSp>
            <p:nvCxnSpPr>
              <p:cNvPr id="21" name="直接连接符 20"/>
              <p:cNvCxnSpPr/>
              <p:nvPr/>
            </p:nvCxnSpPr>
            <p:spPr>
              <a:xfrm>
                <a:off x="1913918" y="2203789"/>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1858568" y="4002714"/>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3. </a:t>
              </a:r>
              <a:r>
                <a:rPr lang="en-US" altLang="zh-CN" sz="2800" b="1" dirty="0" err="1">
                  <a:solidFill>
                    <a:srgbClr val="004EA2"/>
                  </a:solidFill>
                  <a:ea typeface="思源黑体 CN Normal" panose="020B0400000000000000" pitchFamily="34" charset="-122"/>
                </a:rPr>
                <a:t>runif</a:t>
              </a:r>
              <a:r>
                <a:rPr lang="zh-CN" altLang="en-US" sz="2800" b="1" dirty="0">
                  <a:solidFill>
                    <a:srgbClr val="004EA2"/>
                  </a:solidFill>
                  <a:ea typeface="思源黑体 CN Normal" panose="020B0400000000000000" pitchFamily="34" charset="-122"/>
                </a:rPr>
                <a:t>：</a:t>
              </a:r>
              <a:endParaRPr lang="en-US" altLang="zh-CN" sz="2800" b="1" dirty="0">
                <a:solidFill>
                  <a:srgbClr val="004EA2"/>
                </a:solidFill>
                <a:ea typeface="思源黑体 CN Normal" panose="020B0400000000000000" pitchFamily="34" charset="-122"/>
              </a:endParaRPr>
            </a:p>
          </p:txBody>
        </p:sp>
      </p:grpSp>
      <p:grpSp>
        <p:nvGrpSpPr>
          <p:cNvPr id="22" name="组合 21"/>
          <p:cNvGrpSpPr/>
          <p:nvPr/>
        </p:nvGrpSpPr>
        <p:grpSpPr>
          <a:xfrm>
            <a:off x="2686015" y="356510"/>
            <a:ext cx="6620008" cy="519773"/>
            <a:chOff x="1676401" y="988194"/>
            <a:chExt cx="6620008" cy="519773"/>
          </a:xfrm>
        </p:grpSpPr>
        <p:grpSp>
          <p:nvGrpSpPr>
            <p:cNvPr id="23" name="组合 22"/>
            <p:cNvGrpSpPr/>
            <p:nvPr/>
          </p:nvGrpSpPr>
          <p:grpSpPr>
            <a:xfrm>
              <a:off x="1676401" y="988194"/>
              <a:ext cx="6620008" cy="519773"/>
              <a:chOff x="1676401" y="988194"/>
              <a:chExt cx="6620008" cy="519773"/>
            </a:xfrm>
          </p:grpSpPr>
          <p:sp>
            <p:nvSpPr>
              <p:cNvPr id="25" name="矩形 24"/>
              <p:cNvSpPr/>
              <p:nvPr/>
            </p:nvSpPr>
            <p:spPr>
              <a:xfrm>
                <a:off x="1676401" y="988194"/>
                <a:ext cx="6620008"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1750294" y="1182412"/>
                <a:ext cx="511349" cy="158665"/>
                <a:chOff x="1750294" y="1182412"/>
                <a:chExt cx="511349" cy="158665"/>
              </a:xfrm>
            </p:grpSpPr>
            <p:grpSp>
              <p:nvGrpSpPr>
                <p:cNvPr id="27" name="组合 26"/>
                <p:cNvGrpSpPr/>
                <p:nvPr/>
              </p:nvGrpSpPr>
              <p:grpSpPr>
                <a:xfrm>
                  <a:off x="1782744" y="1182412"/>
                  <a:ext cx="442916" cy="158665"/>
                  <a:chOff x="1612104" y="779548"/>
                  <a:chExt cx="442916" cy="158665"/>
                </a:xfrm>
              </p:grpSpPr>
              <p:cxnSp>
                <p:nvCxnSpPr>
                  <p:cNvPr id="30" name="直接连接符 29"/>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8" name="椭圆 27"/>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 name="TextBox 30"/>
            <p:cNvSpPr txBox="1"/>
            <p:nvPr/>
          </p:nvSpPr>
          <p:spPr>
            <a:xfrm>
              <a:off x="2101264" y="1028205"/>
              <a:ext cx="6117795" cy="461665"/>
            </a:xfrm>
            <a:prstGeom prst="rect">
              <a:avLst/>
            </a:prstGeom>
            <a:noFill/>
          </p:spPr>
          <p:txBody>
            <a:bodyPr wrap="square" lIns="0" tIns="0" rIns="0" bIns="0" rtlCol="0">
              <a:spAutoFit/>
            </a:bodyPr>
            <a:lstStyle/>
            <a:p>
              <a:pPr lvl="0" algn="ctr">
                <a:defRPr/>
              </a:pPr>
              <a:r>
                <a:rPr lang="en-US" altLang="zh-CN" sz="3000" b="1" dirty="0">
                  <a:solidFill>
                    <a:schemeClr val="bg1"/>
                  </a:solidFill>
                  <a:latin typeface="+mj-lt"/>
                  <a:ea typeface="思源黑体 CN Bold" panose="020B0800000000000000" pitchFamily="34" charset="-122"/>
                </a:rPr>
                <a:t>R</a:t>
              </a:r>
              <a:r>
                <a:rPr lang="zh-CN" altLang="en-US" sz="3000" b="1" dirty="0">
                  <a:solidFill>
                    <a:schemeClr val="bg1"/>
                  </a:solidFill>
                  <a:latin typeface="+mj-lt"/>
                  <a:ea typeface="思源黑体 CN Bold" panose="020B0800000000000000" pitchFamily="34" charset="-122"/>
                </a:rPr>
                <a:t>语言中与均匀分布有关的函数</a:t>
              </a:r>
            </a:p>
          </p:txBody>
        </p:sp>
      </p:grpSp>
      <p:sp>
        <p:nvSpPr>
          <p:cNvPr id="35" name="灯片编号占位符 34"/>
          <p:cNvSpPr>
            <a:spLocks noGrp="1"/>
          </p:cNvSpPr>
          <p:nvPr>
            <p:ph type="sldNum" sz="quarter" idx="12"/>
          </p:nvPr>
        </p:nvSpPr>
        <p:spPr/>
        <p:txBody>
          <a:bodyPr/>
          <a:lstStyle/>
          <a:p>
            <a:fld id="{5FD308DF-D0D6-41CA-8E01-1A1CE80A10EE}" type="slidenum">
              <a:rPr lang="zh-CN" altLang="en-US" smtClean="0"/>
              <a:t>166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06628"/>
            <a:ext cx="6981634" cy="756544"/>
            <a:chOff x="720622" y="2933929"/>
            <a:chExt cx="6981634"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6981634" cy="606841"/>
              <a:chOff x="720622" y="3083632"/>
              <a:chExt cx="6981634" cy="606841"/>
            </a:xfrm>
          </p:grpSpPr>
          <p:sp>
            <p:nvSpPr>
              <p:cNvPr id="3" name="TextBox 30"/>
              <p:cNvSpPr txBox="1"/>
              <p:nvPr/>
            </p:nvSpPr>
            <p:spPr>
              <a:xfrm>
                <a:off x="720622" y="3083632"/>
                <a:ext cx="6981634"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正态分布</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167</a:t>
            </a:fld>
            <a:endParaRPr lang="zh-CN" altLang="en-US"/>
          </a:p>
        </p:txBody>
      </p:sp>
    </p:spTree>
    <p:custDataLst>
      <p:tags r:id="rId1"/>
    </p:custData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22999" y="914305"/>
            <a:ext cx="5478574" cy="519773"/>
            <a:chOff x="1676401" y="988194"/>
            <a:chExt cx="5478574" cy="519773"/>
          </a:xfrm>
        </p:grpSpPr>
        <p:grpSp>
          <p:nvGrpSpPr>
            <p:cNvPr id="3" name="组合 2"/>
            <p:cNvGrpSpPr/>
            <p:nvPr/>
          </p:nvGrpSpPr>
          <p:grpSpPr>
            <a:xfrm>
              <a:off x="1676401" y="988194"/>
              <a:ext cx="5478574" cy="519773"/>
              <a:chOff x="1676401" y="988194"/>
              <a:chExt cx="5478574" cy="519773"/>
            </a:xfrm>
          </p:grpSpPr>
          <p:sp>
            <p:nvSpPr>
              <p:cNvPr id="5" name="矩形 4"/>
              <p:cNvSpPr/>
              <p:nvPr/>
            </p:nvSpPr>
            <p:spPr>
              <a:xfrm>
                <a:off x="1676401" y="988194"/>
                <a:ext cx="5478574"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750294" y="1182412"/>
                <a:ext cx="511349" cy="158665"/>
                <a:chOff x="1750294" y="1182412"/>
                <a:chExt cx="511349" cy="158665"/>
              </a:xfrm>
            </p:grpSpPr>
            <p:grpSp>
              <p:nvGrpSpPr>
                <p:cNvPr id="7" name="组合 6"/>
                <p:cNvGrpSpPr/>
                <p:nvPr/>
              </p:nvGrpSpPr>
              <p:grpSpPr>
                <a:xfrm>
                  <a:off x="1782744" y="1182412"/>
                  <a:ext cx="442916" cy="158665"/>
                  <a:chOff x="1612104" y="779548"/>
                  <a:chExt cx="442916" cy="158665"/>
                </a:xfrm>
              </p:grpSpPr>
              <p:cxnSp>
                <p:nvCxnSpPr>
                  <p:cNvPr id="10" name="直接连接符 9"/>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8" name="椭圆 7"/>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TextBox 30"/>
            <p:cNvSpPr txBox="1"/>
            <p:nvPr/>
          </p:nvSpPr>
          <p:spPr>
            <a:xfrm>
              <a:off x="2249198" y="1015524"/>
              <a:ext cx="4535339" cy="492443"/>
            </a:xfrm>
            <a:prstGeom prst="rect">
              <a:avLst/>
            </a:prstGeom>
            <a:noFill/>
          </p:spPr>
          <p:txBody>
            <a:bodyPr wrap="square" lIns="0" tIns="0" rIns="0" bIns="0" rtlCol="0">
              <a:spAutoFit/>
            </a:bodyPr>
            <a:lstStyle/>
            <a:p>
              <a:pPr lvl="0" algn="ctr">
                <a:defRPr/>
              </a:pPr>
              <a:r>
                <a:rPr lang="zh-CN" altLang="en-US" sz="3200" b="1" dirty="0">
                  <a:solidFill>
                    <a:schemeClr val="bg1"/>
                  </a:solidFill>
                  <a:latin typeface="+mj-lt"/>
                  <a:ea typeface="思源黑体 CN Bold" panose="020B0800000000000000" pitchFamily="34" charset="-122"/>
                </a:rPr>
                <a:t>正态分布</a:t>
              </a:r>
            </a:p>
          </p:txBody>
        </p:sp>
      </p:grpSp>
      <p:sp>
        <p:nvSpPr>
          <p:cNvPr id="15" name="文本框 14"/>
          <p:cNvSpPr txBox="1"/>
          <p:nvPr/>
        </p:nvSpPr>
        <p:spPr>
          <a:xfrm>
            <a:off x="743415" y="1522984"/>
            <a:ext cx="10705170" cy="2116541"/>
          </a:xfrm>
          <a:prstGeom prst="rect">
            <a:avLst/>
          </a:prstGeom>
          <a:noFill/>
        </p:spPr>
        <p:txBody>
          <a:bodyPr wrap="square" rtlCol="0">
            <a:spAutoFit/>
          </a:bodyPr>
          <a:lstStyle/>
          <a:p>
            <a:pPr>
              <a:lnSpc>
                <a:spcPct val="120000"/>
              </a:lnSpc>
            </a:pPr>
            <a:r>
              <a:rPr lang="zh-CN" altLang="en-US" sz="2800" dirty="0">
                <a:sym typeface="+mn-ea"/>
              </a:rPr>
              <a:t>        无论是从理论上还是从应用上来看，正态分布都是最重要的分布之一．若随机变量的密度函数图呈现出“中间大两头小”的钟形曲线特征，如下图所示，就可以用正态分布来近似这个随机变量的分布</a:t>
            </a:r>
            <a:r>
              <a:rPr lang="en-US" altLang="zh-CN" sz="2800" dirty="0">
                <a:sym typeface="+mn-ea"/>
              </a:rPr>
              <a:t>.</a:t>
            </a:r>
            <a:endParaRPr lang="zh-CN" altLang="en-US" sz="2800" dirty="0">
              <a:sym typeface="+mn-ea"/>
            </a:endParaRPr>
          </a:p>
        </p:txBody>
      </p:sp>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611" y="3339301"/>
            <a:ext cx="5284299" cy="3017049"/>
          </a:xfrm>
          <a:prstGeom prst="rect">
            <a:avLst/>
          </a:prstGeom>
        </p:spPr>
      </p:pic>
      <p:sp>
        <p:nvSpPr>
          <p:cNvPr id="16" name="灯片编号占位符 15"/>
          <p:cNvSpPr>
            <a:spLocks noGrp="1"/>
          </p:cNvSpPr>
          <p:nvPr>
            <p:ph type="sldNum" sz="quarter" idx="12"/>
          </p:nvPr>
        </p:nvSpPr>
        <p:spPr/>
        <p:txBody>
          <a:bodyPr/>
          <a:lstStyle/>
          <a:p>
            <a:fld id="{5FD308DF-D0D6-41CA-8E01-1A1CE80A10EE}" type="slidenum">
              <a:rPr lang="zh-CN" altLang="en-US" smtClean="0"/>
              <a:t>168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78686" y="1028759"/>
            <a:ext cx="3719636" cy="470391"/>
            <a:chOff x="1053632" y="1397127"/>
            <a:chExt cx="3719636" cy="470391"/>
          </a:xfrm>
        </p:grpSpPr>
        <p:sp>
          <p:nvSpPr>
            <p:cNvPr id="3" name="矩形 2"/>
            <p:cNvSpPr/>
            <p:nvPr/>
          </p:nvSpPr>
          <p:spPr>
            <a:xfrm>
              <a:off x="1520318" y="1405853"/>
              <a:ext cx="3252950" cy="461665"/>
            </a:xfrm>
            <a:prstGeom prst="rect">
              <a:avLst/>
            </a:prstGeom>
          </p:spPr>
          <p:txBody>
            <a:bodyPr wrap="square">
              <a:spAutoFit/>
            </a:bodyPr>
            <a:lstStyle/>
            <a:p>
              <a:r>
                <a:rPr lang="zh-CN" altLang="en-US" sz="2400" b="1" dirty="0">
                  <a:solidFill>
                    <a:srgbClr val="004EA2"/>
                  </a:solidFill>
                  <a:ea typeface="思源黑体 CN Bold" panose="020B0800000000000000" pitchFamily="34" charset="-122"/>
                </a:rPr>
                <a:t>定义</a:t>
              </a:r>
              <a:endParaRPr lang="en-US" altLang="zh-CN" sz="2400" b="1" dirty="0">
                <a:solidFill>
                  <a:srgbClr val="004EA2"/>
                </a:solidFill>
                <a:ea typeface="思源黑体 CN Bold" panose="020B0800000000000000" pitchFamily="34" charset="-122"/>
              </a:endParaRP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pic>
        <p:nvPicPr>
          <p:cNvPr id="10" name="图片 9"/>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l="21890" t="9362" r="23650" b="65957"/>
          <a:stretch>
            <a:fillRect/>
          </a:stretch>
        </p:blipFill>
        <p:spPr>
          <a:xfrm>
            <a:off x="2533986" y="2079914"/>
            <a:ext cx="5764555" cy="1447664"/>
          </a:xfrm>
          <a:prstGeom prst="rect">
            <a:avLst/>
          </a:prstGeom>
          <a:ln>
            <a:noFill/>
          </a:ln>
          <a:effectLst/>
        </p:spPr>
      </p:pic>
      <p:sp>
        <p:nvSpPr>
          <p:cNvPr id="11" name="文本框 10"/>
          <p:cNvSpPr txBox="1"/>
          <p:nvPr/>
        </p:nvSpPr>
        <p:spPr>
          <a:xfrm>
            <a:off x="1019875" y="1580330"/>
            <a:ext cx="4734153" cy="461665"/>
          </a:xfrm>
          <a:prstGeom prst="rect">
            <a:avLst/>
          </a:prstGeom>
          <a:noFill/>
        </p:spPr>
        <p:txBody>
          <a:bodyPr wrap="square" rtlCol="0">
            <a:spAutoFit/>
          </a:bodyPr>
          <a:lstStyle/>
          <a:p>
            <a:r>
              <a:rPr lang="zh-CN" altLang="en-US" sz="2400" dirty="0"/>
              <a:t>给定实数</a:t>
            </a:r>
            <a:r>
              <a:rPr lang="en-US" altLang="zh-CN" sz="2400" i="1" dirty="0"/>
              <a:t>μ</a:t>
            </a:r>
            <a:r>
              <a:rPr lang="zh-CN" altLang="en-US" sz="2400" dirty="0"/>
              <a:t>和</a:t>
            </a:r>
            <a:r>
              <a:rPr lang="en-US" altLang="zh-CN" sz="2400" i="1" dirty="0"/>
              <a:t>σ</a:t>
            </a:r>
            <a:r>
              <a:rPr lang="zh-CN" altLang="en-US" sz="2400" dirty="0"/>
              <a:t>＞</a:t>
            </a:r>
            <a:r>
              <a:rPr lang="en-US" altLang="zh-CN" sz="2400" dirty="0"/>
              <a:t>0</a:t>
            </a:r>
            <a:r>
              <a:rPr lang="zh-CN" altLang="en-US" sz="2400" dirty="0"/>
              <a:t>，称</a:t>
            </a:r>
          </a:p>
        </p:txBody>
      </p:sp>
      <mc:AlternateContent xmlns:mc="http://schemas.openxmlformats.org/markup-compatibility/2006" xmlns:a14="http://schemas.microsoft.com/office/drawing/2010/main">
        <mc:Choice Requires="a14">
          <p:sp>
            <p:nvSpPr>
              <p:cNvPr id="12" name="矩形 11"/>
              <p:cNvSpPr/>
              <p:nvPr/>
            </p:nvSpPr>
            <p:spPr>
              <a:xfrm>
                <a:off x="1019875" y="3678694"/>
                <a:ext cx="10209403" cy="2425023"/>
              </a:xfrm>
              <a:prstGeom prst="rect">
                <a:avLst/>
              </a:prstGeom>
            </p:spPr>
            <p:txBody>
              <a:bodyPr wrap="square">
                <a:spAutoFit/>
              </a:bodyPr>
              <a:lstStyle/>
              <a:p>
                <a:pPr>
                  <a:lnSpc>
                    <a:spcPts val="3700"/>
                  </a:lnSpc>
                </a:pPr>
                <a:r>
                  <a:rPr lang="zh-CN" altLang="zh-CN" sz="2400" dirty="0">
                    <a:latin typeface="Arial Unicode MS"/>
                  </a:rPr>
                  <a:t>为</a:t>
                </a:r>
                <a:r>
                  <a:rPr lang="zh-CN" altLang="zh-CN" sz="2400" dirty="0">
                    <a:solidFill>
                      <a:srgbClr val="C00000"/>
                    </a:solidFill>
                    <a:latin typeface="Arial Unicode MS"/>
                  </a:rPr>
                  <a:t>正态分布密度函数</a:t>
                </a:r>
                <a:r>
                  <a:rPr lang="zh-CN" altLang="zh-CN" sz="2400" dirty="0">
                    <a:latin typeface="Arial Unicode MS"/>
                  </a:rPr>
                  <a:t>，称相应的分布函数为</a:t>
                </a:r>
                <a:r>
                  <a:rPr lang="zh-CN" altLang="zh-CN" sz="2400" dirty="0">
                    <a:solidFill>
                      <a:srgbClr val="C00000"/>
                    </a:solidFill>
                    <a:latin typeface="Arial Unicode MS"/>
                  </a:rPr>
                  <a:t>正态分布函数</a:t>
                </a:r>
                <a:r>
                  <a:rPr lang="zh-CN" altLang="zh-CN" sz="2400" dirty="0">
                    <a:latin typeface="Arial Unicode MS"/>
                  </a:rPr>
                  <a:t>，记为</a:t>
                </a:r>
                <a14:m>
                  <m:oMath xmlns:m="http://schemas.openxmlformats.org/officeDocument/2006/math">
                    <m:r>
                      <a:rPr lang="en-US" altLang="zh-CN" sz="2400" i="1" smtClean="0">
                        <a:latin typeface="Cambria Math" panose="02040503050406030204" pitchFamily="18" charset="0"/>
                      </a:rPr>
                      <m:t>𝛷</m:t>
                    </m:r>
                  </m:oMath>
                </a14:m>
                <a:r>
                  <a:rPr lang="en-US" altLang="zh-CN" sz="2400" i="1" baseline="-25000" dirty="0" err="1"/>
                  <a:t>μ,σ</a:t>
                </a:r>
                <a:r>
                  <a:rPr lang="en-US" altLang="zh-CN" sz="2400" dirty="0">
                    <a:latin typeface="Arial Unicode MS"/>
                  </a:rPr>
                  <a:t>.</a:t>
                </a:r>
                <a:br>
                  <a:rPr lang="zh-CN" altLang="zh-CN" sz="2400" dirty="0">
                    <a:latin typeface="Arial Unicode MS"/>
                  </a:rPr>
                </a:br>
                <a:r>
                  <a:rPr lang="zh-CN" altLang="zh-CN" sz="2400" dirty="0">
                    <a:latin typeface="Arial Unicode MS"/>
                  </a:rPr>
                  <a:t>称上述密度函数所对应的分布为</a:t>
                </a:r>
                <a:r>
                  <a:rPr lang="zh-CN" altLang="zh-CN" sz="2400" dirty="0">
                    <a:solidFill>
                      <a:srgbClr val="C00000"/>
                    </a:solidFill>
                    <a:latin typeface="Arial Unicode MS"/>
                  </a:rPr>
                  <a:t>以</a:t>
                </a:r>
                <a:r>
                  <a:rPr lang="en-US" altLang="zh-CN" sz="2400" i="1" dirty="0">
                    <a:solidFill>
                      <a:srgbClr val="C00000"/>
                    </a:solidFill>
                  </a:rPr>
                  <a:t>μ</a:t>
                </a:r>
                <a:r>
                  <a:rPr lang="zh-CN" altLang="zh-CN" sz="2400" dirty="0">
                    <a:solidFill>
                      <a:srgbClr val="C00000"/>
                    </a:solidFill>
                    <a:latin typeface="Arial Unicode MS"/>
                  </a:rPr>
                  <a:t>和</a:t>
                </a:r>
                <a:r>
                  <a:rPr lang="en-US" altLang="zh-CN" sz="2400" i="1" dirty="0">
                    <a:solidFill>
                      <a:srgbClr val="C00000"/>
                    </a:solidFill>
                  </a:rPr>
                  <a:t>σ </a:t>
                </a:r>
                <a:r>
                  <a:rPr lang="zh-CN" altLang="zh-CN" sz="2400" dirty="0">
                    <a:solidFill>
                      <a:srgbClr val="C00000"/>
                    </a:solidFill>
                    <a:latin typeface="Arial Unicode MS"/>
                  </a:rPr>
                  <a:t>为参数的正态分布</a:t>
                </a:r>
                <a:r>
                  <a:rPr lang="zh-CN" altLang="zh-CN" sz="2400" dirty="0">
                    <a:latin typeface="Arial Unicode MS"/>
                  </a:rPr>
                  <a:t>（简称为</a:t>
                </a:r>
                <a:r>
                  <a:rPr lang="zh-CN" altLang="zh-CN" sz="2400" dirty="0">
                    <a:solidFill>
                      <a:srgbClr val="C00000"/>
                    </a:solidFill>
                    <a:latin typeface="Arial Unicode MS"/>
                  </a:rPr>
                  <a:t>正态分布</a:t>
                </a:r>
                <a:r>
                  <a:rPr lang="zh-CN" altLang="zh-CN" sz="2400" dirty="0">
                    <a:latin typeface="Arial Unicode MS"/>
                  </a:rPr>
                  <a:t>），记为</a:t>
                </a:r>
                <a:r>
                  <a:rPr lang="zh-CN" altLang="zh-CN" sz="2400" i="1" dirty="0">
                    <a:latin typeface="Arial Unicode MS"/>
                  </a:rPr>
                  <a:t>N</a:t>
                </a:r>
                <a:r>
                  <a:rPr lang="en-US" altLang="zh-CN" sz="2400" i="1" dirty="0">
                    <a:latin typeface="Arial Unicode MS"/>
                  </a:rPr>
                  <a:t> </a:t>
                </a:r>
                <a:r>
                  <a:rPr lang="en-US" altLang="zh-CN" sz="2400" dirty="0">
                    <a:latin typeface="Arial Unicode MS"/>
                  </a:rPr>
                  <a:t>(</a:t>
                </a:r>
                <a:r>
                  <a:rPr lang="en-US" altLang="zh-CN" sz="2400" i="1" dirty="0"/>
                  <a:t>μ,σ</a:t>
                </a:r>
                <a:r>
                  <a:rPr lang="en-US" altLang="zh-CN" sz="2400" i="1" baseline="30000" dirty="0"/>
                  <a:t>2</a:t>
                </a:r>
                <a:r>
                  <a:rPr lang="en-US" altLang="zh-CN" sz="2400" dirty="0">
                    <a:latin typeface="Arial Unicode MS"/>
                  </a:rPr>
                  <a:t>)</a:t>
                </a:r>
                <a:r>
                  <a:rPr lang="zh-CN" altLang="zh-CN" sz="2400" dirty="0">
                    <a:latin typeface="Arial Unicode MS"/>
                  </a:rPr>
                  <a:t>．若随机变量的分布为</a:t>
                </a:r>
                <a:r>
                  <a:rPr lang="zh-CN" altLang="zh-CN" sz="2400" i="1" dirty="0">
                    <a:latin typeface="Arial Unicode MS"/>
                  </a:rPr>
                  <a:t>N</a:t>
                </a:r>
                <a:r>
                  <a:rPr lang="en-US" altLang="zh-CN" sz="2400" i="1" dirty="0">
                    <a:latin typeface="Arial Unicode MS"/>
                  </a:rPr>
                  <a:t> </a:t>
                </a:r>
                <a:r>
                  <a:rPr lang="en-US" altLang="zh-CN" sz="2400" dirty="0">
                    <a:latin typeface="Arial Unicode MS"/>
                  </a:rPr>
                  <a:t>(</a:t>
                </a:r>
                <a:r>
                  <a:rPr lang="en-US" altLang="zh-CN" sz="2400" i="1" dirty="0"/>
                  <a:t>μ,σ</a:t>
                </a:r>
                <a:r>
                  <a:rPr lang="en-US" altLang="zh-CN" sz="2400" i="1" baseline="30000" dirty="0"/>
                  <a:t>2</a:t>
                </a:r>
                <a:r>
                  <a:rPr lang="en-US" altLang="zh-CN" sz="2400" dirty="0">
                    <a:latin typeface="Arial Unicode MS"/>
                  </a:rPr>
                  <a:t>). </a:t>
                </a:r>
                <a:r>
                  <a:rPr lang="zh-CN" altLang="zh-CN" sz="2400" dirty="0">
                    <a:latin typeface="Arial Unicode MS"/>
                  </a:rPr>
                  <a:t>就称</a:t>
                </a:r>
                <a:r>
                  <a:rPr lang="zh-CN" altLang="en-US" sz="2400" b="1" dirty="0"/>
                  <a:t>𝜉</a:t>
                </a:r>
                <a:r>
                  <a:rPr lang="zh-CN" altLang="zh-CN" sz="2400" dirty="0">
                    <a:solidFill>
                      <a:srgbClr val="C00000"/>
                    </a:solidFill>
                    <a:latin typeface="Arial Unicode MS"/>
                  </a:rPr>
                  <a:t>服从正态分布</a:t>
                </a:r>
                <a:r>
                  <a:rPr lang="en-US" altLang="zh-CN" sz="2400" dirty="0">
                    <a:latin typeface="Arial Unicode MS"/>
                  </a:rPr>
                  <a:t>.</a:t>
                </a:r>
              </a:p>
              <a:p>
                <a:pPr>
                  <a:lnSpc>
                    <a:spcPts val="3700"/>
                  </a:lnSpc>
                </a:pPr>
                <a:r>
                  <a:rPr lang="zh-CN" altLang="zh-CN" sz="2400" dirty="0">
                    <a:latin typeface="Arial Unicode MS"/>
                  </a:rPr>
                  <a:t>称</a:t>
                </a:r>
                <a:r>
                  <a:rPr lang="zh-CN" altLang="zh-CN" sz="2400" i="1" dirty="0">
                    <a:latin typeface="Arial Unicode MS"/>
                  </a:rPr>
                  <a:t>N</a:t>
                </a:r>
                <a:r>
                  <a:rPr lang="en-US" altLang="zh-CN" sz="2400" i="1" dirty="0">
                    <a:latin typeface="Arial Unicode MS"/>
                  </a:rPr>
                  <a:t> </a:t>
                </a:r>
                <a:r>
                  <a:rPr lang="en-US" altLang="zh-CN" sz="2400" dirty="0">
                    <a:latin typeface="Arial Unicode MS"/>
                  </a:rPr>
                  <a:t>(</a:t>
                </a:r>
                <a:r>
                  <a:rPr lang="en-US" altLang="zh-CN" sz="2400" dirty="0"/>
                  <a:t>0</a:t>
                </a:r>
                <a:r>
                  <a:rPr lang="en-US" altLang="zh-CN" sz="2400" i="1" dirty="0"/>
                  <a:t>,</a:t>
                </a:r>
                <a:r>
                  <a:rPr lang="en-US" altLang="zh-CN" sz="2400" dirty="0"/>
                  <a:t>1</a:t>
                </a:r>
                <a:r>
                  <a:rPr lang="en-US" altLang="zh-CN" sz="2400" dirty="0">
                    <a:latin typeface="Arial Unicode MS"/>
                  </a:rPr>
                  <a:t>)</a:t>
                </a:r>
                <a:r>
                  <a:rPr lang="zh-CN" altLang="zh-CN" sz="2400" dirty="0">
                    <a:latin typeface="Arial Unicode MS"/>
                  </a:rPr>
                  <a:t>为</a:t>
                </a:r>
                <a:r>
                  <a:rPr lang="zh-CN" altLang="zh-CN" sz="2400" dirty="0">
                    <a:solidFill>
                      <a:srgbClr val="C00000"/>
                    </a:solidFill>
                    <a:latin typeface="Arial Unicode MS"/>
                  </a:rPr>
                  <a:t>标准正态分布</a:t>
                </a:r>
                <a:r>
                  <a:rPr lang="zh-CN" altLang="zh-CN" sz="2400" dirty="0">
                    <a:latin typeface="Arial Unicode MS"/>
                  </a:rPr>
                  <a:t>，并分别用</a:t>
                </a:r>
                <a:r>
                  <a:rPr lang="en-US" altLang="zh-CN" sz="2400" i="1" dirty="0"/>
                  <a:t>φ</a:t>
                </a:r>
                <a:r>
                  <a:rPr lang="en-US" altLang="zh-CN" sz="2400" dirty="0">
                    <a:latin typeface="Arial Unicode MS"/>
                  </a:rPr>
                  <a:t>(</a:t>
                </a:r>
                <a:r>
                  <a:rPr lang="en-US" altLang="zh-CN" sz="2400" i="1" dirty="0"/>
                  <a:t>x</a:t>
                </a:r>
                <a:r>
                  <a:rPr lang="en-US" altLang="zh-CN" sz="2400" dirty="0">
                    <a:latin typeface="Arial Unicode MS"/>
                  </a:rPr>
                  <a:t>) </a:t>
                </a:r>
                <a:r>
                  <a:rPr lang="zh-CN" altLang="zh-CN" sz="2400" dirty="0">
                    <a:latin typeface="Arial Unicode MS"/>
                  </a:rPr>
                  <a:t>和</a:t>
                </a:r>
                <a14:m>
                  <m:oMath xmlns:m="http://schemas.openxmlformats.org/officeDocument/2006/math">
                    <m:r>
                      <a:rPr lang="en-US" altLang="zh-CN" sz="2400" i="1">
                        <a:latin typeface="Cambria Math" panose="02040503050406030204" pitchFamily="18" charset="0"/>
                      </a:rPr>
                      <m:t>𝛷</m:t>
                    </m:r>
                  </m:oMath>
                </a14:m>
                <a:r>
                  <a:rPr lang="en-US" altLang="zh-CN" sz="2400" dirty="0">
                    <a:latin typeface="Arial Unicode MS"/>
                  </a:rPr>
                  <a:t>(</a:t>
                </a:r>
                <a:r>
                  <a:rPr lang="en-US" altLang="zh-CN" sz="2400" i="1" dirty="0"/>
                  <a:t>x</a:t>
                </a:r>
                <a:r>
                  <a:rPr lang="en-US" altLang="zh-CN" sz="2400" dirty="0">
                    <a:latin typeface="Arial Unicode MS"/>
                  </a:rPr>
                  <a:t>)</a:t>
                </a:r>
                <a:r>
                  <a:rPr lang="zh-CN" altLang="zh-CN" sz="2400" dirty="0">
                    <a:latin typeface="Arial Unicode MS"/>
                  </a:rPr>
                  <a:t>表示标准正态分布的密度函数和分布函数</a:t>
                </a:r>
                <a:r>
                  <a:rPr lang="en-US" altLang="zh-CN" sz="2400" dirty="0">
                    <a:latin typeface="Arial Unicode MS"/>
                  </a:rPr>
                  <a:t>.</a:t>
                </a:r>
                <a:r>
                  <a:rPr lang="zh-CN" altLang="zh-CN" sz="2400" dirty="0">
                    <a:latin typeface="Calibri" panose="020F0502020204030204" pitchFamily="34" charset="0"/>
                  </a:rPr>
                  <a:t> </a:t>
                </a:r>
                <a:endParaRPr lang="zh-CN" altLang="zh-CN" sz="2400" dirty="0">
                  <a:latin typeface="Arial" panose="020B0604020202020204" pitchFamily="34"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1019875" y="3678694"/>
                <a:ext cx="10209403" cy="2425023"/>
              </a:xfrm>
              <a:prstGeom prst="rect">
                <a:avLst/>
              </a:prstGeom>
              <a:blipFill rotWithShape="1">
                <a:blip r:embed="rId3"/>
                <a:stretch>
                  <a:fillRect l="-1" t="-6" r="6" b="4"/>
                </a:stretch>
              </a:blipFill>
            </p:spPr>
            <p:txBody>
              <a:bodyPr/>
              <a:lstStyle/>
              <a:p>
                <a:r>
                  <a:rPr lang="zh-CN" altLang="en-US">
                    <a:noFill/>
                  </a:rPr>
                  <a:t> </a:t>
                </a:r>
              </a:p>
            </p:txBody>
          </p:sp>
        </mc:Fallback>
      </mc:AlternateContent>
      <p:sp>
        <p:nvSpPr>
          <p:cNvPr id="9" name="灯片编号占位符 8"/>
          <p:cNvSpPr>
            <a:spLocks noGrp="1"/>
          </p:cNvSpPr>
          <p:nvPr>
            <p:ph type="sldNum" sz="quarter" idx="12"/>
          </p:nvPr>
        </p:nvSpPr>
        <p:spPr/>
        <p:txBody>
          <a:bodyPr/>
          <a:lstStyle/>
          <a:p>
            <a:fld id="{5FD308DF-D0D6-41CA-8E01-1A1CE80A10EE}" type="slidenum">
              <a:rPr lang="zh-CN" altLang="en-US" smtClean="0"/>
              <a:t>169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750"/>
                                        <p:tgtEl>
                                          <p:spTgt spid="12">
                                            <p:txEl>
                                              <p:pRg st="0" end="0"/>
                                            </p:txEl>
                                          </p:spTgt>
                                        </p:tgtEl>
                                      </p:cBhvr>
                                    </p:animEffect>
                                    <p:anim calcmode="lin" valueType="num">
                                      <p:cBhvr>
                                        <p:cTn id="13"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animEffect transition="in" filter="fade">
                                      <p:cBhvr>
                                        <p:cTn id="19" dur="750"/>
                                        <p:tgtEl>
                                          <p:spTgt spid="12">
                                            <p:txEl>
                                              <p:pRg st="1" end="1"/>
                                            </p:txEl>
                                          </p:spTgt>
                                        </p:tgtEl>
                                      </p:cBhvr>
                                    </p:animEffect>
                                    <p:anim calcmode="lin" valueType="num">
                                      <p:cBhvr>
                                        <p:cTn id="20" dur="75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21" dur="75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50826" y="3401637"/>
            <a:ext cx="9466030" cy="1082412"/>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用</a:t>
            </a:r>
            <a:r>
              <a:rPr lang="en-US" altLang="zh-CN" sz="2800"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和</a:t>
            </a:r>
            <a:r>
              <a:rPr lang="en-US" altLang="zh-CN" sz="2800" i="1" dirty="0">
                <a:latin typeface="+mj-lt"/>
                <a:ea typeface="思源黑体 CN Normal" panose="020B0400000000000000" pitchFamily="34" charset="-122"/>
              </a:rPr>
              <a:t>B</a:t>
            </a:r>
            <a:r>
              <a:rPr lang="zh-CN" altLang="en-US" sz="2800" dirty="0"/>
              <a:t>分别</a:t>
            </a:r>
            <a:r>
              <a:rPr lang="zh-CN" altLang="en-US" sz="2800" dirty="0">
                <a:latin typeface="+mj-lt"/>
                <a:ea typeface="思源黑体 CN Normal" panose="020B0400000000000000" pitchFamily="34" charset="-122"/>
              </a:rPr>
              <a:t>表示“该网站至多被点击</a:t>
            </a:r>
            <a:r>
              <a:rPr lang="en-US" altLang="zh-CN" sz="2800" dirty="0">
                <a:latin typeface="+mj-lt"/>
                <a:ea typeface="思源黑体 CN Normal" panose="020B0400000000000000" pitchFamily="34" charset="-122"/>
              </a:rPr>
              <a:t>2</a:t>
            </a:r>
            <a:r>
              <a:rPr lang="zh-CN" altLang="en-US" sz="2800" dirty="0">
                <a:latin typeface="+mj-lt"/>
                <a:ea typeface="思源黑体 CN Normal" panose="020B0400000000000000" pitchFamily="34" charset="-122"/>
              </a:rPr>
              <a:t>次”和“该网站被点击有限次”两个事件，则</a:t>
            </a:r>
          </a:p>
        </p:txBody>
      </p:sp>
      <p:grpSp>
        <p:nvGrpSpPr>
          <p:cNvPr id="2" name="组合 1"/>
          <p:cNvGrpSpPr/>
          <p:nvPr/>
        </p:nvGrpSpPr>
        <p:grpSpPr>
          <a:xfrm>
            <a:off x="3264529" y="4819045"/>
            <a:ext cx="5879469" cy="877533"/>
            <a:chOff x="1028700" y="2663372"/>
            <a:chExt cx="2476618" cy="676728"/>
          </a:xfrm>
        </p:grpSpPr>
        <p:sp>
          <p:nvSpPr>
            <p:cNvPr id="13" name="矩形 12"/>
            <p:cNvSpPr/>
            <p:nvPr/>
          </p:nvSpPr>
          <p:spPr>
            <a:xfrm>
              <a:off x="1028700" y="2663372"/>
              <a:ext cx="2476618" cy="6767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15" name="矩形 14"/>
            <p:cNvSpPr/>
            <p:nvPr/>
          </p:nvSpPr>
          <p:spPr>
            <a:xfrm>
              <a:off x="1085620" y="2770903"/>
              <a:ext cx="2362777" cy="450962"/>
            </a:xfrm>
            <a:prstGeom prst="rect">
              <a:avLst/>
            </a:prstGeom>
          </p:spPr>
          <p:txBody>
            <a:bodyPr wrap="square">
              <a:spAutoFit/>
            </a:bodyPr>
            <a:lstStyle/>
            <a:p>
              <a:pPr algn="ctr"/>
              <a:r>
                <a:rPr lang="en-US" altLang="zh-CN" sz="3200" i="1" dirty="0">
                  <a:latin typeface="+mj-lt"/>
                </a:rPr>
                <a:t>A</a:t>
              </a:r>
              <a:r>
                <a:rPr lang="en-US" altLang="zh-CN" sz="3200" dirty="0">
                  <a:latin typeface="+mj-lt"/>
                </a:rPr>
                <a:t>={0,1,2},        </a:t>
              </a:r>
              <a:r>
                <a:rPr lang="en-US" altLang="zh-CN" sz="3200" i="1" dirty="0"/>
                <a:t>B</a:t>
              </a:r>
              <a:r>
                <a:rPr lang="en-US" altLang="zh-CN" sz="3200" dirty="0"/>
                <a:t>={0,1,2, ···}</a:t>
              </a:r>
            </a:p>
          </p:txBody>
        </p:sp>
      </p:grpSp>
      <p:sp>
        <p:nvSpPr>
          <p:cNvPr id="3" name="灯片编号占位符 2"/>
          <p:cNvSpPr>
            <a:spLocks noGrp="1"/>
          </p:cNvSpPr>
          <p:nvPr>
            <p:ph type="sldNum" sz="quarter" idx="12"/>
          </p:nvPr>
        </p:nvSpPr>
        <p:spPr/>
        <p:txBody>
          <a:bodyPr/>
          <a:lstStyle/>
          <a:p>
            <a:fld id="{5FD308DF-D0D6-41CA-8E01-1A1CE80A10EE}" type="slidenum">
              <a:rPr lang="zh-CN" altLang="en-US" smtClean="0"/>
              <a:t>17</a:t>
            </a:fld>
            <a:endParaRPr lang="zh-CN" altLang="en-US"/>
          </a:p>
        </p:txBody>
      </p:sp>
      <p:grpSp>
        <p:nvGrpSpPr>
          <p:cNvPr id="12" name="组合 11"/>
          <p:cNvGrpSpPr/>
          <p:nvPr/>
        </p:nvGrpSpPr>
        <p:grpSpPr>
          <a:xfrm>
            <a:off x="1327168" y="1005853"/>
            <a:ext cx="6401983" cy="523220"/>
            <a:chOff x="1180079" y="1341692"/>
            <a:chExt cx="6259854" cy="523220"/>
          </a:xfrm>
        </p:grpSpPr>
        <p:sp>
          <p:nvSpPr>
            <p:cNvPr id="14" name="矩形 13"/>
            <p:cNvSpPr/>
            <p:nvPr/>
          </p:nvSpPr>
          <p:spPr>
            <a:xfrm>
              <a:off x="1578884" y="1341692"/>
              <a:ext cx="5861049" cy="523220"/>
            </a:xfrm>
            <a:prstGeom prst="rect">
              <a:avLst/>
            </a:prstGeom>
            <a:noFill/>
            <a:ln w="57150">
              <a:noFill/>
            </a:ln>
          </p:spPr>
          <p:txBody>
            <a:bodyPr wrap="square" anchor="ctr" anchorCtr="0">
              <a:spAutoFit/>
            </a:bodyPr>
            <a:lstStyle/>
            <a:p>
              <a:r>
                <a:rPr lang="zh-CN" altLang="en-US" sz="2800" b="1" dirty="0">
                  <a:solidFill>
                    <a:srgbClr val="004EA2"/>
                  </a:solidFill>
                  <a:latin typeface="+mj-lt"/>
                  <a:ea typeface="+mj-ea"/>
                </a:rPr>
                <a:t>例</a:t>
              </a:r>
              <a:r>
                <a:rPr lang="en-US" altLang="zh-CN" sz="2800" b="1" dirty="0">
                  <a:solidFill>
                    <a:srgbClr val="004EA2"/>
                  </a:solidFill>
                  <a:latin typeface="+mj-lt"/>
                  <a:ea typeface="+mj-ea"/>
                </a:rPr>
                <a:t>2.1.2</a:t>
              </a:r>
            </a:p>
          </p:txBody>
        </p:sp>
        <p:grpSp>
          <p:nvGrpSpPr>
            <p:cNvPr id="16" name="组合 15"/>
            <p:cNvGrpSpPr/>
            <p:nvPr/>
          </p:nvGrpSpPr>
          <p:grpSpPr>
            <a:xfrm>
              <a:off x="1180079" y="1415466"/>
              <a:ext cx="375672" cy="375672"/>
              <a:chOff x="1180079" y="1415466"/>
              <a:chExt cx="375672" cy="375672"/>
            </a:xfrm>
          </p:grpSpPr>
          <p:sp>
            <p:nvSpPr>
              <p:cNvPr id="17" name="矩形 1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19" name="矩形 18"/>
          <p:cNvSpPr/>
          <p:nvPr/>
        </p:nvSpPr>
        <p:spPr>
          <a:xfrm>
            <a:off x="1327168" y="1600188"/>
            <a:ext cx="9489688" cy="1588192"/>
          </a:xfrm>
          <a:prstGeom prst="rect">
            <a:avLst/>
          </a:prstGeom>
        </p:spPr>
        <p:txBody>
          <a:bodyPr wrap="square">
            <a:spAutoFit/>
          </a:bodyPr>
          <a:lstStyle/>
          <a:p>
            <a:pPr>
              <a:lnSpc>
                <a:spcPts val="4000"/>
              </a:lnSpc>
            </a:pPr>
            <a:r>
              <a:rPr lang="zh-CN" altLang="en-US" sz="2800" b="1" dirty="0">
                <a:solidFill>
                  <a:srgbClr val="004EA2"/>
                </a:solidFill>
              </a:rPr>
              <a:t>考察某网站在</a:t>
            </a:r>
            <a:r>
              <a:rPr lang="en-US" altLang="zh-CN" sz="2800" b="1" dirty="0">
                <a:solidFill>
                  <a:srgbClr val="004EA2"/>
                </a:solidFill>
              </a:rPr>
              <a:t>1</a:t>
            </a:r>
            <a:r>
              <a:rPr lang="zh-CN" altLang="en-US" sz="2800" b="1" dirty="0">
                <a:solidFill>
                  <a:srgbClr val="004EA2"/>
                </a:solidFill>
              </a:rPr>
              <a:t>小时内被点击次数，试写出相应的样本空间</a:t>
            </a:r>
            <a:r>
              <a:rPr lang="en-US" altLang="zh-CN" sz="2800" b="1" dirty="0">
                <a:solidFill>
                  <a:srgbClr val="004EA2"/>
                </a:solidFill>
              </a:rPr>
              <a:t>, </a:t>
            </a:r>
            <a:r>
              <a:rPr lang="zh-CN" altLang="en-US" sz="2800" b="1" dirty="0">
                <a:solidFill>
                  <a:srgbClr val="004EA2"/>
                </a:solidFill>
              </a:rPr>
              <a:t>并用样本点表达“该网站至多被点击</a:t>
            </a:r>
            <a:r>
              <a:rPr lang="en-US" altLang="zh-CN" sz="2800" b="1" dirty="0">
                <a:solidFill>
                  <a:srgbClr val="004EA2"/>
                </a:solidFill>
              </a:rPr>
              <a:t>2</a:t>
            </a:r>
            <a:r>
              <a:rPr lang="zh-CN" altLang="en-US" sz="2800" b="1" dirty="0">
                <a:solidFill>
                  <a:srgbClr val="004EA2"/>
                </a:solidFill>
              </a:rPr>
              <a:t>次”和“该网站被点击有限次”两个事件．</a:t>
            </a:r>
            <a:endParaRPr lang="en-US" altLang="zh-CN" sz="2800" b="1" dirty="0">
              <a:solidFill>
                <a:srgbClr val="004EA2"/>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79357" y="1062647"/>
            <a:ext cx="10272223" cy="566694"/>
          </a:xfrm>
          <a:prstGeom prst="rect">
            <a:avLst/>
          </a:prstGeom>
          <a:noFill/>
        </p:spPr>
        <p:txBody>
          <a:bodyPr wrap="square" rtlCol="0">
            <a:spAutoFit/>
          </a:bodyPr>
          <a:lstStyle/>
          <a:p>
            <a:pPr>
              <a:lnSpc>
                <a:spcPct val="120000"/>
              </a:lnSpc>
            </a:pPr>
            <a:r>
              <a:rPr lang="zh-CN" altLang="en-US" sz="2800" dirty="0">
                <a:sym typeface="+mn-ea"/>
              </a:rPr>
              <a:t>正态分布</a:t>
            </a:r>
            <a:r>
              <a:rPr lang="zh-CN" altLang="zh-CN" sz="2800" i="1" dirty="0">
                <a:latin typeface="Arial Unicode MS"/>
              </a:rPr>
              <a:t>N</a:t>
            </a:r>
            <a:r>
              <a:rPr lang="en-US" altLang="zh-CN" sz="2800" i="1" dirty="0">
                <a:latin typeface="Arial Unicode MS"/>
              </a:rPr>
              <a:t> </a:t>
            </a:r>
            <a:r>
              <a:rPr lang="en-US" altLang="zh-CN" sz="2800" dirty="0">
                <a:latin typeface="Arial Unicode MS"/>
              </a:rPr>
              <a:t>(</a:t>
            </a:r>
            <a:r>
              <a:rPr lang="en-US" altLang="zh-CN" sz="2800" i="1" dirty="0"/>
              <a:t>μ,σ</a:t>
            </a:r>
            <a:r>
              <a:rPr lang="en-US" altLang="zh-CN" sz="2800" i="1" baseline="30000" dirty="0"/>
              <a:t>2</a:t>
            </a:r>
            <a:r>
              <a:rPr lang="en-US" altLang="zh-CN" sz="2800" dirty="0">
                <a:latin typeface="Arial Unicode MS"/>
              </a:rPr>
              <a:t>)</a:t>
            </a:r>
            <a:r>
              <a:rPr lang="zh-CN" altLang="en-US" sz="2800" dirty="0">
                <a:sym typeface="+mn-ea"/>
              </a:rPr>
              <a:t>中，</a:t>
            </a:r>
            <a:r>
              <a:rPr lang="en-US" altLang="zh-CN" sz="2800" dirty="0"/>
              <a:t> </a:t>
            </a:r>
            <a:r>
              <a:rPr lang="en-US" altLang="zh-CN" sz="2800" i="1" dirty="0"/>
              <a:t>μ</a:t>
            </a:r>
            <a:r>
              <a:rPr lang="zh-CN" altLang="en-US" sz="2800" dirty="0">
                <a:sym typeface="+mn-ea"/>
              </a:rPr>
              <a:t>为密度函数峰值位置，密度关于它对称． </a:t>
            </a: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508712" y="1755286"/>
            <a:ext cx="2760010" cy="2046879"/>
          </a:xfrm>
          <a:prstGeom prst="rect">
            <a:avLst/>
          </a:prstGeom>
          <a:ln>
            <a:noFill/>
          </a:ln>
          <a:effectLst/>
        </p:spPr>
      </p:pic>
      <p:pic>
        <p:nvPicPr>
          <p:cNvPr id="4" name="图片 3"/>
          <p:cNvPicPr>
            <a:picLocks noChangeAspect="1"/>
          </p:cNvPicPr>
          <p:nvPr/>
        </p:nvPicPr>
        <p:blipFill>
          <a:blip r:embed="rId4">
            <a:clrChange>
              <a:clrFrom>
                <a:srgbClr val="FFFFFF"/>
              </a:clrFrom>
              <a:clrTo>
                <a:srgbClr val="FFFFFF">
                  <a:alpha val="0"/>
                </a:srgbClr>
              </a:clrTo>
            </a:clrChange>
          </a:blip>
          <a:stretch>
            <a:fillRect/>
          </a:stretch>
        </p:blipFill>
        <p:spPr>
          <a:xfrm>
            <a:off x="3341153" y="1755285"/>
            <a:ext cx="2774315" cy="2046879"/>
          </a:xfrm>
          <a:prstGeom prst="rect">
            <a:avLst/>
          </a:prstGeom>
          <a:ln>
            <a:noFill/>
          </a:ln>
          <a:effectLst/>
        </p:spPr>
      </p:pic>
      <p:pic>
        <p:nvPicPr>
          <p:cNvPr id="5" name="图片 4"/>
          <p:cNvPicPr>
            <a:picLocks noChangeAspect="1"/>
          </p:cNvPicPr>
          <p:nvPr/>
        </p:nvPicPr>
        <p:blipFill>
          <a:blip r:embed="rId5">
            <a:clrChange>
              <a:clrFrom>
                <a:srgbClr val="FFFFFF"/>
              </a:clrFrom>
              <a:clrTo>
                <a:srgbClr val="FFFFFF">
                  <a:alpha val="0"/>
                </a:srgbClr>
              </a:clrTo>
            </a:clrChange>
          </a:blip>
          <a:stretch>
            <a:fillRect/>
          </a:stretch>
        </p:blipFill>
        <p:spPr>
          <a:xfrm>
            <a:off x="6322010" y="1755287"/>
            <a:ext cx="2761175" cy="2046879"/>
          </a:xfrm>
          <a:prstGeom prst="rect">
            <a:avLst/>
          </a:prstGeom>
          <a:ln>
            <a:noFill/>
          </a:ln>
          <a:effectLst/>
        </p:spPr>
      </p:pic>
      <p:pic>
        <p:nvPicPr>
          <p:cNvPr id="6" name="图片 5"/>
          <p:cNvPicPr>
            <a:picLocks noChangeAspect="1"/>
          </p:cNvPicPr>
          <p:nvPr/>
        </p:nvPicPr>
        <p:blipFill>
          <a:blip r:embed="rId6">
            <a:clrChange>
              <a:clrFrom>
                <a:srgbClr val="FFFFFF"/>
              </a:clrFrom>
              <a:clrTo>
                <a:srgbClr val="FFFFFF">
                  <a:alpha val="0"/>
                </a:srgbClr>
              </a:clrTo>
            </a:clrChange>
          </a:blip>
          <a:stretch>
            <a:fillRect/>
          </a:stretch>
        </p:blipFill>
        <p:spPr>
          <a:xfrm>
            <a:off x="8940088" y="1755286"/>
            <a:ext cx="2743200" cy="2046880"/>
          </a:xfrm>
          <a:prstGeom prst="rect">
            <a:avLst/>
          </a:prstGeom>
          <a:ln>
            <a:noFill/>
          </a:ln>
          <a:effectLst/>
        </p:spPr>
      </p:pic>
      <p:pic>
        <p:nvPicPr>
          <p:cNvPr id="7" name="图片 6"/>
          <p:cNvPicPr>
            <a:picLocks noChangeAspect="1"/>
          </p:cNvPicPr>
          <p:nvPr/>
        </p:nvPicPr>
        <p:blipFill>
          <a:blip r:embed="rId7">
            <a:clrChange>
              <a:clrFrom>
                <a:srgbClr val="FFFFFF"/>
              </a:clrFrom>
              <a:clrTo>
                <a:srgbClr val="FFFFFF">
                  <a:alpha val="0"/>
                </a:srgbClr>
              </a:clrTo>
            </a:clrChange>
          </a:blip>
          <a:stretch>
            <a:fillRect/>
          </a:stretch>
        </p:blipFill>
        <p:spPr>
          <a:xfrm>
            <a:off x="8970302" y="4126696"/>
            <a:ext cx="2756003" cy="2046879"/>
          </a:xfrm>
          <a:prstGeom prst="rect">
            <a:avLst/>
          </a:prstGeom>
          <a:ln>
            <a:noFill/>
          </a:ln>
          <a:effectLst/>
        </p:spPr>
      </p:pic>
      <p:pic>
        <p:nvPicPr>
          <p:cNvPr id="8" name="图片 7"/>
          <p:cNvPicPr>
            <a:picLocks noChangeAspect="1"/>
          </p:cNvPicPr>
          <p:nvPr/>
        </p:nvPicPr>
        <p:blipFill>
          <a:blip r:embed="rId8">
            <a:clrChange>
              <a:clrFrom>
                <a:srgbClr val="FFFFFF"/>
              </a:clrFrom>
              <a:clrTo>
                <a:srgbClr val="FFFFFF">
                  <a:alpha val="0"/>
                </a:srgbClr>
              </a:clrTo>
            </a:clrChange>
          </a:blip>
          <a:stretch>
            <a:fillRect/>
          </a:stretch>
        </p:blipFill>
        <p:spPr>
          <a:xfrm>
            <a:off x="6176223" y="4211618"/>
            <a:ext cx="2763865" cy="2046878"/>
          </a:xfrm>
          <a:prstGeom prst="rect">
            <a:avLst/>
          </a:prstGeom>
          <a:ln>
            <a:noFill/>
          </a:ln>
          <a:effectLst/>
        </p:spPr>
      </p:pic>
      <p:pic>
        <p:nvPicPr>
          <p:cNvPr id="9" name="图片 8"/>
          <p:cNvPicPr>
            <a:picLocks noChangeAspect="1"/>
          </p:cNvPicPr>
          <p:nvPr/>
        </p:nvPicPr>
        <p:blipFill>
          <a:blip r:embed="rId9">
            <a:clrChange>
              <a:clrFrom>
                <a:srgbClr val="FFFFFF"/>
              </a:clrFrom>
              <a:clrTo>
                <a:srgbClr val="FFFFFF">
                  <a:alpha val="0"/>
                </a:srgbClr>
              </a:clrTo>
            </a:clrChange>
          </a:blip>
          <a:stretch>
            <a:fillRect/>
          </a:stretch>
        </p:blipFill>
        <p:spPr>
          <a:xfrm>
            <a:off x="3387341" y="4211619"/>
            <a:ext cx="2758669" cy="2046878"/>
          </a:xfrm>
          <a:prstGeom prst="rect">
            <a:avLst/>
          </a:prstGeom>
          <a:ln>
            <a:noFill/>
          </a:ln>
          <a:effectLst/>
        </p:spPr>
      </p:pic>
      <p:pic>
        <p:nvPicPr>
          <p:cNvPr id="10" name="图片 9"/>
          <p:cNvPicPr>
            <a:picLocks noChangeAspect="1"/>
          </p:cNvPicPr>
          <p:nvPr/>
        </p:nvPicPr>
        <p:blipFill>
          <a:blip r:embed="rId10">
            <a:clrChange>
              <a:clrFrom>
                <a:srgbClr val="FFFFFF"/>
              </a:clrFrom>
              <a:clrTo>
                <a:srgbClr val="FFFFFF">
                  <a:alpha val="0"/>
                </a:srgbClr>
              </a:clrTo>
            </a:clrChange>
          </a:blip>
          <a:stretch>
            <a:fillRect/>
          </a:stretch>
        </p:blipFill>
        <p:spPr>
          <a:xfrm>
            <a:off x="465695" y="4211618"/>
            <a:ext cx="2766576" cy="2046879"/>
          </a:xfrm>
          <a:prstGeom prst="rect">
            <a:avLst/>
          </a:prstGeom>
          <a:ln>
            <a:noFill/>
          </a:ln>
          <a:effectLst/>
        </p:spPr>
      </p:pic>
      <p:sp>
        <p:nvSpPr>
          <p:cNvPr id="11" name="灯片编号占位符 10"/>
          <p:cNvSpPr>
            <a:spLocks noGrp="1"/>
          </p:cNvSpPr>
          <p:nvPr>
            <p:ph type="sldNum" sz="quarter" idx="12"/>
          </p:nvPr>
        </p:nvSpPr>
        <p:spPr/>
        <p:txBody>
          <a:bodyPr/>
          <a:lstStyle/>
          <a:p>
            <a:fld id="{5FD308DF-D0D6-41CA-8E01-1A1CE80A10EE}" type="slidenum">
              <a:rPr lang="zh-CN" altLang="en-US" smtClean="0"/>
              <a:t>170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1520618" y="6103749"/>
                <a:ext cx="9084191" cy="523220"/>
              </a:xfrm>
              <a:prstGeom prst="rect">
                <a:avLst/>
              </a:prstGeom>
              <a:noFill/>
            </p:spPr>
            <p:txBody>
              <a:bodyPr wrap="square" rtlCol="0">
                <a:spAutoFit/>
              </a:bodyPr>
              <a:lstStyle/>
              <a:p>
                <a:r>
                  <a:rPr lang="zh-CN" altLang="en-US" sz="2800" dirty="0"/>
                  <a:t>在</a:t>
                </a:r>
                <a14:m>
                  <m:oMath xmlns:m="http://schemas.openxmlformats.org/officeDocument/2006/math">
                    <m:r>
                      <a:rPr lang="en-US" altLang="zh-CN" sz="2800" i="1">
                        <a:solidFill>
                          <a:prstClr val="black"/>
                        </a:solidFill>
                        <a:latin typeface="Cambria Math" panose="02040503050406030204" pitchFamily="18" charset="0"/>
                      </a:rPr>
                      <m:t>𝑁</m:t>
                    </m:r>
                    <m:r>
                      <a:rPr lang="en-US" altLang="zh-CN" sz="2800" i="1">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𝜇</m:t>
                    </m:r>
                    <m:r>
                      <a:rPr lang="en-US" altLang="zh-CN" sz="2800" i="1">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r>
                          <a:rPr lang="zh-CN" altLang="en-US" sz="2800" i="1">
                            <a:solidFill>
                              <a:prstClr val="black"/>
                            </a:solidFill>
                            <a:latin typeface="Cambria Math" panose="02040503050406030204" pitchFamily="18" charset="0"/>
                          </a:rPr>
                          <m:t>𝜎</m:t>
                        </m:r>
                      </m:e>
                      <m:sup>
                        <m:r>
                          <a:rPr lang="en-US" altLang="zh-CN" sz="2800" i="1">
                            <a:solidFill>
                              <a:prstClr val="black"/>
                            </a:solidFill>
                            <a:latin typeface="Cambria Math" panose="02040503050406030204" pitchFamily="18" charset="0"/>
                          </a:rPr>
                          <m:t>2</m:t>
                        </m:r>
                      </m:sup>
                    </m:sSup>
                    <m:r>
                      <a:rPr lang="en-US" altLang="zh-CN" sz="2800" i="1">
                        <a:solidFill>
                          <a:prstClr val="black"/>
                        </a:solidFill>
                        <a:latin typeface="Cambria Math" panose="02040503050406030204" pitchFamily="18" charset="0"/>
                      </a:rPr>
                      <m:t>)</m:t>
                    </m:r>
                  </m:oMath>
                </a14:m>
                <a:r>
                  <a:rPr lang="zh-CN" altLang="en-US" sz="2800" dirty="0"/>
                  <a:t>中，</a:t>
                </a:r>
                <a14:m>
                  <m:oMath xmlns:m="http://schemas.openxmlformats.org/officeDocument/2006/math">
                    <m:r>
                      <a:rPr lang="zh-CN" altLang="en-US" sz="2800" i="1">
                        <a:latin typeface="Cambria Math" panose="02040503050406030204" pitchFamily="18" charset="0"/>
                      </a:rPr>
                      <m:t>𝜇</m:t>
                    </m:r>
                  </m:oMath>
                </a14:m>
                <a:r>
                  <a:rPr lang="zh-CN" altLang="en-US" sz="2800" dirty="0"/>
                  <a:t>为密度函数峰值位置，密度关于它对称</a:t>
                </a:r>
                <a:r>
                  <a:rPr lang="en-US" altLang="zh-CN" sz="2800" dirty="0"/>
                  <a:t>.</a:t>
                </a:r>
                <a:endParaRPr lang="zh-CN" altLang="en-US"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1520618" y="6103749"/>
                <a:ext cx="9084191" cy="523220"/>
              </a:xfrm>
              <a:prstGeom prst="rect">
                <a:avLst/>
              </a:prstGeom>
              <a:blipFill rotWithShape="1">
                <a:blip r:embed="rId2"/>
                <a:stretch>
                  <a:fillRect l="-5" t="-25" r="3" b="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14:m>
                  <m:oMath xmlns:m="http://schemas.openxmlformats.org/officeDocument/2006/math">
                    <m:r>
                      <a:rPr lang="en-US" altLang="zh-CN" sz="2800" i="1">
                        <a:latin typeface="Cambria Math" panose="02040503050406030204" pitchFamily="18" charset="0"/>
                      </a:rPr>
                      <m:t>𝑁</m:t>
                    </m:r>
                    <m:r>
                      <a:rPr lang="en-US" altLang="zh-CN" sz="2800" i="1">
                        <a:latin typeface="Cambria Math" panose="02040503050406030204" pitchFamily="18" charset="0"/>
                      </a:rPr>
                      <m:t>(−2,1)</m:t>
                    </m:r>
                  </m:oMath>
                </a14:m>
                <a:r>
                  <a:rPr lang="zh-CN" altLang="en-US" sz="2800" dirty="0"/>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3"/>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2495601" y="1124745"/>
            <a:ext cx="6660621" cy="4842405"/>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6"/>
                <a:stretch>
                  <a:fillRect l="-72" t="-81" r="89" b="86"/>
                </a:stretch>
              </a:blipFill>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fld id="{5FD308DF-D0D6-41CA-8E01-1A1CE80A10EE}" type="slidenum">
              <a:rPr lang="zh-CN" altLang="en-US" smtClean="0"/>
              <a:t>171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(−1.5,1)</m:t>
                    </m:r>
                  </m:oMath>
                </a14:m>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855640" y="1124745"/>
            <a:ext cx="6552728" cy="4877252"/>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45225"/>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45225"/>
                <a:ext cx="434413" cy="461665"/>
              </a:xfrm>
              <a:prstGeom prst="rect">
                <a:avLst/>
              </a:prstGeom>
              <a:blipFill rotWithShape="1">
                <a:blip r:embed="rId4"/>
                <a:stretch>
                  <a:fillRect l="-72" t="-22" r="89" b="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172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(−1,1)</m:t>
                    </m:r>
                  </m:oMath>
                </a14:m>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927648" y="1124745"/>
            <a:ext cx="6480720" cy="4899561"/>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173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(−0.5,1)</m:t>
                    </m:r>
                  </m:oMath>
                </a14:m>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639616" y="1124745"/>
            <a:ext cx="6768752" cy="5040560"/>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174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(0,1)</m:t>
                    </m:r>
                  </m:oMath>
                </a14:m>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811056" y="1124745"/>
            <a:ext cx="6624736" cy="4862192"/>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175</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(0,1)</m:t>
                    </m:r>
                  </m:oMath>
                </a14:m>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855641" y="1124745"/>
            <a:ext cx="6693165" cy="4942198"/>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176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(1,1)</m:t>
                    </m:r>
                  </m:oMath>
                </a14:m>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787478" y="1124744"/>
            <a:ext cx="6620890" cy="4824535"/>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177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(1.5,1)</m:t>
                    </m:r>
                  </m:oMath>
                </a14:m>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639616" y="1124744"/>
            <a:ext cx="6912768" cy="4963713"/>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178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(2,1)</m:t>
                    </m:r>
                  </m:oMath>
                </a14:m>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783632" y="1124745"/>
            <a:ext cx="6787008" cy="5051436"/>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179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53543" y="1042719"/>
            <a:ext cx="6259854" cy="523220"/>
            <a:chOff x="1180079" y="1354159"/>
            <a:chExt cx="6259854" cy="523220"/>
          </a:xfrm>
        </p:grpSpPr>
        <p:sp>
          <p:nvSpPr>
            <p:cNvPr id="7" name="矩形 6"/>
            <p:cNvSpPr/>
            <p:nvPr/>
          </p:nvSpPr>
          <p:spPr>
            <a:xfrm>
              <a:off x="1578884" y="1354159"/>
              <a:ext cx="5861049" cy="523220"/>
            </a:xfrm>
            <a:prstGeom prst="rect">
              <a:avLst/>
            </a:prstGeom>
            <a:noFill/>
            <a:ln w="57150">
              <a:noFill/>
            </a:ln>
          </p:spPr>
          <p:txBody>
            <a:bodyPr wrap="square" anchor="ctr" anchorCtr="0">
              <a:spAutoFit/>
            </a:bodyPr>
            <a:lstStyle/>
            <a:p>
              <a:r>
                <a:rPr lang="zh-CN" altLang="en-US" sz="2800" b="1" dirty="0">
                  <a:solidFill>
                    <a:srgbClr val="004EA2"/>
                  </a:solidFill>
                  <a:latin typeface="+mj-lt"/>
                  <a:ea typeface="+mj-ea"/>
                </a:rPr>
                <a:t>例</a:t>
              </a:r>
              <a:r>
                <a:rPr lang="en-US" altLang="zh-CN" sz="2800" b="1" dirty="0">
                  <a:solidFill>
                    <a:srgbClr val="004EA2"/>
                  </a:solidFill>
                  <a:latin typeface="+mj-lt"/>
                  <a:ea typeface="+mj-ea"/>
                </a:rPr>
                <a:t>2.1.3</a:t>
              </a:r>
            </a:p>
          </p:txBody>
        </p:sp>
        <p:grpSp>
          <p:nvGrpSpPr>
            <p:cNvPr id="8" name="组合 7"/>
            <p:cNvGrpSpPr/>
            <p:nvPr/>
          </p:nvGrpSpPr>
          <p:grpSpPr>
            <a:xfrm>
              <a:off x="1180079" y="1415466"/>
              <a:ext cx="375672" cy="375672"/>
              <a:chOff x="1180079" y="1415466"/>
              <a:chExt cx="375672" cy="375672"/>
            </a:xfrm>
          </p:grpSpPr>
          <p:sp>
            <p:nvSpPr>
              <p:cNvPr id="9" name="矩形 8"/>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11" name="矩形 10"/>
          <p:cNvSpPr/>
          <p:nvPr/>
        </p:nvSpPr>
        <p:spPr>
          <a:xfrm>
            <a:off x="1116980" y="2813908"/>
            <a:ext cx="9958039" cy="1082412"/>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用 </a:t>
            </a:r>
            <a:r>
              <a:rPr lang="en-US" altLang="zh-CN" sz="2800" i="1" dirty="0">
                <a:latin typeface="+mj-lt"/>
                <a:ea typeface="思源黑体 CN Normal" panose="020B0400000000000000" pitchFamily="34" charset="-122"/>
              </a:rPr>
              <a:t>x </a:t>
            </a:r>
            <a:r>
              <a:rPr lang="zh-CN" altLang="en-US" sz="2800" dirty="0">
                <a:latin typeface="+mj-lt"/>
                <a:ea typeface="思源黑体 CN Normal" panose="020B0400000000000000" pitchFamily="34" charset="-122"/>
              </a:rPr>
              <a:t>代表</a:t>
            </a:r>
            <a:r>
              <a:rPr lang="en-US" altLang="zh-CN" sz="2800" dirty="0">
                <a:latin typeface="+mj-lt"/>
                <a:ea typeface="思源黑体 CN Normal" panose="020B0400000000000000" pitchFamily="34" charset="-122"/>
              </a:rPr>
              <a:t>24</a:t>
            </a:r>
            <a:r>
              <a:rPr lang="zh-CN" altLang="en-US" sz="2800" dirty="0">
                <a:latin typeface="+mj-lt"/>
                <a:ea typeface="思源黑体 CN Normal" panose="020B0400000000000000" pitchFamily="34" charset="-122"/>
              </a:rPr>
              <a:t>小时内的最低气温</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单位：</a:t>
            </a:r>
            <a:r>
              <a:rPr lang="en-US" altLang="zh-CN" sz="2800" dirty="0">
                <a:latin typeface="+mj-lt"/>
                <a:ea typeface="思源黑体 CN Normal" panose="020B0400000000000000" pitchFamily="34" charset="-122"/>
              </a:rPr>
              <a:t>°C)</a:t>
            </a:r>
            <a:r>
              <a:rPr lang="zh-CN" altLang="en-US"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y </a:t>
            </a:r>
            <a:r>
              <a:rPr lang="zh-CN" altLang="en-US" sz="2800" dirty="0">
                <a:latin typeface="+mj-lt"/>
                <a:ea typeface="思源黑体 CN Normal" panose="020B0400000000000000" pitchFamily="34" charset="-122"/>
              </a:rPr>
              <a:t>代表</a:t>
            </a:r>
            <a:r>
              <a:rPr lang="en-US" altLang="zh-CN" sz="2800" dirty="0">
                <a:latin typeface="+mj-lt"/>
                <a:ea typeface="思源黑体 CN Normal" panose="020B0400000000000000" pitchFamily="34" charset="-122"/>
              </a:rPr>
              <a:t>24</a:t>
            </a:r>
            <a:r>
              <a:rPr lang="zh-CN" altLang="en-US" sz="2800" dirty="0">
                <a:latin typeface="+mj-lt"/>
                <a:ea typeface="思源黑体 CN Normal" panose="020B0400000000000000" pitchFamily="34" charset="-122"/>
              </a:rPr>
              <a:t>小时内的最高气温，则样本点可以表示为</a:t>
            </a:r>
            <a:r>
              <a:rPr lang="en-US" altLang="zh-CN" sz="2800" dirty="0">
                <a:latin typeface="+mj-lt"/>
                <a:ea typeface="思源黑体 CN Normal" panose="020B0400000000000000" pitchFamily="34" charset="-122"/>
              </a:rPr>
              <a:t>(</a:t>
            </a:r>
            <a:r>
              <a:rPr lang="en-US" altLang="zh-CN" sz="2800" i="1" dirty="0" err="1">
                <a:latin typeface="+mj-lt"/>
                <a:ea typeface="思源黑体 CN Normal" panose="020B0400000000000000" pitchFamily="34" charset="-122"/>
              </a:rPr>
              <a:t>x,y</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 样本空间为</a:t>
            </a:r>
          </a:p>
        </p:txBody>
      </p:sp>
      <p:grpSp>
        <p:nvGrpSpPr>
          <p:cNvPr id="2" name="组合 1"/>
          <p:cNvGrpSpPr/>
          <p:nvPr/>
        </p:nvGrpSpPr>
        <p:grpSpPr>
          <a:xfrm>
            <a:off x="3211552" y="4361950"/>
            <a:ext cx="5048316" cy="951247"/>
            <a:chOff x="1028700" y="2663372"/>
            <a:chExt cx="2626220" cy="676728"/>
          </a:xfrm>
        </p:grpSpPr>
        <p:sp>
          <p:nvSpPr>
            <p:cNvPr id="13" name="矩形 12"/>
            <p:cNvSpPr/>
            <p:nvPr/>
          </p:nvSpPr>
          <p:spPr>
            <a:xfrm>
              <a:off x="1028700" y="2663372"/>
              <a:ext cx="2592229" cy="6767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p>
          </p:txBody>
        </p:sp>
        <p:sp>
          <p:nvSpPr>
            <p:cNvPr id="15" name="矩形 14"/>
            <p:cNvSpPr/>
            <p:nvPr/>
          </p:nvSpPr>
          <p:spPr>
            <a:xfrm>
              <a:off x="1062691" y="2770903"/>
              <a:ext cx="2592229" cy="503598"/>
            </a:xfrm>
            <a:prstGeom prst="rect">
              <a:avLst/>
            </a:prstGeom>
          </p:spPr>
          <p:txBody>
            <a:bodyPr wrap="square">
              <a:spAutoFit/>
            </a:bodyPr>
            <a:lstStyle/>
            <a:p>
              <a:pPr algn="ctr"/>
              <a:r>
                <a:rPr lang="el-GR" altLang="zh-CN" sz="4000" dirty="0">
                  <a:latin typeface="+mj-lt"/>
                </a:rPr>
                <a:t>Ω</a:t>
              </a:r>
              <a:r>
                <a:rPr lang="en-US" altLang="zh-CN" sz="4000" dirty="0">
                  <a:latin typeface="+mj-lt"/>
                </a:rPr>
                <a:t>={ </a:t>
              </a:r>
              <a:r>
                <a:rPr lang="en-US" altLang="zh-CN" sz="4000" dirty="0">
                  <a:ea typeface="思源黑体 CN Normal" panose="020B0400000000000000" pitchFamily="34" charset="-122"/>
                </a:rPr>
                <a:t>( </a:t>
              </a:r>
              <a:r>
                <a:rPr lang="en-US" altLang="zh-CN" sz="4000" i="1" dirty="0">
                  <a:ea typeface="思源黑体 CN Normal" panose="020B0400000000000000" pitchFamily="34" charset="-122"/>
                </a:rPr>
                <a:t>x, y </a:t>
              </a:r>
              <a:r>
                <a:rPr lang="en-US" altLang="zh-CN" sz="4000" dirty="0">
                  <a:ea typeface="思源黑体 CN Normal" panose="020B0400000000000000" pitchFamily="34" charset="-122"/>
                </a:rPr>
                <a:t>) : </a:t>
              </a:r>
              <a:r>
                <a:rPr lang="en-US" altLang="zh-CN" sz="4000" i="1" dirty="0">
                  <a:ea typeface="思源黑体 CN Normal" panose="020B0400000000000000" pitchFamily="34" charset="-122"/>
                </a:rPr>
                <a:t> x</a:t>
              </a:r>
              <a:r>
                <a:rPr lang="zh-CN" altLang="en-US" sz="4000" dirty="0">
                  <a:ea typeface="思源黑体 CN Normal" panose="020B0400000000000000" pitchFamily="34" charset="-122"/>
                </a:rPr>
                <a:t> ＜</a:t>
              </a:r>
              <a:r>
                <a:rPr lang="en-US" altLang="zh-CN" sz="4000" i="1" dirty="0">
                  <a:ea typeface="思源黑体 CN Normal" panose="020B0400000000000000" pitchFamily="34" charset="-122"/>
                </a:rPr>
                <a:t> y</a:t>
              </a:r>
              <a:r>
                <a:rPr lang="zh-CN" altLang="en-US" sz="4000" dirty="0">
                  <a:ea typeface="思源黑体 CN Normal" panose="020B0400000000000000" pitchFamily="34" charset="-122"/>
                </a:rPr>
                <a:t> </a:t>
              </a:r>
              <a:r>
                <a:rPr lang="en-US" altLang="zh-CN" sz="4000" dirty="0">
                  <a:ea typeface="思源黑体 CN Normal" panose="020B0400000000000000" pitchFamily="34" charset="-122"/>
                </a:rPr>
                <a:t>}.</a:t>
              </a:r>
              <a:endParaRPr lang="en-US" altLang="zh-CN" sz="4000" dirty="0">
                <a:latin typeface="+mj-lt"/>
              </a:endParaRPr>
            </a:p>
          </p:txBody>
        </p:sp>
      </p:grpSp>
      <p:sp>
        <p:nvSpPr>
          <p:cNvPr id="3" name="灯片编号占位符 2"/>
          <p:cNvSpPr>
            <a:spLocks noGrp="1"/>
          </p:cNvSpPr>
          <p:nvPr>
            <p:ph type="sldNum" sz="quarter" idx="12"/>
          </p:nvPr>
        </p:nvSpPr>
        <p:spPr/>
        <p:txBody>
          <a:bodyPr/>
          <a:lstStyle/>
          <a:p>
            <a:fld id="{5FD308DF-D0D6-41CA-8E01-1A1CE80A10EE}" type="slidenum">
              <a:rPr lang="zh-CN" altLang="en-US" smtClean="0"/>
              <a:t>18</a:t>
            </a:fld>
            <a:endParaRPr lang="zh-CN" altLang="en-US"/>
          </a:p>
        </p:txBody>
      </p:sp>
      <p:sp>
        <p:nvSpPr>
          <p:cNvPr id="12" name="矩形 11"/>
          <p:cNvSpPr/>
          <p:nvPr/>
        </p:nvSpPr>
        <p:spPr>
          <a:xfrm>
            <a:off x="1116980" y="1487702"/>
            <a:ext cx="9958039" cy="1075231"/>
          </a:xfrm>
          <a:prstGeom prst="rect">
            <a:avLst/>
          </a:prstGeom>
          <a:noFill/>
          <a:ln w="57150">
            <a:noFill/>
          </a:ln>
        </p:spPr>
        <p:txBody>
          <a:bodyPr wrap="square" anchor="ctr" anchorCtr="0">
            <a:spAutoFit/>
          </a:bodyPr>
          <a:lstStyle/>
          <a:p>
            <a:pPr>
              <a:lnSpc>
                <a:spcPts val="4000"/>
              </a:lnSpc>
            </a:pPr>
            <a:r>
              <a:rPr lang="zh-CN" altLang="en-US" sz="2800" b="1" dirty="0">
                <a:solidFill>
                  <a:srgbClr val="004EA2"/>
                </a:solidFill>
                <a:latin typeface="+mj-lt"/>
                <a:ea typeface="+mj-ea"/>
              </a:rPr>
              <a:t>考察</a:t>
            </a:r>
            <a:r>
              <a:rPr lang="en-US" altLang="zh-CN" sz="2800" b="1" dirty="0">
                <a:solidFill>
                  <a:srgbClr val="004EA2"/>
                </a:solidFill>
                <a:latin typeface="+mj-lt"/>
                <a:ea typeface="+mj-ea"/>
              </a:rPr>
              <a:t>24</a:t>
            </a:r>
            <a:r>
              <a:rPr lang="zh-CN" altLang="en-US" sz="2800" b="1" dirty="0">
                <a:solidFill>
                  <a:srgbClr val="004EA2"/>
                </a:solidFill>
                <a:latin typeface="+mj-lt"/>
                <a:ea typeface="+mj-ea"/>
              </a:rPr>
              <a:t>小时内北京的最高气温与最低气温的记录，试写出相应的样本空间</a:t>
            </a:r>
            <a:r>
              <a:rPr lang="en-US" altLang="zh-CN" sz="2800" b="1" dirty="0">
                <a:solidFill>
                  <a:srgbClr val="004EA2"/>
                </a:solidFill>
                <a:latin typeface="+mj-lt"/>
                <a:ea typeface="+mj-ea"/>
              </a:rPr>
              <a:t>, </a:t>
            </a:r>
            <a:r>
              <a:rPr lang="zh-CN" altLang="en-US" sz="2800" b="1" dirty="0">
                <a:solidFill>
                  <a:srgbClr val="004EA2"/>
                </a:solidFill>
                <a:latin typeface="+mj-lt"/>
                <a:ea typeface="+mj-ea"/>
              </a:rPr>
              <a:t>并表达事件“最高气温为</a:t>
            </a:r>
            <a:r>
              <a:rPr lang="en-US" altLang="zh-CN" sz="2800" b="1" dirty="0">
                <a:solidFill>
                  <a:srgbClr val="004EA2"/>
                </a:solidFill>
                <a:latin typeface="+mj-lt"/>
                <a:ea typeface="+mj-ea"/>
              </a:rPr>
              <a:t>30°C”</a:t>
            </a:r>
            <a:r>
              <a:rPr lang="zh-CN" altLang="en-US" sz="2800" b="1" dirty="0">
                <a:solidFill>
                  <a:srgbClr val="004EA2"/>
                </a:solidFill>
                <a:latin typeface="+mj-lt"/>
                <a:ea typeface="+mj-ea"/>
              </a:rPr>
              <a:t>和不可能事件．</a:t>
            </a:r>
            <a:endParaRPr lang="en-US" altLang="zh-CN" sz="2800" b="1" dirty="0">
              <a:solidFill>
                <a:srgbClr val="004EA2"/>
              </a:solidFill>
              <a:latin typeface="+mj-lt"/>
              <a:ea typeface="+mj-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32015" y="1067159"/>
            <a:ext cx="10096901" cy="572144"/>
          </a:xfrm>
          <a:prstGeom prst="rect">
            <a:avLst/>
          </a:prstGeom>
          <a:noFill/>
        </p:spPr>
        <p:txBody>
          <a:bodyPr wrap="square" rtlCol="0">
            <a:spAutoFit/>
          </a:bodyPr>
          <a:lstStyle/>
          <a:p>
            <a:pPr>
              <a:lnSpc>
                <a:spcPct val="120000"/>
              </a:lnSpc>
            </a:pPr>
            <a:r>
              <a:rPr lang="zh-CN" altLang="en-US" sz="2800" dirty="0">
                <a:sym typeface="+mn-ea"/>
              </a:rPr>
              <a:t>正态分布</a:t>
            </a:r>
            <a:r>
              <a:rPr lang="zh-CN" altLang="zh-CN" sz="2800" i="1" dirty="0">
                <a:latin typeface="Arial Unicode MS"/>
              </a:rPr>
              <a:t>N</a:t>
            </a:r>
            <a:r>
              <a:rPr lang="en-US" altLang="zh-CN" sz="2800" i="1" dirty="0">
                <a:latin typeface="Arial Unicode MS"/>
              </a:rPr>
              <a:t> </a:t>
            </a:r>
            <a:r>
              <a:rPr lang="en-US" altLang="zh-CN" sz="2800" dirty="0">
                <a:latin typeface="Arial Unicode MS"/>
              </a:rPr>
              <a:t>(</a:t>
            </a:r>
            <a:r>
              <a:rPr lang="en-US" altLang="zh-CN" sz="2800" i="1" dirty="0"/>
              <a:t>μ,σ</a:t>
            </a:r>
            <a:r>
              <a:rPr lang="en-US" altLang="zh-CN" sz="2800" i="1" baseline="30000" dirty="0"/>
              <a:t>2</a:t>
            </a:r>
            <a:r>
              <a:rPr lang="en-US" altLang="zh-CN" sz="2800" dirty="0">
                <a:latin typeface="Arial Unicode MS"/>
              </a:rPr>
              <a:t>)</a:t>
            </a:r>
            <a:r>
              <a:rPr lang="zh-CN" altLang="en-US" sz="2800" dirty="0">
                <a:sym typeface="+mn-ea"/>
              </a:rPr>
              <a:t>中，</a:t>
            </a:r>
            <a:r>
              <a:rPr lang="zh-CN" altLang="zh-CN" sz="2800" dirty="0">
                <a:latin typeface="Arial Unicode MS"/>
              </a:rPr>
              <a:t>密度函数的高度与</a:t>
            </a:r>
            <a:r>
              <a:rPr lang="en-US" altLang="zh-CN" sz="2800" i="1" dirty="0"/>
              <a:t>σ</a:t>
            </a:r>
            <a:r>
              <a:rPr lang="zh-CN" altLang="zh-CN" sz="2800" dirty="0">
                <a:latin typeface="Arial Unicode MS"/>
              </a:rPr>
              <a:t>成反比．</a:t>
            </a:r>
            <a:r>
              <a:rPr lang="zh-CN" altLang="zh-CN" sz="2800" dirty="0">
                <a:latin typeface="Calibri" panose="020F0502020204030204" pitchFamily="34" charset="0"/>
              </a:rPr>
              <a:t> </a:t>
            </a:r>
            <a:endParaRPr lang="zh-CN" altLang="zh-CN" sz="2800" dirty="0">
              <a:latin typeface="Arial" panose="020B0604020202020204" pitchFamily="34" charset="0"/>
            </a:endParaRP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388935" y="2602583"/>
            <a:ext cx="3722385" cy="2790486"/>
          </a:xfrm>
          <a:prstGeom prst="rect">
            <a:avLst/>
          </a:prstGeom>
          <a:ln>
            <a:noFill/>
          </a:ln>
          <a:effectLst/>
        </p:spPr>
      </p:pic>
      <p:pic>
        <p:nvPicPr>
          <p:cNvPr id="4" name="图片 3"/>
          <p:cNvPicPr>
            <a:picLocks noChangeAspect="1"/>
          </p:cNvPicPr>
          <p:nvPr/>
        </p:nvPicPr>
        <p:blipFill>
          <a:blip r:embed="rId4">
            <a:clrChange>
              <a:clrFrom>
                <a:srgbClr val="FFFFFF"/>
              </a:clrFrom>
              <a:clrTo>
                <a:srgbClr val="FFFFFF">
                  <a:alpha val="0"/>
                </a:srgbClr>
              </a:clrTo>
            </a:clrChange>
          </a:blip>
          <a:stretch>
            <a:fillRect/>
          </a:stretch>
        </p:blipFill>
        <p:spPr>
          <a:xfrm>
            <a:off x="7893511" y="2602583"/>
            <a:ext cx="3753805" cy="2790486"/>
          </a:xfrm>
          <a:prstGeom prst="rect">
            <a:avLst/>
          </a:prstGeom>
          <a:ln>
            <a:noFill/>
          </a:ln>
          <a:effectLst/>
        </p:spPr>
      </p:pic>
      <p:pic>
        <p:nvPicPr>
          <p:cNvPr id="5" name="图片 4"/>
          <p:cNvPicPr>
            <a:picLocks noChangeAspect="1"/>
          </p:cNvPicPr>
          <p:nvPr/>
        </p:nvPicPr>
        <p:blipFill>
          <a:blip r:embed="rId5">
            <a:clrChange>
              <a:clrFrom>
                <a:srgbClr val="FFFFFF"/>
              </a:clrFrom>
              <a:clrTo>
                <a:srgbClr val="FFFFFF">
                  <a:alpha val="0"/>
                </a:srgbClr>
              </a:clrTo>
            </a:clrChange>
          </a:blip>
          <a:stretch>
            <a:fillRect/>
          </a:stretch>
        </p:blipFill>
        <p:spPr>
          <a:xfrm>
            <a:off x="4111320" y="2602583"/>
            <a:ext cx="3782191" cy="2790486"/>
          </a:xfrm>
          <a:prstGeom prst="rect">
            <a:avLst/>
          </a:prstGeom>
          <a:ln>
            <a:noFill/>
          </a:ln>
          <a:effectLst/>
        </p:spPr>
      </p:pic>
      <p:sp>
        <p:nvSpPr>
          <p:cNvPr id="6" name="灯片编号占位符 5"/>
          <p:cNvSpPr>
            <a:spLocks noGrp="1"/>
          </p:cNvSpPr>
          <p:nvPr>
            <p:ph type="sldNum" sz="quarter" idx="12"/>
          </p:nvPr>
        </p:nvSpPr>
        <p:spPr/>
        <p:txBody>
          <a:bodyPr/>
          <a:lstStyle/>
          <a:p>
            <a:fld id="{5FD308DF-D0D6-41CA-8E01-1A1CE80A10EE}" type="slidenum">
              <a:rPr lang="zh-CN" altLang="en-US" smtClean="0"/>
              <a:t>180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(0,1)</m:t>
                    </m:r>
                  </m:oMath>
                </a14:m>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855640" y="1124745"/>
            <a:ext cx="6552728" cy="4865701"/>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181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(0,</m:t>
                    </m:r>
                    <m:sSup>
                      <m:sSupPr>
                        <m:ctrlPr>
                          <a:rPr lang="en-US" altLang="zh-CN" sz="2800" i="1" kern="0">
                            <a:solidFill>
                              <a:sysClr val="windowText" lastClr="000000"/>
                            </a:solidFill>
                            <a:latin typeface="Cambria Math" panose="02040503050406030204" pitchFamily="18" charset="0"/>
                          </a:rPr>
                        </m:ctrlPr>
                      </m:sSupPr>
                      <m:e>
                        <m:r>
                          <a:rPr lang="en-US" altLang="zh-CN" sz="2800" i="1" kern="0">
                            <a:solidFill>
                              <a:sysClr val="windowText" lastClr="000000"/>
                            </a:solidFill>
                            <a:latin typeface="Cambria Math" panose="02040503050406030204" pitchFamily="18" charset="0"/>
                          </a:rPr>
                          <m:t>0.9</m:t>
                        </m:r>
                      </m:e>
                      <m:sup>
                        <m:r>
                          <a:rPr lang="en-US" altLang="zh-CN" sz="2800" i="1" kern="0">
                            <a:solidFill>
                              <a:sysClr val="windowText" lastClr="000000"/>
                            </a:solidFill>
                            <a:latin typeface="Cambria Math" panose="02040503050406030204" pitchFamily="18" charset="0"/>
                          </a:rPr>
                          <m:t>2</m:t>
                        </m:r>
                      </m:sup>
                    </m:sSup>
                  </m:oMath>
                </a14:m>
                <a:r>
                  <a:rPr lang="en-US" altLang="zh-CN" sz="2800" kern="0" dirty="0">
                    <a:solidFill>
                      <a:sysClr val="windowText" lastClr="000000"/>
                    </a:solidFill>
                  </a:rPr>
                  <a:t>)</a:t>
                </a:r>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567608" y="1124744"/>
            <a:ext cx="6480720" cy="4901639"/>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182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(0,</m:t>
                    </m:r>
                    <m:sSup>
                      <m:sSupPr>
                        <m:ctrlPr>
                          <a:rPr lang="en-US" altLang="zh-CN" sz="2800" i="1" kern="0">
                            <a:solidFill>
                              <a:sysClr val="windowText" lastClr="000000"/>
                            </a:solidFill>
                            <a:latin typeface="Cambria Math" panose="02040503050406030204" pitchFamily="18" charset="0"/>
                          </a:rPr>
                        </m:ctrlPr>
                      </m:sSupPr>
                      <m:e>
                        <m:r>
                          <a:rPr lang="en-US" altLang="zh-CN" sz="2800" i="1" kern="0">
                            <a:solidFill>
                              <a:sysClr val="windowText" lastClr="000000"/>
                            </a:solidFill>
                            <a:latin typeface="Cambria Math" panose="02040503050406030204" pitchFamily="18" charset="0"/>
                          </a:rPr>
                          <m:t>0.8</m:t>
                        </m:r>
                      </m:e>
                      <m:sup>
                        <m:r>
                          <a:rPr lang="en-US" altLang="zh-CN" sz="2800" i="1" kern="0">
                            <a:solidFill>
                              <a:sysClr val="windowText" lastClr="000000"/>
                            </a:solidFill>
                            <a:latin typeface="Cambria Math" panose="02040503050406030204" pitchFamily="18" charset="0"/>
                          </a:rPr>
                          <m:t>2</m:t>
                        </m:r>
                      </m:sup>
                    </m:sSup>
                  </m:oMath>
                </a14:m>
                <a:r>
                  <a:rPr lang="en-US" altLang="zh-CN" sz="2800" kern="0" dirty="0">
                    <a:solidFill>
                      <a:sysClr val="windowText" lastClr="000000"/>
                    </a:solidFill>
                  </a:rPr>
                  <a:t>)</a:t>
                </a:r>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698283" y="1124744"/>
            <a:ext cx="6677188" cy="5040559"/>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183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(0,</m:t>
                    </m:r>
                    <m:sSup>
                      <m:sSupPr>
                        <m:ctrlPr>
                          <a:rPr lang="en-US" altLang="zh-CN" sz="2800" i="1" kern="0">
                            <a:solidFill>
                              <a:sysClr val="windowText" lastClr="000000"/>
                            </a:solidFill>
                            <a:latin typeface="Cambria Math" panose="02040503050406030204" pitchFamily="18" charset="0"/>
                          </a:rPr>
                        </m:ctrlPr>
                      </m:sSupPr>
                      <m:e>
                        <m:r>
                          <a:rPr lang="en-US" altLang="zh-CN" sz="2800" i="1" kern="0">
                            <a:solidFill>
                              <a:sysClr val="windowText" lastClr="000000"/>
                            </a:solidFill>
                            <a:latin typeface="Cambria Math" panose="02040503050406030204" pitchFamily="18" charset="0"/>
                          </a:rPr>
                          <m:t>0.7</m:t>
                        </m:r>
                      </m:e>
                      <m:sup>
                        <m:r>
                          <a:rPr lang="en-US" altLang="zh-CN" sz="2800" i="1" kern="0">
                            <a:solidFill>
                              <a:sysClr val="windowText" lastClr="000000"/>
                            </a:solidFill>
                            <a:latin typeface="Cambria Math" panose="02040503050406030204" pitchFamily="18" charset="0"/>
                          </a:rPr>
                          <m:t>2</m:t>
                        </m:r>
                      </m:sup>
                    </m:sSup>
                  </m:oMath>
                </a14:m>
                <a:r>
                  <a:rPr lang="en-US" altLang="zh-CN" sz="2800" kern="0" dirty="0">
                    <a:solidFill>
                      <a:sysClr val="windowText" lastClr="000000"/>
                    </a:solidFill>
                  </a:rPr>
                  <a:t>)</a:t>
                </a:r>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423592" y="1124745"/>
            <a:ext cx="7165304" cy="5015832"/>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184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(0,</m:t>
                    </m:r>
                    <m:sSup>
                      <m:sSupPr>
                        <m:ctrlPr>
                          <a:rPr lang="en-US" altLang="zh-CN" sz="2800" i="1" kern="0">
                            <a:solidFill>
                              <a:sysClr val="windowText" lastClr="000000"/>
                            </a:solidFill>
                            <a:latin typeface="Cambria Math" panose="02040503050406030204" pitchFamily="18" charset="0"/>
                          </a:rPr>
                        </m:ctrlPr>
                      </m:sSupPr>
                      <m:e>
                        <m:r>
                          <a:rPr lang="en-US" altLang="zh-CN" sz="2800" i="1" kern="0">
                            <a:solidFill>
                              <a:sysClr val="windowText" lastClr="000000"/>
                            </a:solidFill>
                            <a:latin typeface="Cambria Math" panose="02040503050406030204" pitchFamily="18" charset="0"/>
                          </a:rPr>
                          <m:t>0.6</m:t>
                        </m:r>
                      </m:e>
                      <m:sup>
                        <m:r>
                          <a:rPr lang="en-US" altLang="zh-CN" sz="2800" i="1" kern="0">
                            <a:solidFill>
                              <a:sysClr val="windowText" lastClr="000000"/>
                            </a:solidFill>
                            <a:latin typeface="Cambria Math" panose="02040503050406030204" pitchFamily="18" charset="0"/>
                          </a:rPr>
                          <m:t>2</m:t>
                        </m:r>
                      </m:sup>
                    </m:sSup>
                  </m:oMath>
                </a14:m>
                <a:r>
                  <a:rPr lang="en-US" altLang="zh-CN" sz="2800" kern="0" dirty="0">
                    <a:solidFill>
                      <a:sysClr val="windowText" lastClr="000000"/>
                    </a:solidFill>
                  </a:rPr>
                  <a:t>)</a:t>
                </a:r>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294821" y="1124745"/>
            <a:ext cx="7218334" cy="5040560"/>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185</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(0,</m:t>
                    </m:r>
                    <m:sSup>
                      <m:sSupPr>
                        <m:ctrlPr>
                          <a:rPr lang="en-US" altLang="zh-CN" sz="2800" i="1" kern="0">
                            <a:solidFill>
                              <a:sysClr val="windowText" lastClr="000000"/>
                            </a:solidFill>
                            <a:latin typeface="Cambria Math" panose="02040503050406030204" pitchFamily="18" charset="0"/>
                          </a:rPr>
                        </m:ctrlPr>
                      </m:sSupPr>
                      <m:e>
                        <m:r>
                          <a:rPr lang="en-US" altLang="zh-CN" sz="2800" i="1" kern="0">
                            <a:solidFill>
                              <a:sysClr val="windowText" lastClr="000000"/>
                            </a:solidFill>
                            <a:latin typeface="Cambria Math" panose="02040503050406030204" pitchFamily="18" charset="0"/>
                          </a:rPr>
                          <m:t>0.5</m:t>
                        </m:r>
                      </m:e>
                      <m:sup>
                        <m:r>
                          <a:rPr lang="en-US" altLang="zh-CN" sz="2800" i="1" kern="0">
                            <a:solidFill>
                              <a:sysClr val="windowText" lastClr="000000"/>
                            </a:solidFill>
                            <a:latin typeface="Cambria Math" panose="02040503050406030204" pitchFamily="18" charset="0"/>
                          </a:rPr>
                          <m:t>2</m:t>
                        </m:r>
                      </m:sup>
                    </m:sSup>
                  </m:oMath>
                </a14:m>
                <a:r>
                  <a:rPr lang="en-US" altLang="zh-CN" sz="2800" kern="0" dirty="0">
                    <a:solidFill>
                      <a:sysClr val="windowText" lastClr="000000"/>
                    </a:solidFill>
                  </a:rPr>
                  <a:t>)</a:t>
                </a:r>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639616" y="1204332"/>
            <a:ext cx="6862591" cy="4744948"/>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186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(0,</m:t>
                    </m:r>
                    <m:sSup>
                      <m:sSupPr>
                        <m:ctrlPr>
                          <a:rPr lang="en-US" altLang="zh-CN" sz="2800" i="1" kern="0">
                            <a:solidFill>
                              <a:sysClr val="windowText" lastClr="000000"/>
                            </a:solidFill>
                            <a:latin typeface="Cambria Math" panose="02040503050406030204" pitchFamily="18" charset="0"/>
                          </a:rPr>
                        </m:ctrlPr>
                      </m:sSupPr>
                      <m:e>
                        <m:r>
                          <a:rPr lang="en-US" altLang="zh-CN" sz="2800" i="1" kern="0">
                            <a:solidFill>
                              <a:sysClr val="windowText" lastClr="000000"/>
                            </a:solidFill>
                            <a:latin typeface="Cambria Math" panose="02040503050406030204" pitchFamily="18" charset="0"/>
                          </a:rPr>
                          <m:t>0.4</m:t>
                        </m:r>
                      </m:e>
                      <m:sup>
                        <m:r>
                          <a:rPr lang="en-US" altLang="zh-CN" sz="2800" i="1" kern="0">
                            <a:solidFill>
                              <a:sysClr val="windowText" lastClr="000000"/>
                            </a:solidFill>
                            <a:latin typeface="Cambria Math" panose="02040503050406030204" pitchFamily="18" charset="0"/>
                          </a:rPr>
                          <m:t>2</m:t>
                        </m:r>
                      </m:sup>
                    </m:sSup>
                    <m:r>
                      <a:rPr lang="en-US" altLang="zh-CN" sz="2800" kern="0">
                        <a:solidFill>
                          <a:sysClr val="windowText" lastClr="000000"/>
                        </a:solidFill>
                        <a:latin typeface="Cambria Math" panose="02040503050406030204" pitchFamily="18" charset="0"/>
                      </a:rPr>
                      <m:t>)</m:t>
                    </m:r>
                  </m:oMath>
                </a14:m>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639616" y="1124744"/>
            <a:ext cx="6863392" cy="4896543"/>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187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4"/>
          <p:cNvSpPr txBox="1"/>
          <p:nvPr/>
        </p:nvSpPr>
        <p:spPr>
          <a:xfrm>
            <a:off x="769433" y="1135286"/>
            <a:ext cx="10760927" cy="13402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正态分布概念是由德国的数学家和天文学家</a:t>
            </a:r>
            <a:r>
              <a:rPr lang="en-US" altLang="zh-CN" sz="2400" dirty="0" err="1"/>
              <a:t>Moivre</a:t>
            </a:r>
            <a:r>
              <a:rPr lang="zh-CN" altLang="en-US" sz="2400" dirty="0"/>
              <a:t>于</a:t>
            </a:r>
            <a:r>
              <a:rPr lang="en-US" altLang="zh-CN" sz="2400" dirty="0"/>
              <a:t>1733</a:t>
            </a:r>
            <a:r>
              <a:rPr lang="zh-CN" altLang="en-US" sz="2400" dirty="0"/>
              <a:t>年首次提出的，但由于德国数学家</a:t>
            </a:r>
            <a:r>
              <a:rPr lang="en-US" altLang="zh-CN" sz="2400" dirty="0"/>
              <a:t>Gauss</a:t>
            </a:r>
            <a:r>
              <a:rPr lang="zh-CN" altLang="en-US" sz="2400" dirty="0"/>
              <a:t>率先将其应用于天文学家研究，故正态分布又叫高斯分布</a:t>
            </a:r>
            <a:endParaRPr lang="en-US" altLang="zh-CN" sz="2400" dirty="0"/>
          </a:p>
          <a:p>
            <a:r>
              <a:rPr lang="zh-CN" altLang="en-US" sz="2400" dirty="0"/>
              <a:t>德国</a:t>
            </a:r>
            <a:r>
              <a:rPr lang="en-US" altLang="zh-CN" sz="2400" dirty="0"/>
              <a:t>10</a:t>
            </a:r>
            <a:r>
              <a:rPr lang="zh-CN" altLang="en-US" sz="2400" dirty="0"/>
              <a:t>马克钞票印有高斯头像，以及正态分布的密度曲线</a:t>
            </a:r>
            <a:r>
              <a:rPr lang="en-US" altLang="zh-CN" sz="2400" dirty="0"/>
              <a:t>.</a:t>
            </a:r>
            <a:endParaRPr lang="zh-CN" altLang="en-US" sz="24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433" y="2723097"/>
            <a:ext cx="5483923" cy="3385727"/>
          </a:xfrm>
          <a:prstGeom prst="rect">
            <a:avLst/>
          </a:prstGeom>
        </p:spPr>
      </p:pic>
      <p:pic>
        <p:nvPicPr>
          <p:cNvPr id="4" name="图片 3"/>
          <p:cNvPicPr>
            <a:picLocks noChangeAspect="1"/>
          </p:cNvPicPr>
          <p:nvPr/>
        </p:nvPicPr>
        <p:blipFill>
          <a:blip r:embed="rId3"/>
          <a:stretch>
            <a:fillRect/>
          </a:stretch>
        </p:blipFill>
        <p:spPr>
          <a:xfrm>
            <a:off x="6634976" y="2691352"/>
            <a:ext cx="4192858" cy="3382154"/>
          </a:xfrm>
          <a:prstGeom prst="rect">
            <a:avLst/>
          </a:prstGeom>
        </p:spPr>
      </p:pic>
      <p:sp>
        <p:nvSpPr>
          <p:cNvPr id="5" name="灯片编号占位符 4"/>
          <p:cNvSpPr>
            <a:spLocks noGrp="1"/>
          </p:cNvSpPr>
          <p:nvPr>
            <p:ph type="sldNum" sz="quarter" idx="12"/>
          </p:nvPr>
        </p:nvSpPr>
        <p:spPr/>
        <p:txBody>
          <a:bodyPr/>
          <a:lstStyle/>
          <a:p>
            <a:fld id="{5FD308DF-D0D6-41CA-8E01-1A1CE80A10EE}" type="slidenum">
              <a:rPr lang="zh-CN" altLang="en-US" smtClean="0"/>
              <a:t>188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2578496" y="962480"/>
                <a:ext cx="7245729" cy="566052"/>
              </a:xfrm>
              <a:prstGeom prst="rect">
                <a:avLst/>
              </a:prstGeom>
              <a:noFill/>
            </p:spPr>
            <p:txBody>
              <a:bodyPr wrap="square" rtlCol="0">
                <a:spAutoFit/>
              </a:bodyPr>
              <a:lstStyle/>
              <a:p>
                <a:pPr>
                  <a:lnSpc>
                    <a:spcPct val="120000"/>
                  </a:lnSpc>
                </a:pPr>
                <a:r>
                  <a:rPr lang="zh-CN" altLang="en-US" sz="2800" dirty="0">
                    <a:solidFill>
                      <a:schemeClr val="tx1">
                        <a:lumMod val="85000"/>
                        <a:lumOff val="15000"/>
                      </a:schemeClr>
                    </a:solidFill>
                    <a:latin typeface="Arial Unicode MS"/>
                  </a:rPr>
                  <a:t>若</a:t>
                </a:r>
                <a:r>
                  <a:rPr lang="zh-CN" altLang="en-US" sz="2800" b="1" dirty="0">
                    <a:solidFill>
                      <a:schemeClr val="tx1">
                        <a:lumMod val="85000"/>
                        <a:lumOff val="15000"/>
                      </a:schemeClr>
                    </a:solidFill>
                  </a:rPr>
                  <a:t>𝜉</a:t>
                </a:r>
                <a:r>
                  <a:rPr lang="en-US" altLang="zh-CN" sz="2800" b="1" dirty="0">
                    <a:solidFill>
                      <a:schemeClr val="tx1">
                        <a:lumMod val="85000"/>
                        <a:lumOff val="15000"/>
                      </a:schemeClr>
                    </a:solidFill>
                  </a:rPr>
                  <a:t>~</a:t>
                </a:r>
                <a:r>
                  <a:rPr lang="zh-CN" altLang="zh-CN" sz="2800" i="1" dirty="0">
                    <a:latin typeface="Arial Unicode MS"/>
                  </a:rPr>
                  <a:t> N</a:t>
                </a:r>
                <a:r>
                  <a:rPr lang="en-US" altLang="zh-CN" sz="2800" i="1" dirty="0">
                    <a:latin typeface="Arial Unicode MS"/>
                  </a:rPr>
                  <a:t> </a:t>
                </a:r>
                <a:r>
                  <a:rPr lang="en-US" altLang="zh-CN" sz="2800" dirty="0">
                    <a:latin typeface="Arial Unicode MS"/>
                  </a:rPr>
                  <a:t>(</a:t>
                </a:r>
                <a:r>
                  <a:rPr lang="en-US" altLang="zh-CN" sz="2800" i="1" dirty="0"/>
                  <a:t>μ,σ</a:t>
                </a:r>
                <a:r>
                  <a:rPr lang="en-US" altLang="zh-CN" sz="2800" i="1" baseline="30000" dirty="0"/>
                  <a:t>2</a:t>
                </a:r>
                <a:r>
                  <a:rPr lang="en-US" altLang="zh-CN" sz="2800" dirty="0">
                    <a:latin typeface="Arial Unicode MS"/>
                  </a:rPr>
                  <a:t>) </a:t>
                </a:r>
                <a:r>
                  <a:rPr lang="zh-CN" altLang="en-US" sz="2800" dirty="0">
                    <a:solidFill>
                      <a:schemeClr val="tx1">
                        <a:lumMod val="85000"/>
                        <a:lumOff val="15000"/>
                      </a:schemeClr>
                    </a:solidFill>
                    <a:sym typeface="+mn-ea"/>
                  </a:rPr>
                  <a:t>则</a:t>
                </a:r>
                <a14:m>
                  <m:oMath xmlns:m="http://schemas.openxmlformats.org/officeDocument/2006/math">
                    <m:r>
                      <a:rPr lang="zh-CN" altLang="en-US" sz="2800" i="1" smtClean="0">
                        <a:solidFill>
                          <a:schemeClr val="tx1">
                            <a:lumMod val="85000"/>
                            <a:lumOff val="15000"/>
                          </a:schemeClr>
                        </a:solidFill>
                        <a:latin typeface="Cambria Math" panose="02040503050406030204" pitchFamily="18" charset="0"/>
                        <a:sym typeface="+mn-ea"/>
                      </a:rPr>
                      <m:t>𝔼</m:t>
                    </m:r>
                    <m:d>
                      <m:dPr>
                        <m:ctrlPr>
                          <a:rPr lang="en-US" altLang="zh-CN" sz="2800" b="0" i="1" smtClean="0">
                            <a:solidFill>
                              <a:schemeClr val="tx1">
                                <a:lumMod val="85000"/>
                                <a:lumOff val="15000"/>
                              </a:schemeClr>
                            </a:solidFill>
                            <a:latin typeface="Cambria Math" panose="02040503050406030204" pitchFamily="18" charset="0"/>
                            <a:sym typeface="+mn-ea"/>
                          </a:rPr>
                        </m:ctrlPr>
                      </m:dPr>
                      <m:e>
                        <m:r>
                          <a:rPr lang="zh-CN" altLang="en-US" sz="2800" b="0" i="1" smtClean="0">
                            <a:solidFill>
                              <a:schemeClr val="tx1">
                                <a:lumMod val="85000"/>
                                <a:lumOff val="15000"/>
                              </a:schemeClr>
                            </a:solidFill>
                            <a:latin typeface="Cambria Math" panose="02040503050406030204" pitchFamily="18" charset="0"/>
                            <a:sym typeface="+mn-ea"/>
                          </a:rPr>
                          <m:t>𝜉</m:t>
                        </m:r>
                      </m:e>
                    </m:d>
                    <m:r>
                      <a:rPr lang="en-US" altLang="zh-CN" sz="2800" b="0" i="1" smtClean="0">
                        <a:solidFill>
                          <a:schemeClr val="tx1">
                            <a:lumMod val="85000"/>
                            <a:lumOff val="15000"/>
                          </a:schemeClr>
                        </a:solidFill>
                        <a:latin typeface="Cambria Math" panose="02040503050406030204" pitchFamily="18" charset="0"/>
                        <a:sym typeface="+mn-ea"/>
                      </a:rPr>
                      <m:t>=</m:t>
                    </m:r>
                    <m:r>
                      <a:rPr lang="zh-CN" altLang="en-US" sz="2800" b="0" i="1" smtClean="0">
                        <a:solidFill>
                          <a:schemeClr val="tx1">
                            <a:lumMod val="85000"/>
                            <a:lumOff val="15000"/>
                          </a:schemeClr>
                        </a:solidFill>
                        <a:latin typeface="Cambria Math" panose="02040503050406030204" pitchFamily="18" charset="0"/>
                        <a:sym typeface="+mn-ea"/>
                      </a:rPr>
                      <m:t>𝜇</m:t>
                    </m:r>
                  </m:oMath>
                </a14:m>
                <a:r>
                  <a:rPr lang="zh-CN" altLang="en-US" sz="2800" dirty="0">
                    <a:solidFill>
                      <a:schemeClr val="tx1">
                        <a:lumMod val="85000"/>
                        <a:lumOff val="15000"/>
                      </a:schemeClr>
                    </a:solidFill>
                    <a:latin typeface="Arial Unicode MS"/>
                  </a:rPr>
                  <a:t>，</a:t>
                </a:r>
                <a14:m>
                  <m:oMath xmlns:m="http://schemas.openxmlformats.org/officeDocument/2006/math">
                    <m:r>
                      <a:rPr lang="en-US" altLang="zh-CN" sz="2800" b="0" i="1" dirty="0" smtClean="0">
                        <a:solidFill>
                          <a:schemeClr val="tx1">
                            <a:lumMod val="85000"/>
                            <a:lumOff val="15000"/>
                          </a:schemeClr>
                        </a:solidFill>
                        <a:latin typeface="Cambria Math" panose="02040503050406030204" pitchFamily="18" charset="0"/>
                      </a:rPr>
                      <m:t>𝐷</m:t>
                    </m:r>
                    <m:d>
                      <m:dPr>
                        <m:ctrlPr>
                          <a:rPr lang="en-US" altLang="zh-CN" sz="2800" i="1">
                            <a:solidFill>
                              <a:schemeClr val="tx1">
                                <a:lumMod val="85000"/>
                                <a:lumOff val="15000"/>
                              </a:schemeClr>
                            </a:solidFill>
                            <a:latin typeface="Cambria Math" panose="02040503050406030204" pitchFamily="18" charset="0"/>
                            <a:sym typeface="+mn-ea"/>
                          </a:rPr>
                        </m:ctrlPr>
                      </m:dPr>
                      <m:e>
                        <m:r>
                          <a:rPr lang="zh-CN" altLang="en-US" sz="2800" i="1">
                            <a:solidFill>
                              <a:schemeClr val="tx1">
                                <a:lumMod val="85000"/>
                                <a:lumOff val="15000"/>
                              </a:schemeClr>
                            </a:solidFill>
                            <a:latin typeface="Cambria Math" panose="02040503050406030204" pitchFamily="18" charset="0"/>
                            <a:sym typeface="+mn-ea"/>
                          </a:rPr>
                          <m:t>𝜉</m:t>
                        </m:r>
                      </m:e>
                    </m:d>
                    <m:r>
                      <a:rPr lang="en-US" altLang="zh-CN" sz="2800" b="0" i="1" smtClean="0">
                        <a:solidFill>
                          <a:schemeClr val="tx1">
                            <a:lumMod val="85000"/>
                            <a:lumOff val="15000"/>
                          </a:schemeClr>
                        </a:solidFill>
                        <a:latin typeface="Cambria Math" panose="02040503050406030204" pitchFamily="18" charset="0"/>
                        <a:sym typeface="+mn-ea"/>
                      </a:rPr>
                      <m:t>=</m:t>
                    </m:r>
                    <m:sSup>
                      <m:sSupPr>
                        <m:ctrlPr>
                          <a:rPr lang="en-US" altLang="zh-CN" sz="2800" b="0" i="1" smtClean="0">
                            <a:solidFill>
                              <a:schemeClr val="tx1">
                                <a:lumMod val="85000"/>
                                <a:lumOff val="15000"/>
                              </a:schemeClr>
                            </a:solidFill>
                            <a:latin typeface="Cambria Math" panose="02040503050406030204" pitchFamily="18" charset="0"/>
                            <a:sym typeface="+mn-ea"/>
                          </a:rPr>
                        </m:ctrlPr>
                      </m:sSupPr>
                      <m:e>
                        <m:r>
                          <a:rPr lang="zh-CN" altLang="en-US" sz="2800" i="1">
                            <a:solidFill>
                              <a:schemeClr val="tx1">
                                <a:lumMod val="85000"/>
                                <a:lumOff val="15000"/>
                              </a:schemeClr>
                            </a:solidFill>
                            <a:latin typeface="Cambria Math" panose="02040503050406030204" pitchFamily="18" charset="0"/>
                            <a:sym typeface="+mn-ea"/>
                          </a:rPr>
                          <m:t>𝜎</m:t>
                        </m:r>
                      </m:e>
                      <m:sup>
                        <m:r>
                          <a:rPr lang="en-US" altLang="zh-CN" sz="2800" b="0" i="1" smtClean="0">
                            <a:solidFill>
                              <a:schemeClr val="tx1">
                                <a:lumMod val="85000"/>
                                <a:lumOff val="15000"/>
                              </a:schemeClr>
                            </a:solidFill>
                            <a:latin typeface="Cambria Math" panose="02040503050406030204" pitchFamily="18" charset="0"/>
                            <a:sym typeface="+mn-ea"/>
                          </a:rPr>
                          <m:t>2</m:t>
                        </m:r>
                      </m:sup>
                    </m:sSup>
                    <m:r>
                      <a:rPr lang="en-US" altLang="zh-CN" sz="2800" b="0" i="0" smtClean="0">
                        <a:solidFill>
                          <a:schemeClr val="tx1">
                            <a:lumMod val="85000"/>
                            <a:lumOff val="15000"/>
                          </a:schemeClr>
                        </a:solidFill>
                        <a:latin typeface="Cambria Math" panose="02040503050406030204" pitchFamily="18" charset="0"/>
                        <a:sym typeface="+mn-ea"/>
                      </a:rPr>
                      <m:t>.</m:t>
                    </m:r>
                  </m:oMath>
                </a14:m>
                <a:endParaRPr lang="zh-CN" altLang="zh-CN" sz="2800" dirty="0">
                  <a:solidFill>
                    <a:schemeClr val="tx1">
                      <a:lumMod val="85000"/>
                      <a:lumOff val="15000"/>
                    </a:schemeClr>
                  </a:solidFill>
                  <a:latin typeface="Arial Unicode MS"/>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578496" y="962480"/>
                <a:ext cx="7245729" cy="566052"/>
              </a:xfrm>
              <a:prstGeom prst="rect">
                <a:avLst/>
              </a:prstGeom>
              <a:blipFill rotWithShape="1">
                <a:blip r:embed="rId2"/>
                <a:stretch>
                  <a:fillRect l="-5" t="-11186" r="2" b="15"/>
                </a:stretch>
              </a:blipFill>
            </p:spPr>
            <p:txBody>
              <a:bodyPr/>
              <a:lstStyle/>
              <a:p>
                <a:r>
                  <a:rPr lang="zh-CN" altLang="en-US">
                    <a:noFill/>
                  </a:rPr>
                  <a:t> </a:t>
                </a:r>
              </a:p>
            </p:txBody>
          </p:sp>
        </mc:Fallback>
      </mc:AlternateContent>
      <p:pic>
        <p:nvPicPr>
          <p:cNvPr id="4" name="图片 3"/>
          <p:cNvPicPr>
            <a:picLocks noChangeAspect="1"/>
          </p:cNvPicPr>
          <p:nvPr/>
        </p:nvPicPr>
        <p:blipFill>
          <a:blip r:embed="rId3">
            <a:clrChange>
              <a:clrFrom>
                <a:srgbClr val="FFFFFF"/>
              </a:clrFrom>
              <a:clrTo>
                <a:srgbClr val="FFFFFF">
                  <a:alpha val="0"/>
                </a:srgbClr>
              </a:clrTo>
            </a:clrChange>
            <a:duotone>
              <a:prstClr val="black"/>
              <a:schemeClr val="tx1">
                <a:lumMod val="95000"/>
                <a:lumOff val="5000"/>
                <a:tint val="45000"/>
                <a:satMod val="400000"/>
              </a:schemeClr>
            </a:duotone>
          </a:blip>
          <a:stretch>
            <a:fillRect/>
          </a:stretch>
        </p:blipFill>
        <p:spPr>
          <a:xfrm>
            <a:off x="987163" y="1815945"/>
            <a:ext cx="10054269" cy="4294923"/>
          </a:xfrm>
          <a:prstGeom prst="rect">
            <a:avLst/>
          </a:prstGeom>
          <a:ln>
            <a:noFill/>
          </a:ln>
          <a:effectLst/>
        </p:spPr>
      </p:pic>
      <p:grpSp>
        <p:nvGrpSpPr>
          <p:cNvPr id="5" name="组合 4"/>
          <p:cNvGrpSpPr/>
          <p:nvPr/>
        </p:nvGrpSpPr>
        <p:grpSpPr>
          <a:xfrm>
            <a:off x="1075981" y="1005312"/>
            <a:ext cx="3723496" cy="523220"/>
            <a:chOff x="1053632" y="1322059"/>
            <a:chExt cx="3723496" cy="523220"/>
          </a:xfrm>
        </p:grpSpPr>
        <p:sp>
          <p:nvSpPr>
            <p:cNvPr id="6" name="矩形 5"/>
            <p:cNvSpPr/>
            <p:nvPr/>
          </p:nvSpPr>
          <p:spPr>
            <a:xfrm>
              <a:off x="1524178" y="1322059"/>
              <a:ext cx="3252950" cy="523220"/>
            </a:xfrm>
            <a:prstGeom prst="rect">
              <a:avLst/>
            </a:prstGeom>
          </p:spPr>
          <p:txBody>
            <a:bodyPr wrap="square">
              <a:spAutoFit/>
            </a:bodyPr>
            <a:lstStyle/>
            <a:p>
              <a:r>
                <a:rPr lang="zh-CN" altLang="en-US" sz="2800" b="1" dirty="0">
                  <a:solidFill>
                    <a:srgbClr val="004EA2"/>
                  </a:solidFill>
                  <a:ea typeface="思源黑体 CN Bold" panose="020B0800000000000000" pitchFamily="34" charset="-122"/>
                </a:rPr>
                <a:t>定理</a:t>
              </a:r>
              <a:endParaRPr lang="en-US" altLang="zh-CN" sz="2800" b="1" dirty="0">
                <a:solidFill>
                  <a:srgbClr val="004EA2"/>
                </a:solidFill>
                <a:ea typeface="思源黑体 CN Bold" panose="020B0800000000000000" pitchFamily="34" charset="-122"/>
              </a:endParaRPr>
            </a:p>
          </p:txBody>
        </p:sp>
        <p:grpSp>
          <p:nvGrpSpPr>
            <p:cNvPr id="7" name="组合 6"/>
            <p:cNvGrpSpPr/>
            <p:nvPr/>
          </p:nvGrpSpPr>
          <p:grpSpPr>
            <a:xfrm>
              <a:off x="1053632" y="1397127"/>
              <a:ext cx="428587" cy="424183"/>
              <a:chOff x="1053632" y="1397127"/>
              <a:chExt cx="428587" cy="424183"/>
            </a:xfrm>
          </p:grpSpPr>
          <p:sp>
            <p:nvSpPr>
              <p:cNvPr id="8" name="矩形 7"/>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9" name="组合 8"/>
              <p:cNvGrpSpPr/>
              <p:nvPr/>
            </p:nvGrpSpPr>
            <p:grpSpPr>
              <a:xfrm>
                <a:off x="1109134" y="1448225"/>
                <a:ext cx="373085" cy="373085"/>
                <a:chOff x="1109134" y="1448225"/>
                <a:chExt cx="373085" cy="373085"/>
              </a:xfrm>
            </p:grpSpPr>
            <p:sp>
              <p:nvSpPr>
                <p:cNvPr id="10" name="矩形 9"/>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1"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12" name="灯片编号占位符 11"/>
          <p:cNvSpPr>
            <a:spLocks noGrp="1"/>
          </p:cNvSpPr>
          <p:nvPr>
            <p:ph type="sldNum" sz="quarter" idx="12"/>
          </p:nvPr>
        </p:nvSpPr>
        <p:spPr/>
        <p:txBody>
          <a:bodyPr/>
          <a:lstStyle/>
          <a:p>
            <a:fld id="{5FD308DF-D0D6-41CA-8E01-1A1CE80A10EE}" type="slidenum">
              <a:rPr lang="zh-CN" altLang="en-US" smtClean="0"/>
              <a:t>189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25606" y="2835498"/>
            <a:ext cx="9958039" cy="565348"/>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 用</a:t>
            </a:r>
            <a:r>
              <a:rPr lang="en-US" altLang="zh-CN" sz="2800"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代表事件“最高气温为</a:t>
            </a:r>
            <a:r>
              <a:rPr lang="en-US" altLang="zh-CN" sz="2800" dirty="0">
                <a:latin typeface="+mj-lt"/>
                <a:ea typeface="思源黑体 CN Normal" panose="020B0400000000000000" pitchFamily="34" charset="-122"/>
              </a:rPr>
              <a:t>30°C</a:t>
            </a:r>
            <a:r>
              <a:rPr lang="zh-CN" altLang="en-US" sz="2800" dirty="0">
                <a:latin typeface="+mj-lt"/>
                <a:ea typeface="思源黑体 CN Normal" panose="020B0400000000000000" pitchFamily="34" charset="-122"/>
              </a:rPr>
              <a:t>”，则</a:t>
            </a:r>
          </a:p>
        </p:txBody>
      </p:sp>
      <p:sp>
        <p:nvSpPr>
          <p:cNvPr id="15" name="矩形 14"/>
          <p:cNvSpPr/>
          <p:nvPr/>
        </p:nvSpPr>
        <p:spPr>
          <a:xfrm>
            <a:off x="2582997" y="3686903"/>
            <a:ext cx="6027603" cy="584776"/>
          </a:xfrm>
          <a:prstGeom prst="rect">
            <a:avLst/>
          </a:prstGeom>
          <a:solidFill>
            <a:schemeClr val="accent5">
              <a:lumMod val="20000"/>
              <a:lumOff val="80000"/>
            </a:schemeClr>
          </a:solidFill>
        </p:spPr>
        <p:txBody>
          <a:bodyPr wrap="square">
            <a:spAutoFit/>
          </a:bodyPr>
          <a:lstStyle/>
          <a:p>
            <a:pPr algn="ctr"/>
            <a:r>
              <a:rPr lang="en-US" altLang="zh-CN" sz="3200" i="1" dirty="0">
                <a:latin typeface="+mj-lt"/>
              </a:rPr>
              <a:t>A</a:t>
            </a:r>
            <a:r>
              <a:rPr lang="en-US" altLang="zh-CN" sz="3200" dirty="0">
                <a:latin typeface="+mj-lt"/>
              </a:rPr>
              <a:t>={</a:t>
            </a:r>
            <a:r>
              <a:rPr lang="en-US" altLang="zh-CN" sz="3200" dirty="0">
                <a:ea typeface="思源黑体 CN Normal" panose="020B0400000000000000" pitchFamily="34" charset="-122"/>
              </a:rPr>
              <a:t>(</a:t>
            </a:r>
            <a:r>
              <a:rPr lang="en-US" altLang="zh-CN" sz="3200" i="1" dirty="0" err="1">
                <a:ea typeface="思源黑体 CN Normal" panose="020B0400000000000000" pitchFamily="34" charset="-122"/>
              </a:rPr>
              <a:t>x,y</a:t>
            </a:r>
            <a:r>
              <a:rPr lang="en-US" altLang="zh-CN" sz="3200" dirty="0">
                <a:ea typeface="思源黑体 CN Normal" panose="020B0400000000000000" pitchFamily="34" charset="-122"/>
              </a:rPr>
              <a:t>):</a:t>
            </a:r>
            <a:r>
              <a:rPr lang="en-US" altLang="zh-CN" sz="3200" i="1" dirty="0">
                <a:ea typeface="思源黑体 CN Normal" panose="020B0400000000000000" pitchFamily="34" charset="-122"/>
              </a:rPr>
              <a:t> y=</a:t>
            </a:r>
            <a:r>
              <a:rPr lang="en-US" altLang="zh-CN" sz="3200" dirty="0">
                <a:ea typeface="思源黑体 CN Normal" panose="020B0400000000000000" pitchFamily="34" charset="-122"/>
              </a:rPr>
              <a:t>30,</a:t>
            </a:r>
            <a:r>
              <a:rPr lang="en-US" altLang="zh-CN" sz="3200" i="1" dirty="0">
                <a:ea typeface="思源黑体 CN Normal" panose="020B0400000000000000" pitchFamily="34" charset="-122"/>
              </a:rPr>
              <a:t> x</a:t>
            </a:r>
            <a:r>
              <a:rPr lang="zh-CN" altLang="en-US" sz="3200" dirty="0">
                <a:ea typeface="思源黑体 CN Normal" panose="020B0400000000000000" pitchFamily="34" charset="-122"/>
              </a:rPr>
              <a:t> ＜</a:t>
            </a:r>
            <a:r>
              <a:rPr lang="en-US" altLang="zh-CN" sz="3200" i="1" dirty="0">
                <a:ea typeface="思源黑体 CN Normal" panose="020B0400000000000000" pitchFamily="34" charset="-122"/>
              </a:rPr>
              <a:t> y</a:t>
            </a:r>
            <a:r>
              <a:rPr lang="zh-CN" altLang="en-US" sz="3200" dirty="0">
                <a:ea typeface="思源黑体 CN Normal" panose="020B0400000000000000" pitchFamily="34" charset="-122"/>
              </a:rPr>
              <a:t> </a:t>
            </a:r>
            <a:r>
              <a:rPr lang="en-US" altLang="zh-CN" sz="3200" dirty="0">
                <a:ea typeface="思源黑体 CN Normal" panose="020B0400000000000000" pitchFamily="34" charset="-122"/>
              </a:rPr>
              <a:t>}</a:t>
            </a:r>
            <a:r>
              <a:rPr lang="zh-CN" altLang="en-US" sz="3200" dirty="0">
                <a:ea typeface="思源黑体 CN Normal" panose="020B0400000000000000" pitchFamily="34" charset="-122"/>
              </a:rPr>
              <a:t>，</a:t>
            </a:r>
            <a:endParaRPr lang="en-US" altLang="zh-CN" sz="3200" dirty="0"/>
          </a:p>
        </p:txBody>
      </p:sp>
      <p:sp>
        <p:nvSpPr>
          <p:cNvPr id="19" name="矩形 18"/>
          <p:cNvSpPr/>
          <p:nvPr/>
        </p:nvSpPr>
        <p:spPr>
          <a:xfrm>
            <a:off x="2582996" y="4611124"/>
            <a:ext cx="6027603" cy="584774"/>
          </a:xfrm>
          <a:prstGeom prst="rect">
            <a:avLst/>
          </a:prstGeom>
          <a:solidFill>
            <a:schemeClr val="accent5">
              <a:lumMod val="20000"/>
              <a:lumOff val="80000"/>
            </a:schemeClr>
          </a:solidFill>
        </p:spPr>
        <p:txBody>
          <a:bodyPr wrap="square">
            <a:spAutoFit/>
          </a:bodyPr>
          <a:lstStyle/>
          <a:p>
            <a:pPr algn="ctr"/>
            <a:r>
              <a:rPr lang="en-US" altLang="zh-CN" sz="3200" dirty="0">
                <a:sym typeface="Symbol" panose="05050102010706020507" pitchFamily="18" charset="2"/>
              </a:rPr>
              <a:t></a:t>
            </a:r>
            <a:r>
              <a:rPr lang="en-US" altLang="zh-CN" sz="3200" dirty="0"/>
              <a:t>={</a:t>
            </a:r>
            <a:r>
              <a:rPr lang="en-US" altLang="zh-CN" sz="3200" dirty="0">
                <a:ea typeface="思源黑体 CN Normal" panose="020B0400000000000000" pitchFamily="34" charset="-122"/>
              </a:rPr>
              <a:t>(</a:t>
            </a:r>
            <a:r>
              <a:rPr lang="en-US" altLang="zh-CN" sz="3200" i="1" dirty="0" err="1">
                <a:ea typeface="思源黑体 CN Normal" panose="020B0400000000000000" pitchFamily="34" charset="-122"/>
              </a:rPr>
              <a:t>x,y</a:t>
            </a:r>
            <a:r>
              <a:rPr lang="en-US" altLang="zh-CN" sz="3200" dirty="0">
                <a:ea typeface="思源黑体 CN Normal" panose="020B0400000000000000" pitchFamily="34" charset="-122"/>
              </a:rPr>
              <a:t>):</a:t>
            </a:r>
            <a:r>
              <a:rPr lang="en-US" altLang="zh-CN" sz="3200" i="1" dirty="0">
                <a:ea typeface="思源黑体 CN Normal" panose="020B0400000000000000" pitchFamily="34" charset="-122"/>
              </a:rPr>
              <a:t> x &gt;y</a:t>
            </a:r>
            <a:r>
              <a:rPr lang="en-US" altLang="zh-CN" sz="3200" dirty="0">
                <a:ea typeface="思源黑体 CN Normal" panose="020B0400000000000000" pitchFamily="34" charset="-122"/>
              </a:rPr>
              <a:t>}.</a:t>
            </a:r>
            <a:endParaRPr lang="en-US" altLang="zh-CN" sz="3200" dirty="0"/>
          </a:p>
        </p:txBody>
      </p:sp>
      <p:sp>
        <p:nvSpPr>
          <p:cNvPr id="3" name="灯片编号占位符 2"/>
          <p:cNvSpPr>
            <a:spLocks noGrp="1"/>
          </p:cNvSpPr>
          <p:nvPr>
            <p:ph type="sldNum" sz="quarter" idx="12"/>
          </p:nvPr>
        </p:nvSpPr>
        <p:spPr/>
        <p:txBody>
          <a:bodyPr/>
          <a:lstStyle/>
          <a:p>
            <a:fld id="{5FD308DF-D0D6-41CA-8E01-1A1CE80A10EE}" type="slidenum">
              <a:rPr lang="zh-CN" altLang="en-US" smtClean="0"/>
              <a:t>19</a:t>
            </a:fld>
            <a:endParaRPr lang="zh-CN" altLang="en-US"/>
          </a:p>
        </p:txBody>
      </p:sp>
      <p:grpSp>
        <p:nvGrpSpPr>
          <p:cNvPr id="20" name="组合 19"/>
          <p:cNvGrpSpPr/>
          <p:nvPr/>
        </p:nvGrpSpPr>
        <p:grpSpPr>
          <a:xfrm>
            <a:off x="1253543" y="1042719"/>
            <a:ext cx="6259854" cy="523220"/>
            <a:chOff x="1180079" y="1354159"/>
            <a:chExt cx="6259854" cy="523220"/>
          </a:xfrm>
        </p:grpSpPr>
        <p:sp>
          <p:nvSpPr>
            <p:cNvPr id="23" name="矩形 22"/>
            <p:cNvSpPr/>
            <p:nvPr/>
          </p:nvSpPr>
          <p:spPr>
            <a:xfrm>
              <a:off x="1578884" y="1354159"/>
              <a:ext cx="5861049" cy="523220"/>
            </a:xfrm>
            <a:prstGeom prst="rect">
              <a:avLst/>
            </a:prstGeom>
            <a:noFill/>
            <a:ln w="57150">
              <a:noFill/>
            </a:ln>
          </p:spPr>
          <p:txBody>
            <a:bodyPr wrap="square" anchor="ctr" anchorCtr="0">
              <a:spAutoFit/>
            </a:bodyPr>
            <a:lstStyle/>
            <a:p>
              <a:r>
                <a:rPr lang="zh-CN" altLang="en-US" sz="2800" b="1" dirty="0">
                  <a:solidFill>
                    <a:srgbClr val="004EA2"/>
                  </a:solidFill>
                  <a:latin typeface="+mj-lt"/>
                  <a:ea typeface="+mj-ea"/>
                </a:rPr>
                <a:t>例</a:t>
              </a:r>
              <a:r>
                <a:rPr lang="en-US" altLang="zh-CN" sz="2800" b="1" dirty="0">
                  <a:solidFill>
                    <a:srgbClr val="004EA2"/>
                  </a:solidFill>
                  <a:latin typeface="+mj-lt"/>
                  <a:ea typeface="+mj-ea"/>
                </a:rPr>
                <a:t>2.1.3</a:t>
              </a:r>
            </a:p>
          </p:txBody>
        </p:sp>
        <p:grpSp>
          <p:nvGrpSpPr>
            <p:cNvPr id="24" name="组合 23"/>
            <p:cNvGrpSpPr/>
            <p:nvPr/>
          </p:nvGrpSpPr>
          <p:grpSpPr>
            <a:xfrm>
              <a:off x="1180079" y="1415466"/>
              <a:ext cx="375672" cy="375672"/>
              <a:chOff x="1180079" y="1415466"/>
              <a:chExt cx="375672" cy="375672"/>
            </a:xfrm>
          </p:grpSpPr>
          <p:sp>
            <p:nvSpPr>
              <p:cNvPr id="25" name="矩形 2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27" name="矩形 26"/>
          <p:cNvSpPr/>
          <p:nvPr/>
        </p:nvSpPr>
        <p:spPr>
          <a:xfrm>
            <a:off x="1116980" y="1487702"/>
            <a:ext cx="9958039" cy="1075231"/>
          </a:xfrm>
          <a:prstGeom prst="rect">
            <a:avLst/>
          </a:prstGeom>
          <a:noFill/>
          <a:ln w="57150">
            <a:noFill/>
          </a:ln>
        </p:spPr>
        <p:txBody>
          <a:bodyPr wrap="square" anchor="ctr" anchorCtr="0">
            <a:spAutoFit/>
          </a:bodyPr>
          <a:lstStyle/>
          <a:p>
            <a:pPr>
              <a:lnSpc>
                <a:spcPts val="4000"/>
              </a:lnSpc>
            </a:pPr>
            <a:r>
              <a:rPr lang="zh-CN" altLang="en-US" sz="2800" b="1" dirty="0">
                <a:solidFill>
                  <a:srgbClr val="004EA2"/>
                </a:solidFill>
                <a:latin typeface="+mj-lt"/>
                <a:ea typeface="+mj-ea"/>
              </a:rPr>
              <a:t>考察</a:t>
            </a:r>
            <a:r>
              <a:rPr lang="en-US" altLang="zh-CN" sz="2800" b="1" dirty="0">
                <a:solidFill>
                  <a:srgbClr val="004EA2"/>
                </a:solidFill>
                <a:latin typeface="+mj-lt"/>
                <a:ea typeface="+mj-ea"/>
              </a:rPr>
              <a:t>24</a:t>
            </a:r>
            <a:r>
              <a:rPr lang="zh-CN" altLang="en-US" sz="2800" b="1" dirty="0">
                <a:solidFill>
                  <a:srgbClr val="004EA2"/>
                </a:solidFill>
                <a:latin typeface="+mj-lt"/>
                <a:ea typeface="+mj-ea"/>
              </a:rPr>
              <a:t>小时内北京的最高气温与最低气温的记录，试写出相应的样本空间</a:t>
            </a:r>
            <a:r>
              <a:rPr lang="en-US" altLang="zh-CN" sz="2800" b="1" dirty="0">
                <a:solidFill>
                  <a:srgbClr val="004EA2"/>
                </a:solidFill>
                <a:latin typeface="+mj-lt"/>
                <a:ea typeface="+mj-ea"/>
              </a:rPr>
              <a:t>, </a:t>
            </a:r>
            <a:r>
              <a:rPr lang="zh-CN" altLang="en-US" sz="2800" b="1" dirty="0">
                <a:solidFill>
                  <a:srgbClr val="004EA2"/>
                </a:solidFill>
                <a:latin typeface="+mj-lt"/>
                <a:ea typeface="+mj-ea"/>
              </a:rPr>
              <a:t>并表达事件“最高气温为</a:t>
            </a:r>
            <a:r>
              <a:rPr lang="en-US" altLang="zh-CN" sz="2800" b="1" dirty="0">
                <a:solidFill>
                  <a:srgbClr val="004EA2"/>
                </a:solidFill>
                <a:latin typeface="+mj-lt"/>
                <a:ea typeface="+mj-ea"/>
              </a:rPr>
              <a:t>30°C”</a:t>
            </a:r>
            <a:r>
              <a:rPr lang="zh-CN" altLang="en-US" sz="2800" b="1" dirty="0">
                <a:solidFill>
                  <a:srgbClr val="004EA2"/>
                </a:solidFill>
                <a:latin typeface="+mj-lt"/>
                <a:ea typeface="+mj-ea"/>
              </a:rPr>
              <a:t>和不可能事件．</a:t>
            </a:r>
            <a:endParaRPr lang="en-US" altLang="zh-CN" sz="2800" b="1" dirty="0">
              <a:solidFill>
                <a:srgbClr val="004EA2"/>
              </a:solidFill>
              <a:latin typeface="+mj-lt"/>
              <a:ea typeface="+mj-ea"/>
            </a:endParaRPr>
          </a:p>
        </p:txBody>
      </p:sp>
      <p:sp>
        <p:nvSpPr>
          <p:cNvPr id="4" name="矩形 3"/>
          <p:cNvSpPr/>
          <p:nvPr/>
        </p:nvSpPr>
        <p:spPr>
          <a:xfrm>
            <a:off x="1116979" y="5591194"/>
            <a:ext cx="9855821" cy="564001"/>
          </a:xfrm>
          <a:prstGeom prst="rect">
            <a:avLst/>
          </a:prstGeom>
        </p:spPr>
        <p:txBody>
          <a:bodyPr wrap="square">
            <a:spAutoFit/>
          </a:bodyPr>
          <a:lstStyle/>
          <a:p>
            <a:pPr>
              <a:lnSpc>
                <a:spcPct val="120000"/>
              </a:lnSpc>
            </a:pPr>
            <a:r>
              <a:rPr lang="zh-CN" altLang="en-US" sz="2800" dirty="0">
                <a:ea typeface="思源黑体 CN Normal" panose="020B0400000000000000" pitchFamily="34" charset="-122"/>
              </a:rPr>
              <a:t>在上例中，不可能事件有多种表达方式，如</a:t>
            </a:r>
            <a:r>
              <a:rPr lang="en-US" altLang="zh-CN" sz="2800" dirty="0">
                <a:sym typeface="Symbol" panose="05050102010706020507" pitchFamily="18" charset="2"/>
              </a:rPr>
              <a:t> </a:t>
            </a:r>
            <a:r>
              <a:rPr lang="en-US" altLang="zh-CN" sz="2800" dirty="0"/>
              <a:t>={</a:t>
            </a:r>
            <a:r>
              <a:rPr lang="en-US" altLang="zh-CN" sz="2800" dirty="0">
                <a:ea typeface="思源黑体 CN Normal" panose="020B0400000000000000" pitchFamily="34" charset="-122"/>
              </a:rPr>
              <a:t>(</a:t>
            </a:r>
            <a:r>
              <a:rPr lang="en-US" altLang="zh-CN" sz="2800" i="1" dirty="0" err="1">
                <a:ea typeface="思源黑体 CN Normal" panose="020B0400000000000000" pitchFamily="34" charset="-122"/>
              </a:rPr>
              <a:t>x,y</a:t>
            </a:r>
            <a:r>
              <a:rPr lang="en-US" altLang="zh-CN" sz="2800" dirty="0">
                <a:ea typeface="思源黑体 CN Normal" panose="020B0400000000000000" pitchFamily="34" charset="-122"/>
              </a:rPr>
              <a:t>):</a:t>
            </a:r>
            <a:r>
              <a:rPr lang="en-US" altLang="zh-CN" sz="2800" i="1" dirty="0">
                <a:ea typeface="思源黑体 CN Normal" panose="020B0400000000000000" pitchFamily="34" charset="-122"/>
              </a:rPr>
              <a:t> y=∞</a:t>
            </a:r>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等</a:t>
            </a:r>
            <a:r>
              <a:rPr lang="en-US" altLang="zh-CN" sz="2800" dirty="0">
                <a:ea typeface="思源黑体 CN Normal" panose="020B0400000000000000" pitchFamily="34" charset="-122"/>
              </a:rPr>
              <a:t>.</a:t>
            </a:r>
            <a:endParaRPr lang="en-US" altLang="zh-CN" sz="28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19" grpId="0" animBg="1"/>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876150" y="1196379"/>
            <a:ext cx="10439700" cy="1011076"/>
            <a:chOff x="1409549" y="1597912"/>
            <a:chExt cx="10439700" cy="1011076"/>
          </a:xfrm>
        </p:grpSpPr>
        <p:sp>
          <p:nvSpPr>
            <p:cNvPr id="3" name="椭圆 2"/>
            <p:cNvSpPr/>
            <p:nvPr/>
          </p:nvSpPr>
          <p:spPr>
            <a:xfrm>
              <a:off x="1409549" y="1743505"/>
              <a:ext cx="724051" cy="72405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 name="analytics_156370"/>
            <p:cNvSpPr>
              <a:spLocks noChangeAspect="1"/>
            </p:cNvSpPr>
            <p:nvPr/>
          </p:nvSpPr>
          <p:spPr bwMode="auto">
            <a:xfrm>
              <a:off x="1653893" y="1781605"/>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653892" y="2085768"/>
                  <a:ext cx="10195357"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计算</a:t>
                  </a:r>
                  <a:r>
                    <a:rPr lang="zh-CN" altLang="zh-CN" sz="2800" i="1" dirty="0">
                      <a:latin typeface="Arial Unicode MS"/>
                    </a:rPr>
                    <a:t>N</a:t>
                  </a:r>
                  <a:r>
                    <a:rPr lang="en-US" altLang="zh-CN" sz="2800" i="1" dirty="0">
                      <a:latin typeface="Arial Unicode MS"/>
                    </a:rPr>
                    <a:t> </a:t>
                  </a:r>
                  <a:r>
                    <a:rPr lang="en-US" altLang="zh-CN" sz="2800" dirty="0">
                      <a:latin typeface="Arial Unicode MS"/>
                    </a:rPr>
                    <a:t>(</a:t>
                  </a:r>
                  <a:r>
                    <a:rPr lang="en-US" altLang="zh-CN" sz="2800" i="1" dirty="0"/>
                    <a:t>μ,σ</a:t>
                  </a:r>
                  <a:r>
                    <a:rPr lang="en-US" altLang="zh-CN" sz="2800" i="1" baseline="30000" dirty="0"/>
                    <a:t>2</a:t>
                  </a:r>
                  <a:r>
                    <a:rPr lang="en-US" altLang="zh-CN" sz="2800" dirty="0">
                      <a:latin typeface="Arial Unicode MS"/>
                    </a:rPr>
                    <a:t>)</a:t>
                  </a:r>
                  <a:r>
                    <a:rPr lang="zh-CN" altLang="zh-CN" sz="2800" dirty="0">
                      <a:latin typeface="Arial Unicode MS"/>
                    </a:rPr>
                    <a:t>密度函数值</a:t>
                  </a:r>
                  <a:r>
                    <a:rPr lang="zh-CN" altLang="en-US" sz="2800" dirty="0">
                      <a:latin typeface="Arial Unicode MS"/>
                    </a:rPr>
                    <a:t>，</a:t>
                  </a:r>
                  <a:r>
                    <a:rPr lang="zh-CN" altLang="en-US" sz="2800" dirty="0">
                      <a:solidFill>
                        <a:prstClr val="black"/>
                      </a:solidFill>
                      <a:ea typeface="思源黑体 CN Normal" panose="020B0400000000000000" pitchFamily="34" charset="-122"/>
                    </a:rPr>
                    <a:t>调用方式</a:t>
                  </a:r>
                  <a:r>
                    <a:rPr lang="en-US" altLang="zh-CN" sz="2800" dirty="0" err="1">
                      <a:solidFill>
                        <a:prstClr val="black"/>
                      </a:solidFill>
                      <a:ea typeface="思源黑体 CN Normal" panose="020B0400000000000000" pitchFamily="34" charset="-122"/>
                    </a:rPr>
                    <a:t>dnorm</a:t>
                  </a:r>
                  <a:r>
                    <a:rPr lang="en-US" altLang="zh-CN" sz="2800" dirty="0">
                      <a:latin typeface="Arial Unicode MS"/>
                    </a:rPr>
                    <a:t>(</a:t>
                  </a:r>
                  <a14:m>
                    <m:oMath xmlns:m="http://schemas.openxmlformats.org/officeDocument/2006/math">
                      <m:r>
                        <a:rPr lang="en-US" altLang="zh-CN" sz="2800" i="1" dirty="0" smtClean="0">
                          <a:solidFill>
                            <a:prstClr val="black"/>
                          </a:solidFill>
                          <a:latin typeface="Cambria Math" panose="02040503050406030204" pitchFamily="18" charset="0"/>
                        </a:rPr>
                        <m:t>𝑥</m:t>
                      </m:r>
                    </m:oMath>
                  </a14:m>
                  <a:r>
                    <a:rPr lang="en-US" altLang="zh-CN" sz="2800" i="1" dirty="0">
                      <a:solidFill>
                        <a:prstClr val="black"/>
                      </a:solidFill>
                      <a:ea typeface="思源黑体 CN Normal" panose="020B0400000000000000" pitchFamily="34" charset="-122"/>
                    </a:rPr>
                    <a:t>,</a:t>
                  </a:r>
                  <a14:m>
                    <m:oMath xmlns:m="http://schemas.openxmlformats.org/officeDocument/2006/math">
                      <m:r>
                        <a:rPr lang="el-GR" altLang="zh-CN" sz="2800" i="1" dirty="0" smtClean="0">
                          <a:latin typeface="Cambria Math" panose="02040503050406030204" pitchFamily="18" charset="0"/>
                        </a:rPr>
                        <m:t> </m:t>
                      </m:r>
                      <m:r>
                        <m:rPr>
                          <m:nor/>
                        </m:rPr>
                        <a:rPr lang="el-GR" altLang="zh-CN" sz="2800" i="1" dirty="0">
                          <a:latin typeface="Cambria Math" panose="02040503050406030204" pitchFamily="18" charset="0"/>
                        </a:rPr>
                        <m:t>μ</m:t>
                      </m:r>
                      <m:r>
                        <a:rPr lang="en-US" altLang="zh-CN" sz="2800" b="0" i="1" dirty="0" smtClean="0">
                          <a:latin typeface="Cambria Math" panose="02040503050406030204" pitchFamily="18" charset="0"/>
                        </a:rPr>
                        <m:t>,</m:t>
                      </m:r>
                      <m:r>
                        <m:rPr>
                          <m:nor/>
                        </m:rPr>
                        <a:rPr lang="el-GR" altLang="zh-CN" sz="2800" i="1" dirty="0">
                          <a:latin typeface="Cambria Math" panose="02040503050406030204" pitchFamily="18" charset="0"/>
                        </a:rPr>
                        <m:t>σ</m:t>
                      </m:r>
                    </m:oMath>
                  </a14:m>
                  <a:r>
                    <a:rPr lang="en-US" altLang="zh-CN" sz="2800" dirty="0">
                      <a:latin typeface="Arial Unicode MS"/>
                    </a:rPr>
                    <a:t>)</a:t>
                  </a:r>
                  <a:r>
                    <a:rPr lang="en-US" altLang="zh-CN" sz="2800" dirty="0">
                      <a:solidFill>
                        <a:prstClr val="black"/>
                      </a:solidFill>
                      <a:ea typeface="思源黑体 CN Normal" panose="020B0400000000000000" pitchFamily="34" charset="-122"/>
                    </a:rPr>
                    <a:t>.</a:t>
                  </a:r>
                </a:p>
              </p:txBody>
            </p:sp>
          </mc:Choice>
          <mc:Fallback xmlns="">
            <p:sp>
              <p:nvSpPr>
                <p:cNvPr id="5" name="矩形 4"/>
                <p:cNvSpPr>
                  <a:spLocks noRot="1" noChangeAspect="1" noMove="1" noResize="1" noEditPoints="1" noAdjustHandles="1" noChangeArrowheads="1" noChangeShapeType="1" noTextEdit="1"/>
                </p:cNvSpPr>
                <p:nvPr/>
              </p:nvSpPr>
              <p:spPr>
                <a:xfrm>
                  <a:off x="1653892" y="2085768"/>
                  <a:ext cx="10195357" cy="523220"/>
                </a:xfrm>
                <a:prstGeom prst="rect">
                  <a:avLst/>
                </a:prstGeom>
                <a:blipFill rotWithShape="1">
                  <a:blip r:embed="rId3"/>
                </a:blipFill>
                <a:ln w="57150">
                  <a:noFill/>
                </a:ln>
              </p:spPr>
              <p:txBody>
                <a:bodyPr/>
                <a:lstStyle/>
                <a:p>
                  <a:r>
                    <a:rPr lang="zh-CN" altLang="en-US">
                      <a:noFill/>
                    </a:rPr>
                    <a:t> </a:t>
                  </a:r>
                </a:p>
              </p:txBody>
            </p:sp>
          </mc:Fallback>
        </mc:AlternateContent>
        <p:cxnSp>
          <p:nvCxnSpPr>
            <p:cNvPr id="6" name="直接连接符 5"/>
            <p:cNvCxnSpPr/>
            <p:nvPr/>
          </p:nvCxnSpPr>
          <p:spPr>
            <a:xfrm>
              <a:off x="1740544" y="2079491"/>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074622" y="1597912"/>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1. </a:t>
              </a:r>
              <a:r>
                <a:rPr lang="en-US" altLang="zh-CN" sz="2800" b="1" dirty="0" err="1">
                  <a:solidFill>
                    <a:srgbClr val="004EA2"/>
                  </a:solidFill>
                  <a:ea typeface="思源黑体 CN Normal" panose="020B0400000000000000" pitchFamily="34" charset="-122"/>
                </a:rPr>
                <a:t>dnorm</a:t>
              </a:r>
              <a:r>
                <a:rPr lang="en-US" altLang="zh-CN" sz="2800" b="1" dirty="0">
                  <a:solidFill>
                    <a:srgbClr val="004EA2"/>
                  </a:solidFill>
                  <a:ea typeface="思源黑体 CN Normal" panose="020B0400000000000000" pitchFamily="34" charset="-122"/>
                </a:rPr>
                <a:t>:</a:t>
              </a:r>
            </a:p>
          </p:txBody>
        </p:sp>
      </p:grpSp>
      <p:grpSp>
        <p:nvGrpSpPr>
          <p:cNvPr id="37" name="组合 36"/>
          <p:cNvGrpSpPr/>
          <p:nvPr/>
        </p:nvGrpSpPr>
        <p:grpSpPr>
          <a:xfrm>
            <a:off x="851423" y="2355694"/>
            <a:ext cx="10464427" cy="1012199"/>
            <a:chOff x="1409549" y="2682862"/>
            <a:chExt cx="10464427" cy="1012199"/>
          </a:xfrm>
        </p:grpSpPr>
        <p:sp>
          <p:nvSpPr>
            <p:cNvPr id="35" name="椭圆 34"/>
            <p:cNvSpPr/>
            <p:nvPr/>
          </p:nvSpPr>
          <p:spPr>
            <a:xfrm>
              <a:off x="1409549" y="2814583"/>
              <a:ext cx="724051" cy="72405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10" name="组合 9"/>
            <p:cNvGrpSpPr/>
            <p:nvPr/>
          </p:nvGrpSpPr>
          <p:grpSpPr>
            <a:xfrm>
              <a:off x="1653893" y="2866555"/>
              <a:ext cx="10220083" cy="828506"/>
              <a:chOff x="1827267" y="1905903"/>
              <a:chExt cx="10220083" cy="828506"/>
            </a:xfrm>
          </p:grpSpPr>
          <p:sp>
            <p:nvSpPr>
              <p:cNvPr id="12"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cxnSp>
            <p:nvCxnSpPr>
              <p:cNvPr id="14" name="直接连接符 13"/>
              <p:cNvCxnSpPr/>
              <p:nvPr/>
            </p:nvCxnSpPr>
            <p:spPr>
              <a:xfrm>
                <a:off x="1913918" y="2203789"/>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1827267" y="2200032"/>
                    <a:ext cx="10220083" cy="534377"/>
                  </a:xfrm>
                  <a:prstGeom prst="rect">
                    <a:avLst/>
                  </a:prstGeom>
                  <a:noFill/>
                  <a:ln w="57150">
                    <a:noFill/>
                  </a:ln>
                </p:spPr>
                <p:txBody>
                  <a:bodyPr wrap="square" anchor="ctr" anchorCtr="0">
                    <a:spAutoFit/>
                  </a:bodyPr>
                  <a:lstStyle/>
                  <a:p>
                    <a:pPr>
                      <a:lnSpc>
                        <a:spcPct val="110000"/>
                      </a:lnSpc>
                    </a:pPr>
                    <a:r>
                      <a:rPr lang="zh-CN" altLang="en-US" sz="2800" dirty="0">
                        <a:solidFill>
                          <a:prstClr val="black"/>
                        </a:solidFill>
                        <a:ea typeface="思源黑体 CN Normal" panose="020B0400000000000000" pitchFamily="34" charset="-122"/>
                      </a:rPr>
                      <a:t>计算</a:t>
                    </a:r>
                    <a:r>
                      <a:rPr lang="zh-CN" altLang="zh-CN" sz="2800" i="1" dirty="0">
                        <a:latin typeface="Arial Unicode MS"/>
                      </a:rPr>
                      <a:t>N</a:t>
                    </a:r>
                    <a:r>
                      <a:rPr lang="en-US" altLang="zh-CN" sz="2800" i="1" dirty="0">
                        <a:latin typeface="Arial Unicode MS"/>
                      </a:rPr>
                      <a:t> </a:t>
                    </a:r>
                    <a:r>
                      <a:rPr lang="en-US" altLang="zh-CN" sz="2800" dirty="0">
                        <a:latin typeface="Arial Unicode MS"/>
                      </a:rPr>
                      <a:t>(</a:t>
                    </a:r>
                    <a:r>
                      <a:rPr lang="en-US" altLang="zh-CN" sz="2800" i="1" dirty="0"/>
                      <a:t>μ,σ</a:t>
                    </a:r>
                    <a:r>
                      <a:rPr lang="en-US" altLang="zh-CN" sz="2800" i="1" baseline="30000" dirty="0"/>
                      <a:t>2</a:t>
                    </a:r>
                    <a:r>
                      <a:rPr lang="en-US" altLang="zh-CN" sz="2800" dirty="0">
                        <a:latin typeface="Arial Unicode MS"/>
                      </a:rPr>
                      <a:t>)</a:t>
                    </a:r>
                    <a:r>
                      <a:rPr lang="zh-CN" altLang="en-US" sz="2800" dirty="0">
                        <a:solidFill>
                          <a:prstClr val="black"/>
                        </a:solidFill>
                        <a:ea typeface="思源黑体 CN Normal" panose="020B0400000000000000" pitchFamily="34" charset="-122"/>
                      </a:rPr>
                      <a:t>分布函数值，调用方式为</a:t>
                    </a:r>
                    <a:r>
                      <a:rPr lang="en-US" altLang="zh-CN" sz="2800" dirty="0" err="1">
                        <a:solidFill>
                          <a:prstClr val="black"/>
                        </a:solidFill>
                        <a:ea typeface="思源黑体 CN Normal" panose="020B0400000000000000" pitchFamily="34" charset="-122"/>
                      </a:rPr>
                      <a:t>pnorm</a:t>
                    </a:r>
                    <a:r>
                      <a:rPr lang="en-US" altLang="zh-CN" sz="2800" dirty="0">
                        <a:latin typeface="Arial Unicode MS"/>
                      </a:rPr>
                      <a:t>(</a:t>
                    </a:r>
                    <a14:m>
                      <m:oMath xmlns:m="http://schemas.openxmlformats.org/officeDocument/2006/math">
                        <m:r>
                          <a:rPr lang="en-US" altLang="zh-CN" sz="2800" i="1" dirty="0">
                            <a:solidFill>
                              <a:prstClr val="black"/>
                            </a:solidFill>
                            <a:latin typeface="Cambria Math" panose="02040503050406030204" pitchFamily="18" charset="0"/>
                          </a:rPr>
                          <m:t>𝑥</m:t>
                        </m:r>
                      </m:oMath>
                    </a14:m>
                    <a:r>
                      <a:rPr lang="en-US" altLang="zh-CN" sz="2800" i="1" dirty="0">
                        <a:solidFill>
                          <a:prstClr val="black"/>
                        </a:solidFill>
                        <a:ea typeface="思源黑体 CN Normal" panose="020B0400000000000000" pitchFamily="34" charset="-122"/>
                      </a:rPr>
                      <a:t>,</a:t>
                    </a:r>
                    <a14:m>
                      <m:oMath xmlns:m="http://schemas.openxmlformats.org/officeDocument/2006/math">
                        <m:r>
                          <a:rPr lang="el-GR" altLang="zh-CN" sz="2800" i="1" dirty="0">
                            <a:latin typeface="Cambria Math" panose="02040503050406030204" pitchFamily="18" charset="0"/>
                          </a:rPr>
                          <m:t> </m:t>
                        </m:r>
                        <m:r>
                          <m:rPr>
                            <m:nor/>
                          </m:rPr>
                          <a:rPr lang="el-GR" altLang="zh-CN" sz="2800" i="1" dirty="0">
                            <a:latin typeface="Cambria Math" panose="02040503050406030204" pitchFamily="18" charset="0"/>
                          </a:rPr>
                          <m:t>μ</m:t>
                        </m:r>
                        <m:r>
                          <a:rPr lang="en-US" altLang="zh-CN" sz="2800" i="1" dirty="0">
                            <a:latin typeface="Cambria Math" panose="02040503050406030204" pitchFamily="18" charset="0"/>
                          </a:rPr>
                          <m:t>,</m:t>
                        </m:r>
                        <m:r>
                          <m:rPr>
                            <m:nor/>
                          </m:rPr>
                          <a:rPr lang="el-GR" altLang="zh-CN" sz="2800" i="1" dirty="0">
                            <a:latin typeface="Cambria Math" panose="02040503050406030204" pitchFamily="18" charset="0"/>
                          </a:rPr>
                          <m:t>σ</m:t>
                        </m:r>
                      </m:oMath>
                    </a14:m>
                    <a:r>
                      <a:rPr lang="en-US" altLang="zh-CN" sz="2800" dirty="0">
                        <a:latin typeface="Arial Unicode MS"/>
                      </a:rPr>
                      <a:t>)</a:t>
                    </a:r>
                    <a:r>
                      <a:rPr lang="en-US" altLang="zh-CN" sz="2800" dirty="0">
                        <a:solidFill>
                          <a:prstClr val="black"/>
                        </a:solidFill>
                        <a:ea typeface="思源黑体 CN Normal" panose="020B0400000000000000" pitchFamily="34" charset="-122"/>
                      </a:rPr>
                      <a:t>. </a:t>
                    </a:r>
                  </a:p>
                </p:txBody>
              </p:sp>
            </mc:Choice>
            <mc:Fallback xmlns="">
              <p:sp>
                <p:nvSpPr>
                  <p:cNvPr id="13" name="矩形 12"/>
                  <p:cNvSpPr>
                    <a:spLocks noRot="1" noChangeAspect="1" noMove="1" noResize="1" noEditPoints="1" noAdjustHandles="1" noChangeArrowheads="1" noChangeShapeType="1" noTextEdit="1"/>
                  </p:cNvSpPr>
                  <p:nvPr/>
                </p:nvSpPr>
                <p:spPr>
                  <a:xfrm>
                    <a:off x="1827267" y="2200032"/>
                    <a:ext cx="10220083" cy="534377"/>
                  </a:xfrm>
                  <a:prstGeom prst="rect">
                    <a:avLst/>
                  </a:prstGeom>
                  <a:blipFill rotWithShape="1">
                    <a:blip r:embed="rId4"/>
                  </a:blipFill>
                  <a:ln w="57150">
                    <a:noFill/>
                  </a:ln>
                </p:spPr>
                <p:txBody>
                  <a:bodyPr/>
                  <a:lstStyle/>
                  <a:p>
                    <a:r>
                      <a:rPr lang="zh-CN" altLang="en-US">
                        <a:noFill/>
                      </a:rPr>
                      <a:t> </a:t>
                    </a:r>
                  </a:p>
                </p:txBody>
              </p:sp>
            </mc:Fallback>
          </mc:AlternateContent>
        </p:grpSp>
        <p:sp>
          <p:nvSpPr>
            <p:cNvPr id="11" name="矩形 10"/>
            <p:cNvSpPr/>
            <p:nvPr/>
          </p:nvSpPr>
          <p:spPr>
            <a:xfrm>
              <a:off x="2074622" y="2682862"/>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2. </a:t>
              </a:r>
              <a:r>
                <a:rPr lang="en-US" altLang="zh-CN" sz="2800" b="1" dirty="0" err="1">
                  <a:solidFill>
                    <a:srgbClr val="004EA2"/>
                  </a:solidFill>
                  <a:ea typeface="思源黑体 CN Normal" panose="020B0400000000000000" pitchFamily="34" charset="-122"/>
                </a:rPr>
                <a:t>pnorm</a:t>
              </a:r>
              <a:r>
                <a:rPr lang="zh-CN" altLang="en-US" sz="2800" b="1" dirty="0">
                  <a:solidFill>
                    <a:srgbClr val="004EA2"/>
                  </a:solidFill>
                  <a:ea typeface="思源黑体 CN Normal" panose="020B0400000000000000" pitchFamily="34" charset="-122"/>
                </a:rPr>
                <a:t>：</a:t>
              </a:r>
              <a:endParaRPr lang="en-US" altLang="zh-CN" sz="2800" b="1" dirty="0">
                <a:solidFill>
                  <a:srgbClr val="004EA2"/>
                </a:solidFill>
                <a:ea typeface="思源黑体 CN Normal" panose="020B0400000000000000" pitchFamily="34" charset="-122"/>
              </a:endParaRPr>
            </a:p>
          </p:txBody>
        </p:sp>
      </p:grpSp>
      <p:grpSp>
        <p:nvGrpSpPr>
          <p:cNvPr id="48" name="组合 47"/>
          <p:cNvGrpSpPr/>
          <p:nvPr/>
        </p:nvGrpSpPr>
        <p:grpSpPr>
          <a:xfrm>
            <a:off x="851423" y="3637505"/>
            <a:ext cx="10589728" cy="1057597"/>
            <a:chOff x="1050792" y="3330939"/>
            <a:chExt cx="10589728" cy="1057597"/>
          </a:xfrm>
        </p:grpSpPr>
        <p:sp>
          <p:nvSpPr>
            <p:cNvPr id="36" name="椭圆 35"/>
            <p:cNvSpPr/>
            <p:nvPr/>
          </p:nvSpPr>
          <p:spPr>
            <a:xfrm>
              <a:off x="1050792" y="3453664"/>
              <a:ext cx="724051" cy="72405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15" name="组合 14"/>
            <p:cNvGrpSpPr/>
            <p:nvPr/>
          </p:nvGrpSpPr>
          <p:grpSpPr>
            <a:xfrm>
              <a:off x="1295136" y="3330939"/>
              <a:ext cx="10345384" cy="1057597"/>
              <a:chOff x="1437839" y="4002714"/>
              <a:chExt cx="10345384" cy="1057597"/>
            </a:xfrm>
          </p:grpSpPr>
          <p:grpSp>
            <p:nvGrpSpPr>
              <p:cNvPr id="17" name="组合 16"/>
              <p:cNvGrpSpPr/>
              <p:nvPr/>
            </p:nvGrpSpPr>
            <p:grpSpPr>
              <a:xfrm>
                <a:off x="1437839" y="4186407"/>
                <a:ext cx="10345384" cy="873904"/>
                <a:chOff x="1827267" y="1905903"/>
                <a:chExt cx="10345384" cy="873904"/>
              </a:xfrm>
            </p:grpSpPr>
            <p:sp>
              <p:nvSpPr>
                <p:cNvPr id="19"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20" name="矩形 19"/>
                    <p:cNvSpPr/>
                    <p:nvPr/>
                  </p:nvSpPr>
                  <p:spPr>
                    <a:xfrm>
                      <a:off x="1827267" y="2245430"/>
                      <a:ext cx="10345384" cy="534377"/>
                    </a:xfrm>
                    <a:prstGeom prst="rect">
                      <a:avLst/>
                    </a:prstGeom>
                    <a:noFill/>
                    <a:ln w="57150">
                      <a:noFill/>
                    </a:ln>
                  </p:spPr>
                  <p:txBody>
                    <a:bodyPr wrap="square" anchor="ctr" anchorCtr="0">
                      <a:spAutoFit/>
                    </a:bodyPr>
                    <a:lstStyle/>
                    <a:p>
                      <a:pPr>
                        <a:lnSpc>
                          <a:spcPct val="110000"/>
                        </a:lnSpc>
                      </a:pPr>
                      <a:r>
                        <a:rPr lang="zh-CN" altLang="en-US" sz="2800" dirty="0">
                          <a:solidFill>
                            <a:prstClr val="black"/>
                          </a:solidFill>
                          <a:ea typeface="思源黑体 CN Normal" panose="020B0400000000000000" pitchFamily="34" charset="-122"/>
                        </a:rPr>
                        <a:t>生成正态分布随机数，调用方式为</a:t>
                      </a:r>
                      <a:r>
                        <a:rPr lang="en-US" altLang="zh-CN" sz="2800" dirty="0" err="1">
                          <a:solidFill>
                            <a:prstClr val="black"/>
                          </a:solidFill>
                          <a:ea typeface="思源黑体 CN Normal" panose="020B0400000000000000" pitchFamily="34" charset="-122"/>
                        </a:rPr>
                        <a:t>rnorm</a:t>
                      </a:r>
                      <a:r>
                        <a:rPr lang="en-US" altLang="zh-CN" sz="2800" dirty="0">
                          <a:latin typeface="Arial Unicode MS"/>
                        </a:rPr>
                        <a:t>(</a:t>
                      </a:r>
                      <a14:m>
                        <m:oMath xmlns:m="http://schemas.openxmlformats.org/officeDocument/2006/math">
                          <m:r>
                            <a:rPr lang="en-US" altLang="zh-CN" sz="2800" dirty="0">
                              <a:solidFill>
                                <a:prstClr val="black"/>
                              </a:solidFill>
                              <a:latin typeface="Cambria Math" panose="02040503050406030204" pitchFamily="18" charset="0"/>
                              <a:ea typeface="思源黑体 CN Normal" panose="020B0400000000000000" pitchFamily="34" charset="-122"/>
                            </a:rPr>
                            <m:t>𝑚</m:t>
                          </m:r>
                        </m:oMath>
                      </a14:m>
                      <a:r>
                        <a:rPr lang="en-US" altLang="zh-CN" sz="2800" i="1" dirty="0">
                          <a:solidFill>
                            <a:prstClr val="black"/>
                          </a:solidFill>
                          <a:ea typeface="思源黑体 CN Normal" panose="020B0400000000000000" pitchFamily="34" charset="-122"/>
                        </a:rPr>
                        <a:t>,</a:t>
                      </a:r>
                      <a14:m>
                        <m:oMath xmlns:m="http://schemas.openxmlformats.org/officeDocument/2006/math">
                          <m:r>
                            <a:rPr lang="el-GR" altLang="zh-CN" sz="2800" i="1" dirty="0">
                              <a:latin typeface="Cambria Math" panose="02040503050406030204" pitchFamily="18" charset="0"/>
                            </a:rPr>
                            <m:t> </m:t>
                          </m:r>
                          <m:r>
                            <m:rPr>
                              <m:nor/>
                            </m:rPr>
                            <a:rPr lang="el-GR" altLang="zh-CN" sz="2800" i="1" dirty="0">
                              <a:latin typeface="Cambria Math" panose="02040503050406030204" pitchFamily="18" charset="0"/>
                            </a:rPr>
                            <m:t>μ</m:t>
                          </m:r>
                          <m:r>
                            <a:rPr lang="en-US" altLang="zh-CN" sz="2800" i="1" dirty="0">
                              <a:latin typeface="Cambria Math" panose="02040503050406030204" pitchFamily="18" charset="0"/>
                            </a:rPr>
                            <m:t>,</m:t>
                          </m:r>
                          <m:r>
                            <m:rPr>
                              <m:nor/>
                            </m:rPr>
                            <a:rPr lang="el-GR" altLang="zh-CN" sz="2800" i="1" dirty="0">
                              <a:latin typeface="Cambria Math" panose="02040503050406030204" pitchFamily="18" charset="0"/>
                            </a:rPr>
                            <m:t>σ</m:t>
                          </m:r>
                        </m:oMath>
                      </a14:m>
                      <a:r>
                        <a:rPr lang="en-US" altLang="zh-CN" sz="2800" dirty="0">
                          <a:latin typeface="Arial Unicode MS"/>
                        </a:rPr>
                        <a:t>)</a:t>
                      </a:r>
                      <a:r>
                        <a:rPr lang="en-US" altLang="zh-CN" sz="2800" dirty="0">
                          <a:solidFill>
                            <a:prstClr val="black"/>
                          </a:solidFill>
                          <a:ea typeface="思源黑体 CN Normal" panose="020B0400000000000000" pitchFamily="34" charset="-122"/>
                        </a:rPr>
                        <a:t>.</a:t>
                      </a:r>
                      <a:endParaRPr lang="zh-CN" altLang="en-US" sz="2800" dirty="0">
                        <a:solidFill>
                          <a:prstClr val="black"/>
                        </a:solidFill>
                        <a:ea typeface="思源黑体 CN Normal" panose="020B0400000000000000" pitchFamily="34" charset="-122"/>
                      </a:endParaRPr>
                    </a:p>
                  </p:txBody>
                </p:sp>
              </mc:Choice>
              <mc:Fallback xmlns="">
                <p:sp>
                  <p:nvSpPr>
                    <p:cNvPr id="20" name="矩形 19"/>
                    <p:cNvSpPr>
                      <a:spLocks noRot="1" noChangeAspect="1" noMove="1" noResize="1" noEditPoints="1" noAdjustHandles="1" noChangeArrowheads="1" noChangeShapeType="1" noTextEdit="1"/>
                    </p:cNvSpPr>
                    <p:nvPr/>
                  </p:nvSpPr>
                  <p:spPr>
                    <a:xfrm>
                      <a:off x="1827267" y="2245430"/>
                      <a:ext cx="10345384" cy="534377"/>
                    </a:xfrm>
                    <a:prstGeom prst="rect">
                      <a:avLst/>
                    </a:prstGeom>
                    <a:blipFill rotWithShape="1">
                      <a:blip r:embed="rId5"/>
                    </a:blipFill>
                    <a:ln w="57150">
                      <a:noFill/>
                    </a:ln>
                  </p:spPr>
                  <p:txBody>
                    <a:bodyPr/>
                    <a:lstStyle/>
                    <a:p>
                      <a:r>
                        <a:rPr lang="zh-CN" altLang="en-US">
                          <a:noFill/>
                        </a:rPr>
                        <a:t> </a:t>
                      </a:r>
                    </a:p>
                  </p:txBody>
                </p:sp>
              </mc:Fallback>
            </mc:AlternateContent>
            <p:cxnSp>
              <p:nvCxnSpPr>
                <p:cNvPr id="21" name="直接连接符 20"/>
                <p:cNvCxnSpPr/>
                <p:nvPr/>
              </p:nvCxnSpPr>
              <p:spPr>
                <a:xfrm>
                  <a:off x="1913918" y="2203789"/>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1858568" y="4002714"/>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3. </a:t>
                </a:r>
                <a:r>
                  <a:rPr lang="en-US" altLang="zh-CN" sz="2800" b="1" dirty="0" err="1">
                    <a:solidFill>
                      <a:srgbClr val="004EA2"/>
                    </a:solidFill>
                    <a:ea typeface="思源黑体 CN Normal" panose="020B0400000000000000" pitchFamily="34" charset="-122"/>
                  </a:rPr>
                  <a:t>rnorm</a:t>
                </a:r>
                <a:r>
                  <a:rPr lang="zh-CN" altLang="en-US" sz="2800" b="1" dirty="0">
                    <a:solidFill>
                      <a:srgbClr val="004EA2"/>
                    </a:solidFill>
                    <a:ea typeface="思源黑体 CN Normal" panose="020B0400000000000000" pitchFamily="34" charset="-122"/>
                  </a:rPr>
                  <a:t>：</a:t>
                </a:r>
                <a:endParaRPr lang="en-US" altLang="zh-CN" sz="2800" b="1" dirty="0">
                  <a:solidFill>
                    <a:srgbClr val="004EA2"/>
                  </a:solidFill>
                  <a:ea typeface="思源黑体 CN Normal" panose="020B0400000000000000" pitchFamily="34" charset="-122"/>
                </a:endParaRPr>
              </a:p>
            </p:txBody>
          </p:sp>
        </p:grpSp>
      </p:grpSp>
      <p:grpSp>
        <p:nvGrpSpPr>
          <p:cNvPr id="22" name="组合 21"/>
          <p:cNvGrpSpPr/>
          <p:nvPr/>
        </p:nvGrpSpPr>
        <p:grpSpPr>
          <a:xfrm>
            <a:off x="2661080" y="313901"/>
            <a:ext cx="6620008" cy="519773"/>
            <a:chOff x="1676401" y="988194"/>
            <a:chExt cx="6620008" cy="519773"/>
          </a:xfrm>
        </p:grpSpPr>
        <p:grpSp>
          <p:nvGrpSpPr>
            <p:cNvPr id="23" name="组合 22"/>
            <p:cNvGrpSpPr/>
            <p:nvPr/>
          </p:nvGrpSpPr>
          <p:grpSpPr>
            <a:xfrm>
              <a:off x="1676401" y="988194"/>
              <a:ext cx="6620008" cy="519773"/>
              <a:chOff x="1676401" y="988194"/>
              <a:chExt cx="6620008" cy="519773"/>
            </a:xfrm>
          </p:grpSpPr>
          <p:sp>
            <p:nvSpPr>
              <p:cNvPr id="25" name="矩形 24"/>
              <p:cNvSpPr/>
              <p:nvPr/>
            </p:nvSpPr>
            <p:spPr>
              <a:xfrm>
                <a:off x="1676401" y="988194"/>
                <a:ext cx="6620008"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1750294" y="1182412"/>
                <a:ext cx="511349" cy="158665"/>
                <a:chOff x="1750294" y="1182412"/>
                <a:chExt cx="511349" cy="158665"/>
              </a:xfrm>
            </p:grpSpPr>
            <p:grpSp>
              <p:nvGrpSpPr>
                <p:cNvPr id="27" name="组合 26"/>
                <p:cNvGrpSpPr/>
                <p:nvPr/>
              </p:nvGrpSpPr>
              <p:grpSpPr>
                <a:xfrm>
                  <a:off x="1782744" y="1182412"/>
                  <a:ext cx="442916" cy="158665"/>
                  <a:chOff x="1612104" y="779548"/>
                  <a:chExt cx="442916" cy="158665"/>
                </a:xfrm>
              </p:grpSpPr>
              <p:cxnSp>
                <p:nvCxnSpPr>
                  <p:cNvPr id="30" name="直接连接符 29"/>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8" name="椭圆 27"/>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 name="TextBox 30"/>
            <p:cNvSpPr txBox="1"/>
            <p:nvPr/>
          </p:nvSpPr>
          <p:spPr>
            <a:xfrm>
              <a:off x="2101264" y="1028205"/>
              <a:ext cx="6117795" cy="461665"/>
            </a:xfrm>
            <a:prstGeom prst="rect">
              <a:avLst/>
            </a:prstGeom>
            <a:noFill/>
          </p:spPr>
          <p:txBody>
            <a:bodyPr wrap="square" lIns="0" tIns="0" rIns="0" bIns="0" rtlCol="0">
              <a:spAutoFit/>
            </a:bodyPr>
            <a:lstStyle/>
            <a:p>
              <a:pPr lvl="0" algn="ctr">
                <a:defRPr/>
              </a:pPr>
              <a:r>
                <a:rPr lang="en-US" altLang="zh-CN" sz="3000" b="1" dirty="0">
                  <a:solidFill>
                    <a:schemeClr val="bg1"/>
                  </a:solidFill>
                  <a:latin typeface="+mj-lt"/>
                  <a:ea typeface="思源黑体 CN Bold" panose="020B0800000000000000" pitchFamily="34" charset="-122"/>
                </a:rPr>
                <a:t>R</a:t>
              </a:r>
              <a:r>
                <a:rPr lang="zh-CN" altLang="en-US" sz="3000" b="1" dirty="0">
                  <a:solidFill>
                    <a:schemeClr val="bg1"/>
                  </a:solidFill>
                  <a:latin typeface="+mj-lt"/>
                  <a:ea typeface="思源黑体 CN Bold" panose="020B0800000000000000" pitchFamily="34" charset="-122"/>
                </a:rPr>
                <a:t>语言中与正态分布有关的函数</a:t>
              </a:r>
            </a:p>
          </p:txBody>
        </p:sp>
      </p:grpSp>
      <p:grpSp>
        <p:nvGrpSpPr>
          <p:cNvPr id="47" name="组合 46"/>
          <p:cNvGrpSpPr/>
          <p:nvPr/>
        </p:nvGrpSpPr>
        <p:grpSpPr>
          <a:xfrm>
            <a:off x="876150" y="4953557"/>
            <a:ext cx="10477650" cy="1069014"/>
            <a:chOff x="1050792" y="4222407"/>
            <a:chExt cx="10477650" cy="1069014"/>
          </a:xfrm>
        </p:grpSpPr>
        <p:sp>
          <p:nvSpPr>
            <p:cNvPr id="46" name="椭圆 45"/>
            <p:cNvSpPr/>
            <p:nvPr/>
          </p:nvSpPr>
          <p:spPr>
            <a:xfrm>
              <a:off x="1050792" y="4382263"/>
              <a:ext cx="724051" cy="72405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39" name="组合 38"/>
            <p:cNvGrpSpPr/>
            <p:nvPr/>
          </p:nvGrpSpPr>
          <p:grpSpPr>
            <a:xfrm>
              <a:off x="1295136" y="4222407"/>
              <a:ext cx="10233306" cy="1069014"/>
              <a:chOff x="1437839" y="4002714"/>
              <a:chExt cx="10233306" cy="1069014"/>
            </a:xfrm>
          </p:grpSpPr>
          <p:grpSp>
            <p:nvGrpSpPr>
              <p:cNvPr id="40" name="组合 39"/>
              <p:cNvGrpSpPr/>
              <p:nvPr/>
            </p:nvGrpSpPr>
            <p:grpSpPr>
              <a:xfrm>
                <a:off x="1437839" y="4186407"/>
                <a:ext cx="10233306" cy="885321"/>
                <a:chOff x="1827267" y="1905903"/>
                <a:chExt cx="10233306" cy="885321"/>
              </a:xfrm>
            </p:grpSpPr>
            <p:sp>
              <p:nvSpPr>
                <p:cNvPr id="42"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43" name="矩形 42"/>
                    <p:cNvSpPr/>
                    <p:nvPr/>
                  </p:nvSpPr>
                  <p:spPr>
                    <a:xfrm>
                      <a:off x="1865217" y="2256847"/>
                      <a:ext cx="10195356" cy="534377"/>
                    </a:xfrm>
                    <a:prstGeom prst="rect">
                      <a:avLst/>
                    </a:prstGeom>
                    <a:noFill/>
                    <a:ln w="57150">
                      <a:noFill/>
                    </a:ln>
                  </p:spPr>
                  <p:txBody>
                    <a:bodyPr wrap="square" anchor="ctr" anchorCtr="0">
                      <a:spAutoFit/>
                    </a:bodyPr>
                    <a:lstStyle/>
                    <a:p>
                      <a:pPr>
                        <a:lnSpc>
                          <a:spcPct val="110000"/>
                        </a:lnSpc>
                      </a:pPr>
                      <a:r>
                        <a:rPr lang="zh-CN" altLang="en-US" sz="2800" dirty="0">
                          <a:solidFill>
                            <a:prstClr val="black"/>
                          </a:solidFill>
                          <a:ea typeface="思源黑体 CN Normal" panose="020B0400000000000000" pitchFamily="34" charset="-122"/>
                        </a:rPr>
                        <a:t>计算正态分布分布函数的反函数值，调用方式为</a:t>
                      </a:r>
                      <a:r>
                        <a:rPr lang="en-US" altLang="zh-CN" sz="2800" dirty="0" err="1">
                          <a:solidFill>
                            <a:prstClr val="black"/>
                          </a:solidFill>
                          <a:ea typeface="思源黑体 CN Normal" panose="020B0400000000000000" pitchFamily="34" charset="-122"/>
                        </a:rPr>
                        <a:t>qnorm</a:t>
                      </a:r>
                      <a:r>
                        <a:rPr lang="en-US" altLang="zh-CN" sz="2800" dirty="0">
                          <a:latin typeface="Arial Unicode MS"/>
                        </a:rPr>
                        <a:t>(</a:t>
                      </a:r>
                      <a14:m>
                        <m:oMath xmlns:m="http://schemas.openxmlformats.org/officeDocument/2006/math">
                          <m:r>
                            <a:rPr lang="en-US" altLang="zh-CN" sz="2800" b="0" i="1" dirty="0" smtClean="0">
                              <a:solidFill>
                                <a:prstClr val="black"/>
                              </a:solidFill>
                              <a:latin typeface="Cambria Math" panose="02040503050406030204" pitchFamily="18" charset="0"/>
                            </a:rPr>
                            <m:t>𝑝</m:t>
                          </m:r>
                        </m:oMath>
                      </a14:m>
                      <a:r>
                        <a:rPr lang="en-US" altLang="zh-CN" sz="2800" i="1" dirty="0">
                          <a:solidFill>
                            <a:prstClr val="black"/>
                          </a:solidFill>
                          <a:ea typeface="思源黑体 CN Normal" panose="020B0400000000000000" pitchFamily="34" charset="-122"/>
                        </a:rPr>
                        <a:t>,</a:t>
                      </a:r>
                      <a14:m>
                        <m:oMath xmlns:m="http://schemas.openxmlformats.org/officeDocument/2006/math">
                          <m:r>
                            <a:rPr lang="el-GR" altLang="zh-CN" sz="2800" i="1" dirty="0">
                              <a:latin typeface="Cambria Math" panose="02040503050406030204" pitchFamily="18" charset="0"/>
                            </a:rPr>
                            <m:t> </m:t>
                          </m:r>
                          <m:r>
                            <m:rPr>
                              <m:nor/>
                            </m:rPr>
                            <a:rPr lang="el-GR" altLang="zh-CN" sz="2800" i="1" dirty="0">
                              <a:latin typeface="Cambria Math" panose="02040503050406030204" pitchFamily="18" charset="0"/>
                            </a:rPr>
                            <m:t>μ</m:t>
                          </m:r>
                          <m:r>
                            <a:rPr lang="en-US" altLang="zh-CN" sz="2800" i="1" dirty="0">
                              <a:latin typeface="Cambria Math" panose="02040503050406030204" pitchFamily="18" charset="0"/>
                            </a:rPr>
                            <m:t>,</m:t>
                          </m:r>
                          <m:r>
                            <m:rPr>
                              <m:nor/>
                            </m:rPr>
                            <a:rPr lang="el-GR" altLang="zh-CN" sz="2800" i="1" dirty="0">
                              <a:latin typeface="Cambria Math" panose="02040503050406030204" pitchFamily="18" charset="0"/>
                            </a:rPr>
                            <m:t>σ</m:t>
                          </m:r>
                        </m:oMath>
                      </a14:m>
                      <a:r>
                        <a:rPr lang="en-US" altLang="zh-CN" sz="2800" dirty="0">
                          <a:latin typeface="Arial Unicode MS"/>
                        </a:rPr>
                        <a:t>)</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 </a:t>
                      </a:r>
                    </a:p>
                  </p:txBody>
                </p:sp>
              </mc:Choice>
              <mc:Fallback xmlns="">
                <p:sp>
                  <p:nvSpPr>
                    <p:cNvPr id="43" name="矩形 42"/>
                    <p:cNvSpPr>
                      <a:spLocks noRot="1" noChangeAspect="1" noMove="1" noResize="1" noEditPoints="1" noAdjustHandles="1" noChangeArrowheads="1" noChangeShapeType="1" noTextEdit="1"/>
                    </p:cNvSpPr>
                    <p:nvPr/>
                  </p:nvSpPr>
                  <p:spPr>
                    <a:xfrm>
                      <a:off x="1865217" y="2256847"/>
                      <a:ext cx="10195356" cy="534377"/>
                    </a:xfrm>
                    <a:prstGeom prst="rect">
                      <a:avLst/>
                    </a:prstGeom>
                    <a:blipFill rotWithShape="1">
                      <a:blip r:embed="rId6"/>
                    </a:blipFill>
                    <a:ln w="57150">
                      <a:noFill/>
                    </a:ln>
                  </p:spPr>
                  <p:txBody>
                    <a:bodyPr/>
                    <a:lstStyle/>
                    <a:p>
                      <a:r>
                        <a:rPr lang="zh-CN" altLang="en-US">
                          <a:noFill/>
                        </a:rPr>
                        <a:t> </a:t>
                      </a:r>
                    </a:p>
                  </p:txBody>
                </p:sp>
              </mc:Fallback>
            </mc:AlternateContent>
            <p:cxnSp>
              <p:nvCxnSpPr>
                <p:cNvPr id="44" name="直接连接符 43"/>
                <p:cNvCxnSpPr/>
                <p:nvPr/>
              </p:nvCxnSpPr>
              <p:spPr>
                <a:xfrm>
                  <a:off x="1913918" y="2203789"/>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1" name="矩形 40"/>
              <p:cNvSpPr/>
              <p:nvPr/>
            </p:nvSpPr>
            <p:spPr>
              <a:xfrm>
                <a:off x="1858568" y="4002714"/>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4. </a:t>
                </a:r>
                <a:r>
                  <a:rPr lang="en-US" altLang="zh-CN" sz="2800" b="1" dirty="0" err="1">
                    <a:solidFill>
                      <a:srgbClr val="004EA2"/>
                    </a:solidFill>
                    <a:ea typeface="思源黑体 CN Normal" panose="020B0400000000000000" pitchFamily="34" charset="-122"/>
                  </a:rPr>
                  <a:t>qnorm</a:t>
                </a:r>
                <a:r>
                  <a:rPr lang="zh-CN" altLang="en-US" sz="2800" b="1" dirty="0">
                    <a:solidFill>
                      <a:srgbClr val="004EA2"/>
                    </a:solidFill>
                    <a:ea typeface="思源黑体 CN Normal" panose="020B0400000000000000" pitchFamily="34" charset="-122"/>
                  </a:rPr>
                  <a:t>：</a:t>
                </a:r>
                <a:endParaRPr lang="en-US" altLang="zh-CN" sz="2800" b="1" dirty="0">
                  <a:solidFill>
                    <a:srgbClr val="004EA2"/>
                  </a:solidFill>
                  <a:ea typeface="思源黑体 CN Normal" panose="020B0400000000000000" pitchFamily="34" charset="-122"/>
                </a:endParaRPr>
              </a:p>
            </p:txBody>
          </p:sp>
        </p:grpSp>
      </p:grpSp>
      <p:sp>
        <p:nvSpPr>
          <p:cNvPr id="2" name="灯片编号占位符 1"/>
          <p:cNvSpPr>
            <a:spLocks noGrp="1"/>
          </p:cNvSpPr>
          <p:nvPr>
            <p:ph type="sldNum" sz="quarter" idx="12"/>
          </p:nvPr>
        </p:nvSpPr>
        <p:spPr/>
        <p:txBody>
          <a:bodyPr/>
          <a:lstStyle/>
          <a:p>
            <a:fld id="{5FD308DF-D0D6-41CA-8E01-1A1CE80A10EE}" type="slidenum">
              <a:rPr lang="zh-CN" altLang="en-US" smtClean="0"/>
              <a:t>190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anim calcmode="lin" valueType="num">
                                      <p:cBhvr>
                                        <p:cTn id="8" dur="500" fill="hold"/>
                                        <p:tgtEl>
                                          <p:spTgt spid="38"/>
                                        </p:tgtEl>
                                        <p:attrNameLst>
                                          <p:attrName>ppt_x</p:attrName>
                                        </p:attrNameLst>
                                      </p:cBhvr>
                                      <p:tavLst>
                                        <p:tav tm="0">
                                          <p:val>
                                            <p:strVal val="#ppt_x"/>
                                          </p:val>
                                        </p:tav>
                                        <p:tav tm="100000">
                                          <p:val>
                                            <p:strVal val="#ppt_x"/>
                                          </p:val>
                                        </p:tav>
                                      </p:tavLst>
                                    </p:anim>
                                    <p:anim calcmode="lin" valueType="num">
                                      <p:cBhvr>
                                        <p:cTn id="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anim calcmode="lin" valueType="num">
                                      <p:cBhvr>
                                        <p:cTn id="15" dur="500" fill="hold"/>
                                        <p:tgtEl>
                                          <p:spTgt spid="37"/>
                                        </p:tgtEl>
                                        <p:attrNameLst>
                                          <p:attrName>ppt_x</p:attrName>
                                        </p:attrNameLst>
                                      </p:cBhvr>
                                      <p:tavLst>
                                        <p:tav tm="0">
                                          <p:val>
                                            <p:strVal val="#ppt_x"/>
                                          </p:val>
                                        </p:tav>
                                        <p:tav tm="100000">
                                          <p:val>
                                            <p:strVal val="#ppt_x"/>
                                          </p:val>
                                        </p:tav>
                                      </p:tavLst>
                                    </p:anim>
                                    <p:anim calcmode="lin" valueType="num">
                                      <p:cBhvr>
                                        <p:cTn id="16" dur="5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anim calcmode="lin" valueType="num">
                                      <p:cBhvr>
                                        <p:cTn id="22" dur="500" fill="hold"/>
                                        <p:tgtEl>
                                          <p:spTgt spid="48"/>
                                        </p:tgtEl>
                                        <p:attrNameLst>
                                          <p:attrName>ppt_x</p:attrName>
                                        </p:attrNameLst>
                                      </p:cBhvr>
                                      <p:tavLst>
                                        <p:tav tm="0">
                                          <p:val>
                                            <p:strVal val="#ppt_x"/>
                                          </p:val>
                                        </p:tav>
                                        <p:tav tm="100000">
                                          <p:val>
                                            <p:strVal val="#ppt_x"/>
                                          </p:val>
                                        </p:tav>
                                      </p:tavLst>
                                    </p:anim>
                                    <p:anim calcmode="lin" valueType="num">
                                      <p:cBhvr>
                                        <p:cTn id="23" dur="5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anim calcmode="lin" valueType="num">
                                      <p:cBhvr>
                                        <p:cTn id="29" dur="500" fill="hold"/>
                                        <p:tgtEl>
                                          <p:spTgt spid="47"/>
                                        </p:tgtEl>
                                        <p:attrNameLst>
                                          <p:attrName>ppt_x</p:attrName>
                                        </p:attrNameLst>
                                      </p:cBhvr>
                                      <p:tavLst>
                                        <p:tav tm="0">
                                          <p:val>
                                            <p:strVal val="#ppt_x"/>
                                          </p:val>
                                        </p:tav>
                                        <p:tav tm="100000">
                                          <p:val>
                                            <p:strVal val="#ppt_x"/>
                                          </p:val>
                                        </p:tav>
                                      </p:tavLst>
                                    </p:anim>
                                    <p:anim calcmode="lin" valueType="num">
                                      <p:cBhvr>
                                        <p:cTn id="30" dur="5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76903" y="1250860"/>
            <a:ext cx="1868862" cy="501169"/>
            <a:chOff x="1053632" y="1397127"/>
            <a:chExt cx="1868862" cy="501169"/>
          </a:xfrm>
        </p:grpSpPr>
        <p:sp>
          <p:nvSpPr>
            <p:cNvPr id="3" name="矩形 2"/>
            <p:cNvSpPr/>
            <p:nvPr/>
          </p:nvSpPr>
          <p:spPr>
            <a:xfrm>
              <a:off x="1520318" y="1405853"/>
              <a:ext cx="1402176" cy="492443"/>
            </a:xfrm>
            <a:prstGeom prst="rect">
              <a:avLst/>
            </a:prstGeom>
          </p:spPr>
          <p:txBody>
            <a:bodyPr wrap="square">
              <a:spAutoFit/>
            </a:bodyPr>
            <a:lstStyle/>
            <a:p>
              <a:r>
                <a:rPr lang="zh-CN" altLang="en-US" sz="2600" b="1" dirty="0">
                  <a:solidFill>
                    <a:srgbClr val="004EA2"/>
                  </a:solidFill>
                  <a:ea typeface="思源黑体 CN Bold" panose="020B0800000000000000" pitchFamily="34" charset="-122"/>
                </a:rPr>
                <a:t>例</a:t>
              </a:r>
              <a:r>
                <a:rPr lang="en-US" altLang="zh-CN" sz="2600" b="1" dirty="0">
                  <a:solidFill>
                    <a:srgbClr val="004EA2"/>
                  </a:solidFill>
                  <a:ea typeface="思源黑体 CN Bold" panose="020B0800000000000000" pitchFamily="34" charset="-122"/>
                </a:rPr>
                <a:t>2.4.7</a:t>
              </a: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pic>
        <p:nvPicPr>
          <p:cNvPr id="9" name="图片 8"/>
          <p:cNvPicPr>
            <a:picLocks noChangeAspect="1"/>
          </p:cNvPicPr>
          <p:nvPr/>
        </p:nvPicPr>
        <p:blipFill rotWithShape="1">
          <a:blip r:embed="rId2">
            <a:clrChange>
              <a:clrFrom>
                <a:srgbClr val="FFFFFF"/>
              </a:clrFrom>
              <a:clrTo>
                <a:srgbClr val="FFFFFF">
                  <a:alpha val="0"/>
                </a:srgbClr>
              </a:clrTo>
            </a:clrChange>
          </a:blip>
          <a:srcRect l="11160" t="32752" b="26122"/>
          <a:stretch>
            <a:fillRect/>
          </a:stretch>
        </p:blipFill>
        <p:spPr>
          <a:xfrm>
            <a:off x="2066316" y="1752029"/>
            <a:ext cx="7286474" cy="850564"/>
          </a:xfrm>
          <a:prstGeom prst="rect">
            <a:avLst/>
          </a:prstGeom>
          <a:ln>
            <a:noFill/>
          </a:ln>
          <a:effectLst/>
        </p:spPr>
      </p:pic>
      <p:sp>
        <p:nvSpPr>
          <p:cNvPr id="12" name="文本框 11"/>
          <p:cNvSpPr txBox="1"/>
          <p:nvPr/>
        </p:nvSpPr>
        <p:spPr>
          <a:xfrm>
            <a:off x="2481801" y="1232778"/>
            <a:ext cx="8256823" cy="570865"/>
          </a:xfrm>
          <a:prstGeom prst="rect">
            <a:avLst/>
          </a:prstGeom>
          <a:noFill/>
        </p:spPr>
        <p:txBody>
          <a:bodyPr wrap="square" rtlCol="0">
            <a:spAutoFit/>
          </a:bodyPr>
          <a:lstStyle/>
          <a:p>
            <a:pPr>
              <a:lnSpc>
                <a:spcPct val="120000"/>
              </a:lnSpc>
            </a:pPr>
            <a:r>
              <a:rPr lang="zh-CN" altLang="en-US" sz="2600" dirty="0">
                <a:solidFill>
                  <a:schemeClr val="tx1">
                    <a:lumMod val="85000"/>
                    <a:lumOff val="15000"/>
                  </a:schemeClr>
                </a:solidFill>
                <a:latin typeface="Arial Unicode MS"/>
              </a:rPr>
              <a:t>若</a:t>
            </a:r>
            <a:r>
              <a:rPr lang="zh-CN" altLang="en-US" sz="2600" b="1" dirty="0">
                <a:solidFill>
                  <a:schemeClr val="tx1">
                    <a:lumMod val="85000"/>
                    <a:lumOff val="15000"/>
                  </a:schemeClr>
                </a:solidFill>
              </a:rPr>
              <a:t>𝜉</a:t>
            </a:r>
            <a:r>
              <a:rPr lang="en-US" altLang="zh-CN" sz="2600" b="1" dirty="0">
                <a:solidFill>
                  <a:schemeClr val="tx1">
                    <a:lumMod val="85000"/>
                    <a:lumOff val="15000"/>
                  </a:schemeClr>
                </a:solidFill>
              </a:rPr>
              <a:t>~</a:t>
            </a:r>
            <a:r>
              <a:rPr lang="zh-CN" altLang="zh-CN" sz="2600" i="1" dirty="0">
                <a:latin typeface="Arial Unicode MS"/>
              </a:rPr>
              <a:t> N</a:t>
            </a:r>
            <a:r>
              <a:rPr lang="en-US" altLang="zh-CN" sz="2600" i="1" dirty="0">
                <a:latin typeface="Arial Unicode MS"/>
              </a:rPr>
              <a:t> </a:t>
            </a:r>
            <a:r>
              <a:rPr lang="en-US" altLang="zh-CN" sz="2600" dirty="0">
                <a:latin typeface="Arial Unicode MS"/>
              </a:rPr>
              <a:t>(</a:t>
            </a:r>
            <a:r>
              <a:rPr lang="en-US" altLang="zh-CN" sz="2600" dirty="0"/>
              <a:t>0</a:t>
            </a:r>
            <a:r>
              <a:rPr lang="en-US" altLang="zh-CN" sz="2600" i="1" dirty="0"/>
              <a:t>,</a:t>
            </a:r>
            <a:r>
              <a:rPr lang="en-US" altLang="zh-CN" sz="2600" dirty="0"/>
              <a:t>1</a:t>
            </a:r>
            <a:r>
              <a:rPr lang="en-US" altLang="zh-CN" sz="2600" dirty="0">
                <a:latin typeface="Arial Unicode MS"/>
              </a:rPr>
              <a:t>) </a:t>
            </a:r>
            <a:r>
              <a:rPr lang="zh-CN" altLang="en-US" sz="2600" dirty="0">
                <a:solidFill>
                  <a:schemeClr val="tx1">
                    <a:lumMod val="85000"/>
                    <a:lumOff val="15000"/>
                  </a:schemeClr>
                </a:solidFill>
                <a:latin typeface="Arial Unicode MS"/>
              </a:rPr>
              <a:t>分别写出计算下列事件的概率程序代码</a:t>
            </a:r>
            <a:endParaRPr lang="en-US" altLang="zh-CN" sz="2600" dirty="0">
              <a:solidFill>
                <a:schemeClr val="tx1">
                  <a:lumMod val="85000"/>
                  <a:lumOff val="15000"/>
                </a:schemeClr>
              </a:solidFill>
              <a:latin typeface="Arial Unicode MS"/>
            </a:endParaRPr>
          </a:p>
        </p:txBody>
      </p:sp>
      <p:sp>
        <p:nvSpPr>
          <p:cNvPr id="13" name="文本框 12"/>
          <p:cNvSpPr txBox="1"/>
          <p:nvPr/>
        </p:nvSpPr>
        <p:spPr>
          <a:xfrm>
            <a:off x="1118947" y="2398035"/>
            <a:ext cx="3598019" cy="533031"/>
          </a:xfrm>
          <a:prstGeom prst="rect">
            <a:avLst/>
          </a:prstGeom>
          <a:noFill/>
        </p:spPr>
        <p:txBody>
          <a:bodyPr wrap="square" rtlCol="0">
            <a:spAutoFit/>
          </a:bodyPr>
          <a:lstStyle/>
          <a:p>
            <a:pPr>
              <a:lnSpc>
                <a:spcPct val="120000"/>
              </a:lnSpc>
            </a:pPr>
            <a:r>
              <a:rPr lang="zh-CN" altLang="en-US" sz="2600" dirty="0">
                <a:solidFill>
                  <a:schemeClr val="tx1">
                    <a:lumMod val="85000"/>
                    <a:lumOff val="15000"/>
                  </a:schemeClr>
                </a:solidFill>
                <a:latin typeface="Arial Unicode MS"/>
              </a:rPr>
              <a:t>并给出计算结果</a:t>
            </a:r>
            <a:r>
              <a:rPr lang="en-US" altLang="zh-CN" sz="2600" dirty="0">
                <a:solidFill>
                  <a:schemeClr val="tx1">
                    <a:lumMod val="85000"/>
                    <a:lumOff val="15000"/>
                  </a:schemeClr>
                </a:solidFill>
                <a:latin typeface="Arial Unicode MS"/>
              </a:rPr>
              <a:t>.</a:t>
            </a:r>
          </a:p>
        </p:txBody>
      </p:sp>
      <p:sp>
        <p:nvSpPr>
          <p:cNvPr id="10" name="灯片编号占位符 9"/>
          <p:cNvSpPr>
            <a:spLocks noGrp="1"/>
          </p:cNvSpPr>
          <p:nvPr>
            <p:ph type="sldNum" sz="quarter" idx="12"/>
          </p:nvPr>
        </p:nvSpPr>
        <p:spPr/>
        <p:txBody>
          <a:bodyPr/>
          <a:lstStyle/>
          <a:p>
            <a:fld id="{5FD308DF-D0D6-41CA-8E01-1A1CE80A10EE}" type="slidenum">
              <a:rPr lang="zh-CN" altLang="en-US" smtClean="0"/>
              <a:t>191</a:t>
            </a:fld>
            <a:endParaRPr lang="zh-CN" altLang="en-US"/>
          </a:p>
        </p:txBody>
      </p:sp>
      <mc:AlternateContent xmlns:mc="http://schemas.openxmlformats.org/markup-compatibility/2006" xmlns:a14="http://schemas.microsoft.com/office/drawing/2010/main">
        <mc:Choice Requires="a14">
          <p:sp>
            <p:nvSpPr>
              <p:cNvPr id="11" name="矩形 10"/>
              <p:cNvSpPr/>
              <p:nvPr/>
            </p:nvSpPr>
            <p:spPr>
              <a:xfrm>
                <a:off x="1168282" y="3028740"/>
                <a:ext cx="9938332" cy="523220"/>
              </a:xfrm>
              <a:prstGeom prst="rect">
                <a:avLst/>
              </a:prstGeom>
            </p:spPr>
            <p:txBody>
              <a:bodyPr wrap="square">
                <a:spAutoFit/>
              </a:bodyPr>
              <a:lstStyle/>
              <a:p>
                <a:r>
                  <a:rPr lang="zh-CN" altLang="en-US" sz="2800" dirty="0">
                    <a:solidFill>
                      <a:prstClr val="black"/>
                    </a:solidFill>
                    <a:ea typeface="思源黑体 CN Normal" panose="020B0400000000000000" pitchFamily="34" charset="-122"/>
                  </a:rPr>
                  <a:t>解：由于</a:t>
                </a:r>
                <a:r>
                  <a:rPr lang="zh-CN" altLang="en-US" sz="2800" i="1" dirty="0">
                    <a:solidFill>
                      <a:prstClr val="black"/>
                    </a:solidFill>
                    <a:ea typeface="思源黑体 CN Normal" panose="020B0400000000000000" pitchFamily="34" charset="-122"/>
                    <a:sym typeface="Symbol" panose="05050102010706020507" pitchFamily="18" charset="2"/>
                  </a:rPr>
                  <a:t> </a:t>
                </a:r>
                <a:r>
                  <a:rPr lang="zh-CN" altLang="en-US" sz="2800" dirty="0">
                    <a:solidFill>
                      <a:prstClr val="black"/>
                    </a:solidFill>
                    <a:ea typeface="思源黑体 CN Normal" panose="020B0400000000000000" pitchFamily="34" charset="-122"/>
                  </a:rPr>
                  <a:t>为连续型随机变量，所以对于任何实数</a:t>
                </a:r>
                <a14:m>
                  <m:oMath xmlns:m="http://schemas.openxmlformats.org/officeDocument/2006/math">
                    <m:r>
                      <a:rPr lang="en-US" altLang="zh-CN" sz="2800" b="0" i="1" smtClean="0">
                        <a:solidFill>
                          <a:prstClr val="black"/>
                        </a:solidFill>
                        <a:latin typeface="Cambria Math" panose="02040503050406030204" pitchFamily="18" charset="0"/>
                        <a:ea typeface="思源黑体 CN Normal" panose="020B0400000000000000" pitchFamily="34" charset="-122"/>
                      </a:rPr>
                      <m:t>𝑎</m:t>
                    </m:r>
                    <m:r>
                      <a:rPr lang="en-US" altLang="zh-CN" sz="2800" b="0" i="1" smtClean="0">
                        <a:solidFill>
                          <a:prstClr val="black"/>
                        </a:solidFill>
                        <a:latin typeface="Cambria Math" panose="02040503050406030204" pitchFamily="18" charset="0"/>
                        <a:ea typeface="思源黑体 CN Normal" panose="020B0400000000000000" pitchFamily="34" charset="-122"/>
                      </a:rPr>
                      <m:t>&lt;</m:t>
                    </m:r>
                    <m:r>
                      <a:rPr lang="en-US" altLang="zh-CN" sz="2800" b="0" i="1" smtClean="0">
                        <a:solidFill>
                          <a:prstClr val="black"/>
                        </a:solidFill>
                        <a:latin typeface="Cambria Math" panose="02040503050406030204" pitchFamily="18" charset="0"/>
                        <a:ea typeface="思源黑体 CN Normal" panose="020B0400000000000000" pitchFamily="34" charset="-122"/>
                      </a:rPr>
                      <m:t>𝑏</m:t>
                    </m:r>
                  </m:oMath>
                </a14:m>
                <a:r>
                  <a:rPr lang="zh-CN" altLang="en-US" sz="2800" dirty="0">
                    <a:solidFill>
                      <a:prstClr val="black"/>
                    </a:solidFill>
                    <a:ea typeface="思源黑体 CN Normal" panose="020B0400000000000000" pitchFamily="34" charset="-122"/>
                  </a:rPr>
                  <a:t>有</a:t>
                </a:r>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168282" y="3028740"/>
                <a:ext cx="9938332" cy="523220"/>
              </a:xfrm>
              <a:prstGeom prst="rect">
                <a:avLst/>
              </a:prstGeom>
              <a:blipFill rotWithShape="1">
                <a:blip r:embed="rId3"/>
                <a:stretch>
                  <a:fillRect l="-5" t="-81" r="5" b="77"/>
                </a:stretch>
              </a:blipFill>
            </p:spPr>
            <p:txBody>
              <a:bodyPr/>
              <a:lstStyle/>
              <a:p>
                <a:r>
                  <a:rPr lang="zh-CN" altLang="en-US">
                    <a:noFill/>
                  </a:rPr>
                  <a:t> </a:t>
                </a:r>
              </a:p>
            </p:txBody>
          </p:sp>
        </mc:Fallback>
      </mc:AlternateContent>
      <p:pic>
        <p:nvPicPr>
          <p:cNvPr id="15" name="图片 14"/>
          <p:cNvPicPr>
            <a:picLocks noChangeAspect="1"/>
          </p:cNvPicPr>
          <p:nvPr/>
        </p:nvPicPr>
        <p:blipFill rotWithShape="1">
          <a:blip r:embed="rId4">
            <a:clrChange>
              <a:clrFrom>
                <a:srgbClr val="FFFFFF"/>
              </a:clrFrom>
              <a:clrTo>
                <a:srgbClr val="FFFFFF">
                  <a:alpha val="0"/>
                </a:srgbClr>
              </a:clrTo>
            </a:clrChange>
            <a:duotone>
              <a:prstClr val="black"/>
              <a:schemeClr val="tx1">
                <a:lumMod val="95000"/>
                <a:lumOff val="5000"/>
                <a:tint val="45000"/>
                <a:satMod val="400000"/>
              </a:schemeClr>
            </a:duotone>
          </a:blip>
          <a:srcRect l="65113" t="61014" r="397" b="23429"/>
          <a:stretch>
            <a:fillRect/>
          </a:stretch>
        </p:blipFill>
        <p:spPr>
          <a:xfrm>
            <a:off x="4085349" y="4382006"/>
            <a:ext cx="3581573" cy="867182"/>
          </a:xfrm>
          <a:prstGeom prst="rect">
            <a:avLst/>
          </a:prstGeom>
          <a:ln>
            <a:noFill/>
          </a:ln>
          <a:effectLst/>
        </p:spPr>
      </p:pic>
      <mc:AlternateContent xmlns:mc="http://schemas.openxmlformats.org/markup-compatibility/2006" xmlns:a14="http://schemas.microsoft.com/office/drawing/2010/main">
        <mc:Choice Requires="a14">
          <p:sp>
            <p:nvSpPr>
              <p:cNvPr id="17" name="矩形 16"/>
              <p:cNvSpPr/>
              <p:nvPr/>
            </p:nvSpPr>
            <p:spPr>
              <a:xfrm>
                <a:off x="1911696" y="3789244"/>
                <a:ext cx="8826928" cy="523220"/>
              </a:xfrm>
              <a:prstGeom prst="rect">
                <a:avLst/>
              </a:prstGeom>
            </p:spPr>
            <p:txBody>
              <a:bodyPr wrap="square">
                <a:spAutoFit/>
              </a:bodyPr>
              <a:lstStyle/>
              <a:p>
                <a14:m>
                  <m:oMath xmlns:m="http://schemas.openxmlformats.org/officeDocument/2006/math">
                    <m:r>
                      <a:rPr lang="en-US" altLang="zh-CN" sz="2800" i="1" smtClean="0">
                        <a:solidFill>
                          <a:prstClr val="black"/>
                        </a:solidFill>
                        <a:latin typeface="Cambria Math" panose="02040503050406030204" pitchFamily="18" charset="0"/>
                        <a:ea typeface="Cambria Math" panose="02040503050406030204" pitchFamily="18" charset="0"/>
                      </a:rPr>
                      <m:t>ℙ</m:t>
                    </m:r>
                    <m:d>
                      <m:dPr>
                        <m:ctrlPr>
                          <a:rPr lang="en-US" altLang="zh-CN" sz="2800" b="0" i="1" smtClean="0">
                            <a:solidFill>
                              <a:prstClr val="black"/>
                            </a:solidFill>
                            <a:latin typeface="Cambria Math" panose="02040503050406030204" pitchFamily="18" charset="0"/>
                            <a:ea typeface="Cambria Math" panose="02040503050406030204" pitchFamily="18" charset="0"/>
                          </a:rPr>
                        </m:ctrlPr>
                      </m:dPr>
                      <m:e>
                        <m:r>
                          <a:rPr lang="en-US" altLang="zh-CN" sz="2800" b="0" i="1" smtClean="0">
                            <a:solidFill>
                              <a:prstClr val="black"/>
                            </a:solidFill>
                            <a:latin typeface="Cambria Math" panose="02040503050406030204" pitchFamily="18" charset="0"/>
                            <a:ea typeface="Cambria Math" panose="02040503050406030204" pitchFamily="18" charset="0"/>
                          </a:rPr>
                          <m:t>𝑎</m:t>
                        </m:r>
                        <m:r>
                          <a:rPr lang="en-US" altLang="zh-CN" sz="2800" b="0" i="1" smtClean="0">
                            <a:solidFill>
                              <a:prstClr val="black"/>
                            </a:solidFill>
                            <a:latin typeface="Cambria Math" panose="02040503050406030204" pitchFamily="18" charset="0"/>
                            <a:ea typeface="Cambria Math" panose="02040503050406030204" pitchFamily="18" charset="0"/>
                          </a:rPr>
                          <m:t>&lt;</m:t>
                        </m:r>
                        <m:r>
                          <a:rPr lang="zh-CN" altLang="en-US" sz="2800" b="0" i="1" smtClean="0">
                            <a:solidFill>
                              <a:prstClr val="black"/>
                            </a:solidFill>
                            <a:latin typeface="Cambria Math" panose="02040503050406030204" pitchFamily="18" charset="0"/>
                            <a:ea typeface="Cambria Math" panose="02040503050406030204" pitchFamily="18" charset="0"/>
                          </a:rPr>
                          <m:t>𝜉</m:t>
                        </m:r>
                        <m:r>
                          <a:rPr lang="en-US" altLang="zh-CN" sz="2800" b="0" i="1" smtClean="0">
                            <a:solidFill>
                              <a:prstClr val="black"/>
                            </a:solidFill>
                            <a:latin typeface="Cambria Math" panose="02040503050406030204" pitchFamily="18" charset="0"/>
                            <a:ea typeface="Cambria Math" panose="02040503050406030204" pitchFamily="18" charset="0"/>
                          </a:rPr>
                          <m:t>&lt;</m:t>
                        </m:r>
                        <m:r>
                          <a:rPr lang="en-US" altLang="zh-CN" sz="2800" b="0" i="1" smtClean="0">
                            <a:solidFill>
                              <a:prstClr val="black"/>
                            </a:solidFill>
                            <a:latin typeface="Cambria Math" panose="02040503050406030204" pitchFamily="18" charset="0"/>
                            <a:ea typeface="Cambria Math" panose="02040503050406030204" pitchFamily="18" charset="0"/>
                          </a:rPr>
                          <m:t>𝑏</m:t>
                        </m:r>
                      </m:e>
                    </m:d>
                    <m:r>
                      <a:rPr lang="en-US" altLang="zh-CN" sz="2800" b="0" i="1" smtClean="0">
                        <a:solidFill>
                          <a:prstClr val="black"/>
                        </a:solidFill>
                        <a:latin typeface="Cambria Math" panose="02040503050406030204" pitchFamily="18" charset="0"/>
                        <a:ea typeface="Cambria Math" panose="02040503050406030204" pitchFamily="18" charset="0"/>
                      </a:rPr>
                      <m:t>=</m:t>
                    </m:r>
                  </m:oMath>
                </a14:m>
                <a:r>
                  <a:rPr lang="en-US" altLang="zh-CN" sz="2800" dirty="0">
                    <a:solidFill>
                      <a:prstClr val="black"/>
                    </a:solidFill>
                    <a:ea typeface="Cambria Math" panose="02040503050406030204" pitchFamily="18" charset="0"/>
                  </a:rPr>
                  <a:t> </a:t>
                </a:r>
                <a14:m>
                  <m:oMath xmlns:m="http://schemas.openxmlformats.org/officeDocument/2006/math">
                    <m:r>
                      <a:rPr lang="en-US" altLang="zh-CN" sz="2800" i="1">
                        <a:solidFill>
                          <a:prstClr val="black"/>
                        </a:solidFill>
                        <a:latin typeface="Cambria Math" panose="02040503050406030204" pitchFamily="18" charset="0"/>
                        <a:ea typeface="Cambria Math" panose="02040503050406030204" pitchFamily="18" charset="0"/>
                      </a:rPr>
                      <m:t>ℙ</m:t>
                    </m:r>
                    <m:d>
                      <m:dPr>
                        <m:ctrlPr>
                          <a:rPr lang="en-US" altLang="zh-CN" sz="2800" i="1">
                            <a:solidFill>
                              <a:prstClr val="black"/>
                            </a:solidFill>
                            <a:latin typeface="Cambria Math" panose="02040503050406030204" pitchFamily="18" charset="0"/>
                            <a:ea typeface="Cambria Math" panose="02040503050406030204" pitchFamily="18" charset="0"/>
                          </a:rPr>
                        </m:ctrlPr>
                      </m:dPr>
                      <m:e>
                        <m:r>
                          <a:rPr lang="en-US" altLang="zh-CN" sz="2800" i="1">
                            <a:solidFill>
                              <a:prstClr val="black"/>
                            </a:solidFill>
                            <a:latin typeface="Cambria Math" panose="02040503050406030204" pitchFamily="18" charset="0"/>
                            <a:ea typeface="Cambria Math" panose="02040503050406030204" pitchFamily="18" charset="0"/>
                          </a:rPr>
                          <m:t>𝑎</m:t>
                        </m:r>
                        <m:r>
                          <a:rPr lang="en-US" altLang="zh-CN" sz="2800" i="1">
                            <a:solidFill>
                              <a:prstClr val="black"/>
                            </a:solidFill>
                            <a:latin typeface="Cambria Math" panose="02040503050406030204" pitchFamily="18" charset="0"/>
                            <a:ea typeface="Cambria Math" panose="02040503050406030204" pitchFamily="18" charset="0"/>
                          </a:rPr>
                          <m:t>&lt;</m:t>
                        </m:r>
                        <m:r>
                          <a:rPr lang="zh-CN" altLang="en-US" sz="2800" i="1">
                            <a:solidFill>
                              <a:prstClr val="black"/>
                            </a:solidFill>
                            <a:latin typeface="Cambria Math" panose="02040503050406030204" pitchFamily="18" charset="0"/>
                            <a:ea typeface="Cambria Math" panose="02040503050406030204" pitchFamily="18" charset="0"/>
                          </a:rPr>
                          <m:t>𝜉</m:t>
                        </m:r>
                        <m:r>
                          <a:rPr lang="en-US" altLang="zh-CN" sz="2800" i="1" smtClean="0">
                            <a:solidFill>
                              <a:prstClr val="black"/>
                            </a:solidFill>
                            <a:latin typeface="Cambria Math" panose="02040503050406030204" pitchFamily="18" charset="0"/>
                            <a:ea typeface="Cambria Math" panose="02040503050406030204" pitchFamily="18" charset="0"/>
                          </a:rPr>
                          <m:t>≤</m:t>
                        </m:r>
                        <m:r>
                          <a:rPr lang="en-US" altLang="zh-CN" sz="2800" i="1">
                            <a:solidFill>
                              <a:prstClr val="black"/>
                            </a:solidFill>
                            <a:latin typeface="Cambria Math" panose="02040503050406030204" pitchFamily="18" charset="0"/>
                            <a:ea typeface="Cambria Math" panose="02040503050406030204" pitchFamily="18" charset="0"/>
                          </a:rPr>
                          <m:t>𝑏</m:t>
                        </m:r>
                      </m:e>
                    </m:d>
                    <m:r>
                      <a:rPr lang="en-US" altLang="zh-CN" sz="2800" b="0" i="1" smtClean="0">
                        <a:solidFill>
                          <a:prstClr val="black"/>
                        </a:solidFill>
                        <a:latin typeface="Cambria Math" panose="02040503050406030204" pitchFamily="18" charset="0"/>
                        <a:ea typeface="Cambria Math" panose="02040503050406030204" pitchFamily="18" charset="0"/>
                      </a:rPr>
                      <m:t>=</m:t>
                    </m:r>
                    <m:r>
                      <a:rPr lang="en-US" altLang="zh-CN" sz="2800" i="1">
                        <a:solidFill>
                          <a:prstClr val="black"/>
                        </a:solidFill>
                        <a:latin typeface="Cambria Math" panose="02040503050406030204" pitchFamily="18" charset="0"/>
                        <a:ea typeface="Cambria Math" panose="02040503050406030204" pitchFamily="18" charset="0"/>
                      </a:rPr>
                      <m:t>ℙ</m:t>
                    </m:r>
                    <m:d>
                      <m:dPr>
                        <m:ctrlPr>
                          <a:rPr lang="en-US" altLang="zh-CN" sz="2800" i="1">
                            <a:solidFill>
                              <a:prstClr val="black"/>
                            </a:solidFill>
                            <a:latin typeface="Cambria Math" panose="02040503050406030204" pitchFamily="18" charset="0"/>
                            <a:ea typeface="Cambria Math" panose="02040503050406030204" pitchFamily="18" charset="0"/>
                          </a:rPr>
                        </m:ctrlPr>
                      </m:dPr>
                      <m:e>
                        <m:r>
                          <a:rPr lang="zh-CN" altLang="en-US" sz="2800" i="1">
                            <a:solidFill>
                              <a:prstClr val="black"/>
                            </a:solidFill>
                            <a:latin typeface="Cambria Math" panose="02040503050406030204" pitchFamily="18" charset="0"/>
                            <a:ea typeface="Cambria Math" panose="02040503050406030204" pitchFamily="18" charset="0"/>
                          </a:rPr>
                          <m:t>𝜉</m:t>
                        </m:r>
                        <m:r>
                          <a:rPr lang="en-US" altLang="zh-CN" sz="2800" i="1">
                            <a:solidFill>
                              <a:prstClr val="black"/>
                            </a:solidFill>
                            <a:latin typeface="Cambria Math" panose="02040503050406030204" pitchFamily="18" charset="0"/>
                            <a:ea typeface="Cambria Math" panose="02040503050406030204" pitchFamily="18" charset="0"/>
                          </a:rPr>
                          <m:t>≤</m:t>
                        </m:r>
                        <m:r>
                          <a:rPr lang="en-US" altLang="zh-CN" sz="2800" i="1">
                            <a:solidFill>
                              <a:prstClr val="black"/>
                            </a:solidFill>
                            <a:latin typeface="Cambria Math" panose="02040503050406030204" pitchFamily="18" charset="0"/>
                            <a:ea typeface="Cambria Math" panose="02040503050406030204" pitchFamily="18" charset="0"/>
                          </a:rPr>
                          <m:t>𝑏</m:t>
                        </m:r>
                      </m:e>
                    </m:d>
                    <m:r>
                      <a:rPr lang="en-US" altLang="zh-CN" sz="2800" b="0" i="1" smtClean="0">
                        <a:solidFill>
                          <a:prstClr val="black"/>
                        </a:solidFill>
                        <a:latin typeface="Cambria Math" panose="02040503050406030204" pitchFamily="18" charset="0"/>
                        <a:ea typeface="Cambria Math" panose="02040503050406030204" pitchFamily="18" charset="0"/>
                      </a:rPr>
                      <m:t>−</m:t>
                    </m:r>
                    <m:r>
                      <a:rPr lang="en-US" altLang="zh-CN" sz="2800" i="1">
                        <a:solidFill>
                          <a:prstClr val="black"/>
                        </a:solidFill>
                        <a:latin typeface="Cambria Math" panose="02040503050406030204" pitchFamily="18" charset="0"/>
                        <a:ea typeface="Cambria Math" panose="02040503050406030204" pitchFamily="18" charset="0"/>
                      </a:rPr>
                      <m:t>ℙ</m:t>
                    </m:r>
                    <m:d>
                      <m:dPr>
                        <m:ctrlPr>
                          <a:rPr lang="en-US" altLang="zh-CN" sz="2800" i="1">
                            <a:solidFill>
                              <a:prstClr val="black"/>
                            </a:solidFill>
                            <a:latin typeface="Cambria Math" panose="02040503050406030204" pitchFamily="18" charset="0"/>
                            <a:ea typeface="Cambria Math" panose="02040503050406030204" pitchFamily="18" charset="0"/>
                          </a:rPr>
                        </m:ctrlPr>
                      </m:dPr>
                      <m:e>
                        <m:r>
                          <a:rPr lang="zh-CN" altLang="en-US" sz="2800" i="1">
                            <a:solidFill>
                              <a:prstClr val="black"/>
                            </a:solidFill>
                            <a:latin typeface="Cambria Math" panose="02040503050406030204" pitchFamily="18" charset="0"/>
                            <a:ea typeface="Cambria Math" panose="02040503050406030204" pitchFamily="18" charset="0"/>
                          </a:rPr>
                          <m:t>𝜉</m:t>
                        </m:r>
                        <m:r>
                          <a:rPr lang="en-US" altLang="zh-CN" sz="2800" i="1">
                            <a:solidFill>
                              <a:prstClr val="black"/>
                            </a:solidFill>
                            <a:latin typeface="Cambria Math" panose="02040503050406030204" pitchFamily="18" charset="0"/>
                            <a:ea typeface="Cambria Math" panose="02040503050406030204" pitchFamily="18" charset="0"/>
                          </a:rPr>
                          <m:t>≤</m:t>
                        </m:r>
                        <m:r>
                          <a:rPr lang="en-US" altLang="zh-CN" sz="2800" b="0" i="1" smtClean="0">
                            <a:solidFill>
                              <a:prstClr val="black"/>
                            </a:solidFill>
                            <a:latin typeface="Cambria Math" panose="02040503050406030204" pitchFamily="18" charset="0"/>
                            <a:ea typeface="Cambria Math" panose="02040503050406030204" pitchFamily="18" charset="0"/>
                          </a:rPr>
                          <m:t>𝑎</m:t>
                        </m:r>
                      </m:e>
                    </m:d>
                  </m:oMath>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1911696" y="3789244"/>
                <a:ext cx="8826928" cy="523220"/>
              </a:xfrm>
              <a:prstGeom prst="rect">
                <a:avLst/>
              </a:prstGeom>
              <a:blipFill rotWithShape="1">
                <a:blip r:embed="rId5"/>
                <a:stretch>
                  <a:fillRect l="-4" t="-38" r="2" b="3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r="22905"/>
          <a:stretch>
            <a:fillRect/>
          </a:stretch>
        </p:blipFill>
        <p:spPr>
          <a:xfrm>
            <a:off x="1386943" y="1136367"/>
            <a:ext cx="7311008" cy="4975625"/>
          </a:xfrm>
          <a:prstGeom prst="rect">
            <a:avLst/>
          </a:prstGeom>
          <a:ln>
            <a:noFill/>
          </a:ln>
          <a:effectLst/>
        </p:spPr>
      </p:pic>
      <p:sp>
        <p:nvSpPr>
          <p:cNvPr id="3" name="灯片编号占位符 2"/>
          <p:cNvSpPr>
            <a:spLocks noGrp="1"/>
          </p:cNvSpPr>
          <p:nvPr>
            <p:ph type="sldNum" sz="quarter" idx="12"/>
          </p:nvPr>
        </p:nvSpPr>
        <p:spPr/>
        <p:txBody>
          <a:bodyPr/>
          <a:lstStyle/>
          <a:p>
            <a:fld id="{5FD308DF-D0D6-41CA-8E01-1A1CE80A10EE}" type="slidenum">
              <a:rPr lang="zh-CN" altLang="en-US" smtClean="0"/>
              <a:t>192</a:t>
            </a:fld>
            <a:endParaRPr lang="zh-CN" alt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27715" t="43941" r="14241" b="-1"/>
          <a:stretch>
            <a:fillRect/>
          </a:stretch>
        </p:blipFill>
        <p:spPr>
          <a:xfrm>
            <a:off x="7347805" y="914438"/>
            <a:ext cx="4321331" cy="947816"/>
          </a:xfrm>
          <a:prstGeom prst="rect">
            <a:avLst/>
          </a:prstGeom>
          <a:ln>
            <a:noFill/>
          </a:ln>
          <a:effectLst/>
        </p:spPr>
      </p:pic>
      <p:grpSp>
        <p:nvGrpSpPr>
          <p:cNvPr id="3" name="组合 2"/>
          <p:cNvGrpSpPr/>
          <p:nvPr/>
        </p:nvGrpSpPr>
        <p:grpSpPr>
          <a:xfrm>
            <a:off x="920793" y="1095487"/>
            <a:ext cx="2451568" cy="531946"/>
            <a:chOff x="1053632" y="1397127"/>
            <a:chExt cx="2451568" cy="531946"/>
          </a:xfrm>
        </p:grpSpPr>
        <p:sp>
          <p:nvSpPr>
            <p:cNvPr id="4" name="矩形 3"/>
            <p:cNvSpPr/>
            <p:nvPr/>
          </p:nvSpPr>
          <p:spPr>
            <a:xfrm>
              <a:off x="1520318" y="1405853"/>
              <a:ext cx="1984882" cy="523220"/>
            </a:xfrm>
            <a:prstGeom prst="rect">
              <a:avLst/>
            </a:prstGeom>
          </p:spPr>
          <p:txBody>
            <a:bodyPr wrap="square">
              <a:spAutoFit/>
            </a:bodyPr>
            <a:lstStyle/>
            <a:p>
              <a:r>
                <a:rPr lang="zh-CN" altLang="en-US" sz="2800" b="1" dirty="0">
                  <a:solidFill>
                    <a:srgbClr val="004EA2"/>
                  </a:solidFill>
                  <a:ea typeface="思源黑体 CN Bold" panose="020B0800000000000000" pitchFamily="34" charset="-122"/>
                </a:rPr>
                <a:t>定理</a:t>
              </a:r>
              <a:r>
                <a:rPr lang="en-US" altLang="zh-CN" sz="2800" b="1" dirty="0">
                  <a:solidFill>
                    <a:srgbClr val="004EA2"/>
                  </a:solidFill>
                  <a:ea typeface="思源黑体 CN Bold" panose="020B0800000000000000" pitchFamily="34" charset="-122"/>
                </a:rPr>
                <a:t>2.4.6</a:t>
              </a:r>
            </a:p>
          </p:txBody>
        </p:sp>
        <p:grpSp>
          <p:nvGrpSpPr>
            <p:cNvPr id="5" name="组合 4"/>
            <p:cNvGrpSpPr/>
            <p:nvPr/>
          </p:nvGrpSpPr>
          <p:grpSpPr>
            <a:xfrm>
              <a:off x="1053632" y="1397127"/>
              <a:ext cx="428587" cy="424183"/>
              <a:chOff x="1053632" y="1397127"/>
              <a:chExt cx="428587" cy="424183"/>
            </a:xfrm>
          </p:grpSpPr>
          <p:sp>
            <p:nvSpPr>
              <p:cNvPr id="6" name="矩形 5"/>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109134" y="1448225"/>
                <a:ext cx="373085" cy="373085"/>
                <a:chOff x="1109134" y="1448225"/>
                <a:chExt cx="373085" cy="373085"/>
              </a:xfrm>
            </p:grpSpPr>
            <p:sp>
              <p:nvSpPr>
                <p:cNvPr id="8" name="矩形 7"/>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10" name="Rectangle 1"/>
          <p:cNvSpPr>
            <a:spLocks noChangeArrowheads="1"/>
          </p:cNvSpPr>
          <p:nvPr/>
        </p:nvSpPr>
        <p:spPr bwMode="auto">
          <a:xfrm>
            <a:off x="2980985" y="1095487"/>
            <a:ext cx="510267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lvl="0" eaLnBrk="0" fontAlgn="base" hangingPunct="0">
              <a:spcBef>
                <a:spcPct val="0"/>
              </a:spcBef>
              <a:spcAft>
                <a:spcPct val="0"/>
              </a:spcAft>
            </a:pPr>
            <a:r>
              <a:rPr kumimoji="0" lang="zh-CN" altLang="zh-CN" sz="2800" b="0" i="0" u="none" strike="noStrike" cap="none" normalizeH="0" baseline="0" dirty="0">
                <a:ln>
                  <a:noFill/>
                </a:ln>
                <a:solidFill>
                  <a:schemeClr val="tx1"/>
                </a:solidFill>
                <a:effectLst/>
                <a:latin typeface="Arial Unicode MS"/>
              </a:rPr>
              <a:t>若</a:t>
            </a:r>
            <a:r>
              <a:rPr lang="zh-CN" altLang="en-US" sz="2800" b="1" dirty="0"/>
              <a:t>𝜉</a:t>
            </a:r>
            <a:r>
              <a:rPr lang="zh-CN" altLang="zh-CN" sz="2800" dirty="0">
                <a:latin typeface="Arial Unicode MS"/>
              </a:rPr>
              <a:t>～</a:t>
            </a:r>
            <a:r>
              <a:rPr lang="zh-CN" altLang="zh-CN" sz="2800" i="1" dirty="0">
                <a:latin typeface="Arial Unicode MS"/>
              </a:rPr>
              <a:t> N</a:t>
            </a:r>
            <a:r>
              <a:rPr lang="en-US" altLang="zh-CN" sz="2800" i="1" dirty="0">
                <a:latin typeface="Arial Unicode MS"/>
              </a:rPr>
              <a:t> </a:t>
            </a:r>
            <a:r>
              <a:rPr lang="en-US" altLang="zh-CN" sz="2800" dirty="0">
                <a:latin typeface="Arial Unicode MS"/>
              </a:rPr>
              <a:t>(</a:t>
            </a:r>
            <a:r>
              <a:rPr lang="en-US" altLang="zh-CN" sz="2800" i="1" dirty="0"/>
              <a:t>μ,σ</a:t>
            </a:r>
            <a:r>
              <a:rPr lang="en-US" altLang="zh-CN" sz="2800" i="1" baseline="30000" dirty="0"/>
              <a:t>2</a:t>
            </a:r>
            <a:r>
              <a:rPr lang="en-US" altLang="zh-CN" sz="2800" dirty="0">
                <a:latin typeface="Arial Unicode MS"/>
              </a:rPr>
              <a:t>)</a:t>
            </a:r>
            <a:r>
              <a:rPr lang="zh-CN" altLang="en-US" sz="2800" dirty="0">
                <a:latin typeface="Arial Unicode MS"/>
              </a:rPr>
              <a:t>，则</a:t>
            </a:r>
            <a:r>
              <a:rPr lang="zh-CN" altLang="en-US" sz="2800" b="1" dirty="0"/>
              <a:t>𝜉</a:t>
            </a:r>
            <a:r>
              <a:rPr lang="zh-CN" altLang="en-US" sz="2800" dirty="0">
                <a:latin typeface="Arial Unicode MS"/>
              </a:rPr>
              <a:t>的标准化</a:t>
            </a:r>
            <a:r>
              <a:rPr kumimoji="0" lang="zh-CN" altLang="zh-CN" sz="2800" b="0" i="0" u="none" strike="noStrike" cap="none" normalizeH="0" baseline="0" dirty="0">
                <a:ln>
                  <a:noFill/>
                </a:ln>
                <a:solidFill>
                  <a:schemeClr val="tx1"/>
                </a:solidFill>
                <a:effectLst/>
                <a:latin typeface="Arial Unicode MS"/>
              </a:rPr>
              <a:t>：</a:t>
            </a:r>
            <a:r>
              <a:rPr kumimoji="0" lang="zh-CN" altLang="zh-CN" sz="2800" b="0" i="0" u="none" strike="noStrike" cap="none" normalizeH="0" baseline="0" dirty="0">
                <a:ln>
                  <a:noFill/>
                </a:ln>
                <a:solidFill>
                  <a:schemeClr val="tx1"/>
                </a:solidFill>
                <a:effectLst/>
                <a:latin typeface="Calibri" panose="020F0502020204030204" pitchFamily="34" charset="0"/>
              </a:rPr>
              <a:t> </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grpSp>
        <p:nvGrpSpPr>
          <p:cNvPr id="11" name="组合 10"/>
          <p:cNvGrpSpPr/>
          <p:nvPr/>
        </p:nvGrpSpPr>
        <p:grpSpPr>
          <a:xfrm>
            <a:off x="976295" y="1943362"/>
            <a:ext cx="1876137" cy="523220"/>
            <a:chOff x="1180079" y="1357076"/>
            <a:chExt cx="1876137" cy="523220"/>
          </a:xfrm>
        </p:grpSpPr>
        <p:sp>
          <p:nvSpPr>
            <p:cNvPr id="12" name="矩形 11"/>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证明</a:t>
              </a:r>
            </a:p>
          </p:txBody>
        </p:sp>
        <p:grpSp>
          <p:nvGrpSpPr>
            <p:cNvPr id="13" name="组合 12"/>
            <p:cNvGrpSpPr/>
            <p:nvPr/>
          </p:nvGrpSpPr>
          <p:grpSpPr>
            <a:xfrm>
              <a:off x="1180079" y="1415466"/>
              <a:ext cx="375672" cy="375672"/>
              <a:chOff x="1180079" y="1415466"/>
              <a:chExt cx="375672" cy="375672"/>
            </a:xfrm>
          </p:grpSpPr>
          <p:sp>
            <p:nvSpPr>
              <p:cNvPr id="14" name="矩形 13"/>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5"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pic>
        <p:nvPicPr>
          <p:cNvPr id="16" name="图片 15"/>
          <p:cNvPicPr>
            <a:picLocks noChangeAspect="1"/>
          </p:cNvPicPr>
          <p:nvPr/>
        </p:nvPicPr>
        <p:blipFill>
          <a:blip r:embed="rId4">
            <a:clrChange>
              <a:clrFrom>
                <a:srgbClr val="FFFFFF"/>
              </a:clrFrom>
              <a:clrTo>
                <a:srgbClr val="FFFFFF">
                  <a:alpha val="0"/>
                </a:srgbClr>
              </a:clrTo>
            </a:clrChange>
            <a:duotone>
              <a:prstClr val="black"/>
              <a:schemeClr val="tx1">
                <a:lumMod val="95000"/>
                <a:lumOff val="5000"/>
                <a:tint val="45000"/>
                <a:satMod val="400000"/>
              </a:schemeClr>
            </a:duotone>
          </a:blip>
          <a:stretch>
            <a:fillRect/>
          </a:stretch>
        </p:blipFill>
        <p:spPr>
          <a:xfrm>
            <a:off x="1839676" y="2004694"/>
            <a:ext cx="8223141" cy="4116835"/>
          </a:xfrm>
          <a:prstGeom prst="rect">
            <a:avLst/>
          </a:prstGeom>
          <a:ln>
            <a:noFill/>
          </a:ln>
          <a:effectLst/>
        </p:spPr>
      </p:pic>
      <p:sp>
        <p:nvSpPr>
          <p:cNvPr id="17" name="灯片编号占位符 16"/>
          <p:cNvSpPr>
            <a:spLocks noGrp="1"/>
          </p:cNvSpPr>
          <p:nvPr>
            <p:ph type="sldNum" sz="quarter" idx="12"/>
          </p:nvPr>
        </p:nvSpPr>
        <p:spPr/>
        <p:txBody>
          <a:bodyPr/>
          <a:lstStyle/>
          <a:p>
            <a:fld id="{5FD308DF-D0D6-41CA-8E01-1A1CE80A10EE}" type="slidenum">
              <a:rPr lang="zh-CN" altLang="en-US" smtClean="0"/>
              <a:t>193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81140" y="1144772"/>
            <a:ext cx="1876137" cy="523220"/>
            <a:chOff x="1180079" y="1357076"/>
            <a:chExt cx="1876137" cy="523220"/>
          </a:xfrm>
        </p:grpSpPr>
        <p:sp>
          <p:nvSpPr>
            <p:cNvPr id="4" name="矩形 3"/>
            <p:cNvSpPr/>
            <p:nvPr/>
          </p:nvSpPr>
          <p:spPr>
            <a:xfrm>
              <a:off x="1555751" y="1357076"/>
              <a:ext cx="1500465"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Bold" panose="020B0800000000000000" pitchFamily="34" charset="-122"/>
                </a:rPr>
                <a:t>定理</a:t>
              </a:r>
              <a:endParaRPr lang="en-US" altLang="zh-CN" sz="2800" b="1" dirty="0">
                <a:solidFill>
                  <a:srgbClr val="004EA2"/>
                </a:solidFill>
                <a:ea typeface="思源黑体 CN Bold" panose="020B0800000000000000" pitchFamily="34" charset="-122"/>
              </a:endParaRPr>
            </a:p>
          </p:txBody>
        </p:sp>
        <p:grpSp>
          <p:nvGrpSpPr>
            <p:cNvPr id="5" name="组合 4"/>
            <p:cNvGrpSpPr/>
            <p:nvPr/>
          </p:nvGrpSpPr>
          <p:grpSpPr>
            <a:xfrm>
              <a:off x="1180079" y="1415466"/>
              <a:ext cx="375672" cy="375672"/>
              <a:chOff x="1180079" y="1415466"/>
              <a:chExt cx="375672" cy="375672"/>
            </a:xfrm>
          </p:grpSpPr>
          <p:sp>
            <p:nvSpPr>
              <p:cNvPr id="6" name="矩形 5"/>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pic>
        <p:nvPicPr>
          <p:cNvPr id="8" name="图片 7"/>
          <p:cNvPicPr>
            <a:picLocks noChangeAspect="1"/>
          </p:cNvPicPr>
          <p:nvPr/>
        </p:nvPicPr>
        <p:blipFill rotWithShape="1">
          <a:blip r:embed="rId3">
            <a:clrChange>
              <a:clrFrom>
                <a:srgbClr val="FFFFFF"/>
              </a:clrFrom>
              <a:clrTo>
                <a:srgbClr val="FFFFFF">
                  <a:alpha val="0"/>
                </a:srgbClr>
              </a:clrTo>
            </a:clrChange>
            <a:duotone>
              <a:prstClr val="black"/>
              <a:schemeClr val="tx1">
                <a:tint val="45000"/>
                <a:satMod val="400000"/>
              </a:schemeClr>
            </a:duotone>
          </a:blip>
          <a:srcRect l="29132" t="41726" r="22985"/>
          <a:stretch>
            <a:fillRect/>
          </a:stretch>
        </p:blipFill>
        <p:spPr>
          <a:xfrm>
            <a:off x="5006473" y="991213"/>
            <a:ext cx="4128252" cy="938683"/>
          </a:xfrm>
          <a:prstGeom prst="rect">
            <a:avLst/>
          </a:prstGeom>
          <a:ln>
            <a:noFill/>
          </a:ln>
          <a:effectLst/>
        </p:spPr>
      </p:pic>
      <p:sp>
        <p:nvSpPr>
          <p:cNvPr id="9" name="文本框 8"/>
          <p:cNvSpPr txBox="1"/>
          <p:nvPr/>
        </p:nvSpPr>
        <p:spPr>
          <a:xfrm>
            <a:off x="2511007" y="1163137"/>
            <a:ext cx="4700818" cy="523220"/>
          </a:xfrm>
          <a:prstGeom prst="rect">
            <a:avLst/>
          </a:prstGeom>
          <a:noFill/>
        </p:spPr>
        <p:txBody>
          <a:bodyPr wrap="square" rtlCol="0">
            <a:spAutoFit/>
          </a:bodyPr>
          <a:lstStyle/>
          <a:p>
            <a:r>
              <a:rPr lang="zh-CN" altLang="en-US" sz="2800" dirty="0"/>
              <a:t>对于任何实数</a:t>
            </a:r>
            <a:r>
              <a:rPr lang="en-US" altLang="zh-CN" sz="2800" i="1" dirty="0"/>
              <a:t>x</a:t>
            </a:r>
            <a:r>
              <a:rPr lang="zh-CN" altLang="en-US" sz="2800" dirty="0"/>
              <a:t>有</a:t>
            </a:r>
          </a:p>
        </p:txBody>
      </p:sp>
      <p:sp>
        <p:nvSpPr>
          <p:cNvPr id="17" name="矩形 16"/>
          <p:cNvSpPr/>
          <p:nvPr/>
        </p:nvSpPr>
        <p:spPr>
          <a:xfrm>
            <a:off x="2453620" y="3326223"/>
            <a:ext cx="1682558" cy="1938992"/>
          </a:xfrm>
          <a:prstGeom prst="rect">
            <a:avLst/>
          </a:prstGeom>
        </p:spPr>
        <p:txBody>
          <a:bodyPr wrap="square">
            <a:spAutoFit/>
            <a:scene3d>
              <a:camera prst="orthographicFront"/>
              <a:lightRig rig="threePt" dir="t"/>
            </a:scene3d>
            <a:sp3d contourW="12700"/>
          </a:bodyPr>
          <a:lstStyle/>
          <a:p>
            <a:r>
              <a:rPr lang="zh-CN" altLang="en-US" sz="2000" dirty="0">
                <a:sym typeface="+mn-ea"/>
              </a:rPr>
              <a:t>定理提供了由标准正态分布函数值计算一般正态分布函数值的方法</a:t>
            </a:r>
            <a:r>
              <a:rPr lang="en-US" altLang="zh-CN" sz="2000" dirty="0">
                <a:sym typeface="+mn-ea"/>
              </a:rPr>
              <a:t>.</a:t>
            </a:r>
            <a:endParaRPr lang="zh-CN" altLang="en-US" sz="2000" dirty="0">
              <a:sym typeface="+mn-ea"/>
            </a:endParaRPr>
          </a:p>
        </p:txBody>
      </p:sp>
      <p:sp>
        <p:nvSpPr>
          <p:cNvPr id="19" name="矩形 18"/>
          <p:cNvSpPr/>
          <p:nvPr/>
        </p:nvSpPr>
        <p:spPr>
          <a:xfrm>
            <a:off x="4970507" y="3246957"/>
            <a:ext cx="2100092" cy="1938992"/>
          </a:xfrm>
          <a:prstGeom prst="rect">
            <a:avLst/>
          </a:prstGeom>
        </p:spPr>
        <p:txBody>
          <a:bodyPr wrap="square">
            <a:spAutoFit/>
            <a:scene3d>
              <a:camera prst="orthographicFront"/>
              <a:lightRig rig="threePt" dir="t"/>
            </a:scene3d>
            <a:sp3d contourW="12700"/>
          </a:bodyPr>
          <a:lstStyle/>
          <a:p>
            <a:r>
              <a:rPr lang="zh-CN" altLang="en-US" sz="2000" dirty="0">
                <a:sym typeface="+mn-ea"/>
              </a:rPr>
              <a:t>在计算机没有普及时，人们通过查标准正态分布函数表的方式得到正态分布函数的近似值</a:t>
            </a:r>
            <a:r>
              <a:rPr lang="en-US" altLang="zh-CN" sz="2000" dirty="0">
                <a:sym typeface="+mn-ea"/>
              </a:rPr>
              <a:t>.</a:t>
            </a:r>
            <a:endParaRPr lang="zh-CN" altLang="en-US" sz="2000" dirty="0">
              <a:sym typeface="+mn-ea"/>
            </a:endParaRPr>
          </a:p>
        </p:txBody>
      </p:sp>
      <p:grpSp>
        <p:nvGrpSpPr>
          <p:cNvPr id="38" name="组合 37"/>
          <p:cNvGrpSpPr/>
          <p:nvPr/>
        </p:nvGrpSpPr>
        <p:grpSpPr>
          <a:xfrm>
            <a:off x="1533679" y="2209984"/>
            <a:ext cx="8993071" cy="845827"/>
            <a:chOff x="1203212" y="2711292"/>
            <a:chExt cx="6640324" cy="913442"/>
          </a:xfrm>
        </p:grpSpPr>
        <p:sp>
          <p:nvSpPr>
            <p:cNvPr id="36" name="Rectangle 9"/>
            <p:cNvSpPr/>
            <p:nvPr/>
          </p:nvSpPr>
          <p:spPr>
            <a:xfrm rot="3340578" flipV="1">
              <a:off x="7448492" y="3166955"/>
              <a:ext cx="393323" cy="396765"/>
            </a:xfrm>
            <a:prstGeom prst="rect">
              <a:avLst/>
            </a:prstGeom>
            <a:solidFill>
              <a:schemeClr val="accent5">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0" name="Group 11"/>
            <p:cNvGrpSpPr/>
            <p:nvPr/>
          </p:nvGrpSpPr>
          <p:grpSpPr>
            <a:xfrm>
              <a:off x="1203212" y="2711292"/>
              <a:ext cx="6388060" cy="913442"/>
              <a:chOff x="2346085" y="2146300"/>
              <a:chExt cx="10215863" cy="2242820"/>
            </a:xfrm>
          </p:grpSpPr>
          <p:sp>
            <p:nvSpPr>
              <p:cNvPr id="37" name="Rectangle 8"/>
              <p:cNvSpPr/>
              <p:nvPr/>
            </p:nvSpPr>
            <p:spPr>
              <a:xfrm rot="19319294">
                <a:off x="8769050" y="3194118"/>
                <a:ext cx="568039" cy="1078761"/>
              </a:xfrm>
              <a:prstGeom prst="rect">
                <a:avLst/>
              </a:prstGeom>
              <a:solidFill>
                <a:schemeClr val="accent5">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Rectangle 8"/>
              <p:cNvSpPr/>
              <p:nvPr/>
            </p:nvSpPr>
            <p:spPr>
              <a:xfrm rot="19319294">
                <a:off x="2346085" y="3156229"/>
                <a:ext cx="568038" cy="1078760"/>
              </a:xfrm>
              <a:prstGeom prst="rect">
                <a:avLst/>
              </a:prstGeom>
              <a:solidFill>
                <a:schemeClr val="accent5">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Parallelogram 2"/>
              <p:cNvSpPr/>
              <p:nvPr/>
            </p:nvSpPr>
            <p:spPr>
              <a:xfrm flipV="1">
                <a:off x="3982305" y="2146300"/>
                <a:ext cx="2181047" cy="2242820"/>
              </a:xfrm>
              <a:prstGeom prst="parallelogram">
                <a:avLst>
                  <a:gd name="adj" fmla="val 78020"/>
                </a:avLst>
              </a:pr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Parallelogram 1"/>
              <p:cNvSpPr/>
              <p:nvPr/>
            </p:nvSpPr>
            <p:spPr>
              <a:xfrm>
                <a:off x="2608855" y="2146300"/>
                <a:ext cx="2089590" cy="2242820"/>
              </a:xfrm>
              <a:prstGeom prst="parallelogram">
                <a:avLst>
                  <a:gd name="adj" fmla="val 78020"/>
                </a:avLst>
              </a:prstGeom>
              <a:solidFill>
                <a:srgbClr val="004EA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Parallelogram 3"/>
              <p:cNvSpPr/>
              <p:nvPr/>
            </p:nvSpPr>
            <p:spPr>
              <a:xfrm flipV="1">
                <a:off x="6826292" y="2146300"/>
                <a:ext cx="2181047" cy="2242820"/>
              </a:xfrm>
              <a:prstGeom prst="parallelogram">
                <a:avLst>
                  <a:gd name="adj" fmla="val 78020"/>
                </a:avLst>
              </a:pr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Parallelogram 4"/>
              <p:cNvSpPr/>
              <p:nvPr/>
            </p:nvSpPr>
            <p:spPr>
              <a:xfrm>
                <a:off x="5419194" y="2146300"/>
                <a:ext cx="2155178" cy="2242820"/>
              </a:xfrm>
              <a:prstGeom prst="parallelogram">
                <a:avLst>
                  <a:gd name="adj" fmla="val 78020"/>
                </a:avLst>
              </a:prstGeom>
              <a:solidFill>
                <a:srgbClr val="004EA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Parallelogram 2"/>
              <p:cNvSpPr/>
              <p:nvPr/>
            </p:nvSpPr>
            <p:spPr>
              <a:xfrm flipV="1">
                <a:off x="10380901" y="2146300"/>
                <a:ext cx="2181047" cy="2242820"/>
              </a:xfrm>
              <a:prstGeom prst="parallelogram">
                <a:avLst>
                  <a:gd name="adj" fmla="val 78020"/>
                </a:avLst>
              </a:pr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5" name="Parallelogram 1"/>
              <p:cNvSpPr/>
              <p:nvPr/>
            </p:nvSpPr>
            <p:spPr>
              <a:xfrm>
                <a:off x="9007451" y="2146300"/>
                <a:ext cx="2089590" cy="2242820"/>
              </a:xfrm>
              <a:prstGeom prst="parallelogram">
                <a:avLst>
                  <a:gd name="adj" fmla="val 78020"/>
                </a:avLst>
              </a:prstGeom>
              <a:solidFill>
                <a:srgbClr val="004EA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sp>
        <p:nvSpPr>
          <p:cNvPr id="39" name="矩形 38"/>
          <p:cNvSpPr/>
          <p:nvPr/>
        </p:nvSpPr>
        <p:spPr>
          <a:xfrm>
            <a:off x="7638288" y="3320647"/>
            <a:ext cx="2100092" cy="1938992"/>
          </a:xfrm>
          <a:prstGeom prst="rect">
            <a:avLst/>
          </a:prstGeom>
        </p:spPr>
        <p:txBody>
          <a:bodyPr wrap="square">
            <a:spAutoFit/>
            <a:scene3d>
              <a:camera prst="orthographicFront"/>
              <a:lightRig rig="threePt" dir="t"/>
            </a:scene3d>
            <a:sp3d contourW="12700"/>
          </a:bodyPr>
          <a:lstStyle/>
          <a:p>
            <a:r>
              <a:rPr lang="zh-CN" altLang="en-US" sz="2000" dirty="0">
                <a:sym typeface="+mn-ea"/>
              </a:rPr>
              <a:t>现在，一般的统计软件中都提供了计算正态分布函数值的方法，但此定理仍有其理论价值</a:t>
            </a:r>
            <a:r>
              <a:rPr lang="en-US" altLang="zh-CN" sz="2000" dirty="0">
                <a:sym typeface="+mn-ea"/>
              </a:rPr>
              <a:t>.</a:t>
            </a:r>
            <a:endParaRPr lang="zh-CN" altLang="en-US" sz="2000" dirty="0">
              <a:sym typeface="+mn-ea"/>
            </a:endParaRPr>
          </a:p>
        </p:txBody>
      </p:sp>
      <p:sp>
        <p:nvSpPr>
          <p:cNvPr id="43" name="award-medal-of-number-one-with-olive-branches_47838"/>
          <p:cNvSpPr>
            <a:spLocks noChangeAspect="1"/>
          </p:cNvSpPr>
          <p:nvPr/>
        </p:nvSpPr>
        <p:spPr bwMode="auto">
          <a:xfrm>
            <a:off x="2950152" y="2794269"/>
            <a:ext cx="410070" cy="304296"/>
          </a:xfrm>
          <a:custGeom>
            <a:avLst/>
            <a:gdLst>
              <a:gd name="T0" fmla="*/ 2278 w 8285"/>
              <a:gd name="T1" fmla="*/ 5620 h 7767"/>
              <a:gd name="T2" fmla="*/ 2589 w 8285"/>
              <a:gd name="T3" fmla="*/ 5927 h 7767"/>
              <a:gd name="T4" fmla="*/ 5696 w 8285"/>
              <a:gd name="T5" fmla="*/ 5927 h 7767"/>
              <a:gd name="T6" fmla="*/ 6006 w 8285"/>
              <a:gd name="T7" fmla="*/ 5620 h 7767"/>
              <a:gd name="T8" fmla="*/ 5696 w 8285"/>
              <a:gd name="T9" fmla="*/ 5314 h 7767"/>
              <a:gd name="T10" fmla="*/ 2589 w 8285"/>
              <a:gd name="T11" fmla="*/ 5314 h 7767"/>
              <a:gd name="T12" fmla="*/ 2278 w 8285"/>
              <a:gd name="T13" fmla="*/ 5620 h 7767"/>
              <a:gd name="T14" fmla="*/ 2278 w 8285"/>
              <a:gd name="T15" fmla="*/ 5620 h 7767"/>
              <a:gd name="T16" fmla="*/ 2278 w 8285"/>
              <a:gd name="T17" fmla="*/ 4394 h 7767"/>
              <a:gd name="T18" fmla="*/ 2589 w 8285"/>
              <a:gd name="T19" fmla="*/ 4701 h 7767"/>
              <a:gd name="T20" fmla="*/ 5696 w 8285"/>
              <a:gd name="T21" fmla="*/ 4701 h 7767"/>
              <a:gd name="T22" fmla="*/ 6006 w 8285"/>
              <a:gd name="T23" fmla="*/ 4394 h 7767"/>
              <a:gd name="T24" fmla="*/ 5696 w 8285"/>
              <a:gd name="T25" fmla="*/ 4088 h 7767"/>
              <a:gd name="T26" fmla="*/ 2589 w 8285"/>
              <a:gd name="T27" fmla="*/ 4088 h 7767"/>
              <a:gd name="T28" fmla="*/ 2278 w 8285"/>
              <a:gd name="T29" fmla="*/ 4394 h 7767"/>
              <a:gd name="T30" fmla="*/ 2278 w 8285"/>
              <a:gd name="T31" fmla="*/ 4394 h 7767"/>
              <a:gd name="T32" fmla="*/ 3728 w 8285"/>
              <a:gd name="T33" fmla="*/ 1207 h 7767"/>
              <a:gd name="T34" fmla="*/ 4142 w 8285"/>
              <a:gd name="T35" fmla="*/ 817 h 7767"/>
              <a:gd name="T36" fmla="*/ 4556 w 8285"/>
              <a:gd name="T37" fmla="*/ 1207 h 7767"/>
              <a:gd name="T38" fmla="*/ 4556 w 8285"/>
              <a:gd name="T39" fmla="*/ 2267 h 7767"/>
              <a:gd name="T40" fmla="*/ 4142 w 8285"/>
              <a:gd name="T41" fmla="*/ 2657 h 7767"/>
              <a:gd name="T42" fmla="*/ 3728 w 8285"/>
              <a:gd name="T43" fmla="*/ 2267 h 7767"/>
              <a:gd name="T44" fmla="*/ 3728 w 8285"/>
              <a:gd name="T45" fmla="*/ 1207 h 7767"/>
              <a:gd name="T46" fmla="*/ 3106 w 8285"/>
              <a:gd name="T47" fmla="*/ 1040 h 7767"/>
              <a:gd name="T48" fmla="*/ 3106 w 8285"/>
              <a:gd name="T49" fmla="*/ 2248 h 7767"/>
              <a:gd name="T50" fmla="*/ 4142 w 8285"/>
              <a:gd name="T51" fmla="*/ 3270 h 7767"/>
              <a:gd name="T52" fmla="*/ 5178 w 8285"/>
              <a:gd name="T53" fmla="*/ 2248 h 7767"/>
              <a:gd name="T54" fmla="*/ 5178 w 8285"/>
              <a:gd name="T55" fmla="*/ 1040 h 7767"/>
              <a:gd name="T56" fmla="*/ 4142 w 8285"/>
              <a:gd name="T57" fmla="*/ 0 h 7767"/>
              <a:gd name="T58" fmla="*/ 3106 w 8285"/>
              <a:gd name="T59" fmla="*/ 1040 h 7767"/>
              <a:gd name="T60" fmla="*/ 1325 w 8285"/>
              <a:gd name="T61" fmla="*/ 2248 h 7767"/>
              <a:gd name="T62" fmla="*/ 3106 w 8285"/>
              <a:gd name="T63" fmla="*/ 2248 h 7767"/>
              <a:gd name="T64" fmla="*/ 3106 w 8285"/>
              <a:gd name="T65" fmla="*/ 1635 h 7767"/>
              <a:gd name="T66" fmla="*/ 828 w 8285"/>
              <a:gd name="T67" fmla="*/ 1635 h 7767"/>
              <a:gd name="T68" fmla="*/ 0 w 8285"/>
              <a:gd name="T69" fmla="*/ 2452 h 7767"/>
              <a:gd name="T70" fmla="*/ 0 w 8285"/>
              <a:gd name="T71" fmla="*/ 6949 h 7767"/>
              <a:gd name="T72" fmla="*/ 828 w 8285"/>
              <a:gd name="T73" fmla="*/ 7767 h 7767"/>
              <a:gd name="T74" fmla="*/ 7456 w 8285"/>
              <a:gd name="T75" fmla="*/ 7767 h 7767"/>
              <a:gd name="T76" fmla="*/ 8285 w 8285"/>
              <a:gd name="T77" fmla="*/ 6949 h 7767"/>
              <a:gd name="T78" fmla="*/ 8285 w 8285"/>
              <a:gd name="T79" fmla="*/ 2452 h 7767"/>
              <a:gd name="T80" fmla="*/ 7456 w 8285"/>
              <a:gd name="T81" fmla="*/ 1635 h 7767"/>
              <a:gd name="T82" fmla="*/ 5178 w 8285"/>
              <a:gd name="T83" fmla="*/ 1635 h 7767"/>
              <a:gd name="T84" fmla="*/ 5178 w 8285"/>
              <a:gd name="T85" fmla="*/ 2248 h 7767"/>
              <a:gd name="T86" fmla="*/ 6959 w 8285"/>
              <a:gd name="T87" fmla="*/ 2248 h 7767"/>
              <a:gd name="T88" fmla="*/ 7663 w 8285"/>
              <a:gd name="T89" fmla="*/ 2943 h 7767"/>
              <a:gd name="T90" fmla="*/ 7663 w 8285"/>
              <a:gd name="T91" fmla="*/ 6458 h 7767"/>
              <a:gd name="T92" fmla="*/ 6959 w 8285"/>
              <a:gd name="T93" fmla="*/ 7153 h 7767"/>
              <a:gd name="T94" fmla="*/ 1325 w 8285"/>
              <a:gd name="T95" fmla="*/ 7153 h 7767"/>
              <a:gd name="T96" fmla="*/ 621 w 8285"/>
              <a:gd name="T97" fmla="*/ 6458 h 7767"/>
              <a:gd name="T98" fmla="*/ 621 w 8285"/>
              <a:gd name="T99" fmla="*/ 2943 h 7767"/>
              <a:gd name="T100" fmla="*/ 1325 w 8285"/>
              <a:gd name="T101" fmla="*/ 2248 h 7767"/>
              <a:gd name="T102" fmla="*/ 1325 w 8285"/>
              <a:gd name="T103" fmla="*/ 2248 h 7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85" h="7767">
                <a:moveTo>
                  <a:pt x="2278" y="5620"/>
                </a:moveTo>
                <a:cubicBezTo>
                  <a:pt x="2278" y="5790"/>
                  <a:pt x="2417" y="5927"/>
                  <a:pt x="2589" y="5927"/>
                </a:cubicBezTo>
                <a:lnTo>
                  <a:pt x="5696" y="5927"/>
                </a:lnTo>
                <a:cubicBezTo>
                  <a:pt x="5867" y="5927"/>
                  <a:pt x="6006" y="5790"/>
                  <a:pt x="6006" y="5620"/>
                </a:cubicBezTo>
                <a:cubicBezTo>
                  <a:pt x="6006" y="5451"/>
                  <a:pt x="5867" y="5314"/>
                  <a:pt x="5696" y="5314"/>
                </a:cubicBezTo>
                <a:lnTo>
                  <a:pt x="2589" y="5314"/>
                </a:lnTo>
                <a:cubicBezTo>
                  <a:pt x="2417" y="5314"/>
                  <a:pt x="2278" y="5451"/>
                  <a:pt x="2278" y="5620"/>
                </a:cubicBezTo>
                <a:lnTo>
                  <a:pt x="2278" y="5620"/>
                </a:lnTo>
                <a:close/>
                <a:moveTo>
                  <a:pt x="2278" y="4394"/>
                </a:moveTo>
                <a:cubicBezTo>
                  <a:pt x="2278" y="4563"/>
                  <a:pt x="2417" y="4701"/>
                  <a:pt x="2589" y="4701"/>
                </a:cubicBezTo>
                <a:lnTo>
                  <a:pt x="5696" y="4701"/>
                </a:lnTo>
                <a:cubicBezTo>
                  <a:pt x="5867" y="4701"/>
                  <a:pt x="6006" y="4563"/>
                  <a:pt x="6006" y="4394"/>
                </a:cubicBezTo>
                <a:cubicBezTo>
                  <a:pt x="6006" y="4225"/>
                  <a:pt x="5867" y="4088"/>
                  <a:pt x="5696" y="4088"/>
                </a:cubicBezTo>
                <a:lnTo>
                  <a:pt x="2589" y="4088"/>
                </a:lnTo>
                <a:cubicBezTo>
                  <a:pt x="2417" y="4088"/>
                  <a:pt x="2278" y="4225"/>
                  <a:pt x="2278" y="4394"/>
                </a:cubicBezTo>
                <a:lnTo>
                  <a:pt x="2278" y="4394"/>
                </a:lnTo>
                <a:close/>
                <a:moveTo>
                  <a:pt x="3728" y="1207"/>
                </a:moveTo>
                <a:cubicBezTo>
                  <a:pt x="3728" y="992"/>
                  <a:pt x="3913" y="817"/>
                  <a:pt x="4142" y="817"/>
                </a:cubicBezTo>
                <a:cubicBezTo>
                  <a:pt x="4371" y="817"/>
                  <a:pt x="4556" y="992"/>
                  <a:pt x="4556" y="1207"/>
                </a:cubicBezTo>
                <a:lnTo>
                  <a:pt x="4556" y="2267"/>
                </a:lnTo>
                <a:cubicBezTo>
                  <a:pt x="4556" y="2482"/>
                  <a:pt x="4371" y="2657"/>
                  <a:pt x="4142" y="2657"/>
                </a:cubicBezTo>
                <a:cubicBezTo>
                  <a:pt x="3913" y="2657"/>
                  <a:pt x="3728" y="2482"/>
                  <a:pt x="3728" y="2267"/>
                </a:cubicBezTo>
                <a:lnTo>
                  <a:pt x="3728" y="1207"/>
                </a:lnTo>
                <a:close/>
                <a:moveTo>
                  <a:pt x="3106" y="1040"/>
                </a:moveTo>
                <a:lnTo>
                  <a:pt x="3106" y="2248"/>
                </a:lnTo>
                <a:cubicBezTo>
                  <a:pt x="3116" y="2814"/>
                  <a:pt x="3576" y="3270"/>
                  <a:pt x="4142" y="3270"/>
                </a:cubicBezTo>
                <a:cubicBezTo>
                  <a:pt x="4708" y="3270"/>
                  <a:pt x="5168" y="2814"/>
                  <a:pt x="5178" y="2248"/>
                </a:cubicBezTo>
                <a:lnTo>
                  <a:pt x="5178" y="1040"/>
                </a:lnTo>
                <a:cubicBezTo>
                  <a:pt x="5178" y="465"/>
                  <a:pt x="4714" y="0"/>
                  <a:pt x="4142" y="0"/>
                </a:cubicBezTo>
                <a:cubicBezTo>
                  <a:pt x="3570" y="0"/>
                  <a:pt x="3106" y="465"/>
                  <a:pt x="3106" y="1040"/>
                </a:cubicBezTo>
                <a:close/>
                <a:moveTo>
                  <a:pt x="1325" y="2248"/>
                </a:moveTo>
                <a:lnTo>
                  <a:pt x="3106" y="2248"/>
                </a:lnTo>
                <a:lnTo>
                  <a:pt x="3106" y="1635"/>
                </a:lnTo>
                <a:lnTo>
                  <a:pt x="828" y="1635"/>
                </a:lnTo>
                <a:cubicBezTo>
                  <a:pt x="371" y="1635"/>
                  <a:pt x="0" y="2001"/>
                  <a:pt x="0" y="2452"/>
                </a:cubicBezTo>
                <a:lnTo>
                  <a:pt x="0" y="6949"/>
                </a:lnTo>
                <a:cubicBezTo>
                  <a:pt x="0" y="7401"/>
                  <a:pt x="371" y="7767"/>
                  <a:pt x="828" y="7767"/>
                </a:cubicBezTo>
                <a:lnTo>
                  <a:pt x="7456" y="7767"/>
                </a:lnTo>
                <a:cubicBezTo>
                  <a:pt x="7913" y="7767"/>
                  <a:pt x="8285" y="7401"/>
                  <a:pt x="8285" y="6949"/>
                </a:cubicBezTo>
                <a:lnTo>
                  <a:pt x="8285" y="2452"/>
                </a:lnTo>
                <a:cubicBezTo>
                  <a:pt x="8285" y="2001"/>
                  <a:pt x="7913" y="1635"/>
                  <a:pt x="7456" y="1635"/>
                </a:cubicBezTo>
                <a:lnTo>
                  <a:pt x="5178" y="1635"/>
                </a:lnTo>
                <a:lnTo>
                  <a:pt x="5178" y="2248"/>
                </a:lnTo>
                <a:lnTo>
                  <a:pt x="6959" y="2248"/>
                </a:lnTo>
                <a:cubicBezTo>
                  <a:pt x="7348" y="2248"/>
                  <a:pt x="7663" y="2559"/>
                  <a:pt x="7663" y="2943"/>
                </a:cubicBezTo>
                <a:lnTo>
                  <a:pt x="7663" y="6458"/>
                </a:lnTo>
                <a:cubicBezTo>
                  <a:pt x="7663" y="6842"/>
                  <a:pt x="7348" y="7153"/>
                  <a:pt x="6959" y="7153"/>
                </a:cubicBezTo>
                <a:lnTo>
                  <a:pt x="1325" y="7153"/>
                </a:lnTo>
                <a:cubicBezTo>
                  <a:pt x="936" y="7153"/>
                  <a:pt x="621" y="6842"/>
                  <a:pt x="621" y="6458"/>
                </a:cubicBezTo>
                <a:lnTo>
                  <a:pt x="621" y="2943"/>
                </a:lnTo>
                <a:cubicBezTo>
                  <a:pt x="621" y="2559"/>
                  <a:pt x="936" y="2248"/>
                  <a:pt x="1325" y="2248"/>
                </a:cubicBezTo>
                <a:close/>
                <a:moveTo>
                  <a:pt x="1325" y="2248"/>
                </a:moveTo>
                <a:close/>
              </a:path>
            </a:pathLst>
          </a:custGeom>
          <a:solidFill>
            <a:srgbClr val="C0000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award-medal-of-number-one-with-olive-branches_47838"/>
          <p:cNvSpPr>
            <a:spLocks noChangeAspect="1"/>
          </p:cNvSpPr>
          <p:nvPr/>
        </p:nvSpPr>
        <p:spPr bwMode="auto">
          <a:xfrm>
            <a:off x="5422517" y="2812651"/>
            <a:ext cx="410070" cy="304296"/>
          </a:xfrm>
          <a:custGeom>
            <a:avLst/>
            <a:gdLst>
              <a:gd name="T0" fmla="*/ 2278 w 8285"/>
              <a:gd name="T1" fmla="*/ 5620 h 7767"/>
              <a:gd name="T2" fmla="*/ 2589 w 8285"/>
              <a:gd name="T3" fmla="*/ 5927 h 7767"/>
              <a:gd name="T4" fmla="*/ 5696 w 8285"/>
              <a:gd name="T5" fmla="*/ 5927 h 7767"/>
              <a:gd name="T6" fmla="*/ 6006 w 8285"/>
              <a:gd name="T7" fmla="*/ 5620 h 7767"/>
              <a:gd name="T8" fmla="*/ 5696 w 8285"/>
              <a:gd name="T9" fmla="*/ 5314 h 7767"/>
              <a:gd name="T10" fmla="*/ 2589 w 8285"/>
              <a:gd name="T11" fmla="*/ 5314 h 7767"/>
              <a:gd name="T12" fmla="*/ 2278 w 8285"/>
              <a:gd name="T13" fmla="*/ 5620 h 7767"/>
              <a:gd name="T14" fmla="*/ 2278 w 8285"/>
              <a:gd name="T15" fmla="*/ 5620 h 7767"/>
              <a:gd name="T16" fmla="*/ 2278 w 8285"/>
              <a:gd name="T17" fmla="*/ 4394 h 7767"/>
              <a:gd name="T18" fmla="*/ 2589 w 8285"/>
              <a:gd name="T19" fmla="*/ 4701 h 7767"/>
              <a:gd name="T20" fmla="*/ 5696 w 8285"/>
              <a:gd name="T21" fmla="*/ 4701 h 7767"/>
              <a:gd name="T22" fmla="*/ 6006 w 8285"/>
              <a:gd name="T23" fmla="*/ 4394 h 7767"/>
              <a:gd name="T24" fmla="*/ 5696 w 8285"/>
              <a:gd name="T25" fmla="*/ 4088 h 7767"/>
              <a:gd name="T26" fmla="*/ 2589 w 8285"/>
              <a:gd name="T27" fmla="*/ 4088 h 7767"/>
              <a:gd name="T28" fmla="*/ 2278 w 8285"/>
              <a:gd name="T29" fmla="*/ 4394 h 7767"/>
              <a:gd name="T30" fmla="*/ 2278 w 8285"/>
              <a:gd name="T31" fmla="*/ 4394 h 7767"/>
              <a:gd name="T32" fmla="*/ 3728 w 8285"/>
              <a:gd name="T33" fmla="*/ 1207 h 7767"/>
              <a:gd name="T34" fmla="*/ 4142 w 8285"/>
              <a:gd name="T35" fmla="*/ 817 h 7767"/>
              <a:gd name="T36" fmla="*/ 4556 w 8285"/>
              <a:gd name="T37" fmla="*/ 1207 h 7767"/>
              <a:gd name="T38" fmla="*/ 4556 w 8285"/>
              <a:gd name="T39" fmla="*/ 2267 h 7767"/>
              <a:gd name="T40" fmla="*/ 4142 w 8285"/>
              <a:gd name="T41" fmla="*/ 2657 h 7767"/>
              <a:gd name="T42" fmla="*/ 3728 w 8285"/>
              <a:gd name="T43" fmla="*/ 2267 h 7767"/>
              <a:gd name="T44" fmla="*/ 3728 w 8285"/>
              <a:gd name="T45" fmla="*/ 1207 h 7767"/>
              <a:gd name="T46" fmla="*/ 3106 w 8285"/>
              <a:gd name="T47" fmla="*/ 1040 h 7767"/>
              <a:gd name="T48" fmla="*/ 3106 w 8285"/>
              <a:gd name="T49" fmla="*/ 2248 h 7767"/>
              <a:gd name="T50" fmla="*/ 4142 w 8285"/>
              <a:gd name="T51" fmla="*/ 3270 h 7767"/>
              <a:gd name="T52" fmla="*/ 5178 w 8285"/>
              <a:gd name="T53" fmla="*/ 2248 h 7767"/>
              <a:gd name="T54" fmla="*/ 5178 w 8285"/>
              <a:gd name="T55" fmla="*/ 1040 h 7767"/>
              <a:gd name="T56" fmla="*/ 4142 w 8285"/>
              <a:gd name="T57" fmla="*/ 0 h 7767"/>
              <a:gd name="T58" fmla="*/ 3106 w 8285"/>
              <a:gd name="T59" fmla="*/ 1040 h 7767"/>
              <a:gd name="T60" fmla="*/ 1325 w 8285"/>
              <a:gd name="T61" fmla="*/ 2248 h 7767"/>
              <a:gd name="T62" fmla="*/ 3106 w 8285"/>
              <a:gd name="T63" fmla="*/ 2248 h 7767"/>
              <a:gd name="T64" fmla="*/ 3106 w 8285"/>
              <a:gd name="T65" fmla="*/ 1635 h 7767"/>
              <a:gd name="T66" fmla="*/ 828 w 8285"/>
              <a:gd name="T67" fmla="*/ 1635 h 7767"/>
              <a:gd name="T68" fmla="*/ 0 w 8285"/>
              <a:gd name="T69" fmla="*/ 2452 h 7767"/>
              <a:gd name="T70" fmla="*/ 0 w 8285"/>
              <a:gd name="T71" fmla="*/ 6949 h 7767"/>
              <a:gd name="T72" fmla="*/ 828 w 8285"/>
              <a:gd name="T73" fmla="*/ 7767 h 7767"/>
              <a:gd name="T74" fmla="*/ 7456 w 8285"/>
              <a:gd name="T75" fmla="*/ 7767 h 7767"/>
              <a:gd name="T76" fmla="*/ 8285 w 8285"/>
              <a:gd name="T77" fmla="*/ 6949 h 7767"/>
              <a:gd name="T78" fmla="*/ 8285 w 8285"/>
              <a:gd name="T79" fmla="*/ 2452 h 7767"/>
              <a:gd name="T80" fmla="*/ 7456 w 8285"/>
              <a:gd name="T81" fmla="*/ 1635 h 7767"/>
              <a:gd name="T82" fmla="*/ 5178 w 8285"/>
              <a:gd name="T83" fmla="*/ 1635 h 7767"/>
              <a:gd name="T84" fmla="*/ 5178 w 8285"/>
              <a:gd name="T85" fmla="*/ 2248 h 7767"/>
              <a:gd name="T86" fmla="*/ 6959 w 8285"/>
              <a:gd name="T87" fmla="*/ 2248 h 7767"/>
              <a:gd name="T88" fmla="*/ 7663 w 8285"/>
              <a:gd name="T89" fmla="*/ 2943 h 7767"/>
              <a:gd name="T90" fmla="*/ 7663 w 8285"/>
              <a:gd name="T91" fmla="*/ 6458 h 7767"/>
              <a:gd name="T92" fmla="*/ 6959 w 8285"/>
              <a:gd name="T93" fmla="*/ 7153 h 7767"/>
              <a:gd name="T94" fmla="*/ 1325 w 8285"/>
              <a:gd name="T95" fmla="*/ 7153 h 7767"/>
              <a:gd name="T96" fmla="*/ 621 w 8285"/>
              <a:gd name="T97" fmla="*/ 6458 h 7767"/>
              <a:gd name="T98" fmla="*/ 621 w 8285"/>
              <a:gd name="T99" fmla="*/ 2943 h 7767"/>
              <a:gd name="T100" fmla="*/ 1325 w 8285"/>
              <a:gd name="T101" fmla="*/ 2248 h 7767"/>
              <a:gd name="T102" fmla="*/ 1325 w 8285"/>
              <a:gd name="T103" fmla="*/ 2248 h 7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85" h="7767">
                <a:moveTo>
                  <a:pt x="2278" y="5620"/>
                </a:moveTo>
                <a:cubicBezTo>
                  <a:pt x="2278" y="5790"/>
                  <a:pt x="2417" y="5927"/>
                  <a:pt x="2589" y="5927"/>
                </a:cubicBezTo>
                <a:lnTo>
                  <a:pt x="5696" y="5927"/>
                </a:lnTo>
                <a:cubicBezTo>
                  <a:pt x="5867" y="5927"/>
                  <a:pt x="6006" y="5790"/>
                  <a:pt x="6006" y="5620"/>
                </a:cubicBezTo>
                <a:cubicBezTo>
                  <a:pt x="6006" y="5451"/>
                  <a:pt x="5867" y="5314"/>
                  <a:pt x="5696" y="5314"/>
                </a:cubicBezTo>
                <a:lnTo>
                  <a:pt x="2589" y="5314"/>
                </a:lnTo>
                <a:cubicBezTo>
                  <a:pt x="2417" y="5314"/>
                  <a:pt x="2278" y="5451"/>
                  <a:pt x="2278" y="5620"/>
                </a:cubicBezTo>
                <a:lnTo>
                  <a:pt x="2278" y="5620"/>
                </a:lnTo>
                <a:close/>
                <a:moveTo>
                  <a:pt x="2278" y="4394"/>
                </a:moveTo>
                <a:cubicBezTo>
                  <a:pt x="2278" y="4563"/>
                  <a:pt x="2417" y="4701"/>
                  <a:pt x="2589" y="4701"/>
                </a:cubicBezTo>
                <a:lnTo>
                  <a:pt x="5696" y="4701"/>
                </a:lnTo>
                <a:cubicBezTo>
                  <a:pt x="5867" y="4701"/>
                  <a:pt x="6006" y="4563"/>
                  <a:pt x="6006" y="4394"/>
                </a:cubicBezTo>
                <a:cubicBezTo>
                  <a:pt x="6006" y="4225"/>
                  <a:pt x="5867" y="4088"/>
                  <a:pt x="5696" y="4088"/>
                </a:cubicBezTo>
                <a:lnTo>
                  <a:pt x="2589" y="4088"/>
                </a:lnTo>
                <a:cubicBezTo>
                  <a:pt x="2417" y="4088"/>
                  <a:pt x="2278" y="4225"/>
                  <a:pt x="2278" y="4394"/>
                </a:cubicBezTo>
                <a:lnTo>
                  <a:pt x="2278" y="4394"/>
                </a:lnTo>
                <a:close/>
                <a:moveTo>
                  <a:pt x="3728" y="1207"/>
                </a:moveTo>
                <a:cubicBezTo>
                  <a:pt x="3728" y="992"/>
                  <a:pt x="3913" y="817"/>
                  <a:pt x="4142" y="817"/>
                </a:cubicBezTo>
                <a:cubicBezTo>
                  <a:pt x="4371" y="817"/>
                  <a:pt x="4556" y="992"/>
                  <a:pt x="4556" y="1207"/>
                </a:cubicBezTo>
                <a:lnTo>
                  <a:pt x="4556" y="2267"/>
                </a:lnTo>
                <a:cubicBezTo>
                  <a:pt x="4556" y="2482"/>
                  <a:pt x="4371" y="2657"/>
                  <a:pt x="4142" y="2657"/>
                </a:cubicBezTo>
                <a:cubicBezTo>
                  <a:pt x="3913" y="2657"/>
                  <a:pt x="3728" y="2482"/>
                  <a:pt x="3728" y="2267"/>
                </a:cubicBezTo>
                <a:lnTo>
                  <a:pt x="3728" y="1207"/>
                </a:lnTo>
                <a:close/>
                <a:moveTo>
                  <a:pt x="3106" y="1040"/>
                </a:moveTo>
                <a:lnTo>
                  <a:pt x="3106" y="2248"/>
                </a:lnTo>
                <a:cubicBezTo>
                  <a:pt x="3116" y="2814"/>
                  <a:pt x="3576" y="3270"/>
                  <a:pt x="4142" y="3270"/>
                </a:cubicBezTo>
                <a:cubicBezTo>
                  <a:pt x="4708" y="3270"/>
                  <a:pt x="5168" y="2814"/>
                  <a:pt x="5178" y="2248"/>
                </a:cubicBezTo>
                <a:lnTo>
                  <a:pt x="5178" y="1040"/>
                </a:lnTo>
                <a:cubicBezTo>
                  <a:pt x="5178" y="465"/>
                  <a:pt x="4714" y="0"/>
                  <a:pt x="4142" y="0"/>
                </a:cubicBezTo>
                <a:cubicBezTo>
                  <a:pt x="3570" y="0"/>
                  <a:pt x="3106" y="465"/>
                  <a:pt x="3106" y="1040"/>
                </a:cubicBezTo>
                <a:close/>
                <a:moveTo>
                  <a:pt x="1325" y="2248"/>
                </a:moveTo>
                <a:lnTo>
                  <a:pt x="3106" y="2248"/>
                </a:lnTo>
                <a:lnTo>
                  <a:pt x="3106" y="1635"/>
                </a:lnTo>
                <a:lnTo>
                  <a:pt x="828" y="1635"/>
                </a:lnTo>
                <a:cubicBezTo>
                  <a:pt x="371" y="1635"/>
                  <a:pt x="0" y="2001"/>
                  <a:pt x="0" y="2452"/>
                </a:cubicBezTo>
                <a:lnTo>
                  <a:pt x="0" y="6949"/>
                </a:lnTo>
                <a:cubicBezTo>
                  <a:pt x="0" y="7401"/>
                  <a:pt x="371" y="7767"/>
                  <a:pt x="828" y="7767"/>
                </a:cubicBezTo>
                <a:lnTo>
                  <a:pt x="7456" y="7767"/>
                </a:lnTo>
                <a:cubicBezTo>
                  <a:pt x="7913" y="7767"/>
                  <a:pt x="8285" y="7401"/>
                  <a:pt x="8285" y="6949"/>
                </a:cubicBezTo>
                <a:lnTo>
                  <a:pt x="8285" y="2452"/>
                </a:lnTo>
                <a:cubicBezTo>
                  <a:pt x="8285" y="2001"/>
                  <a:pt x="7913" y="1635"/>
                  <a:pt x="7456" y="1635"/>
                </a:cubicBezTo>
                <a:lnTo>
                  <a:pt x="5178" y="1635"/>
                </a:lnTo>
                <a:lnTo>
                  <a:pt x="5178" y="2248"/>
                </a:lnTo>
                <a:lnTo>
                  <a:pt x="6959" y="2248"/>
                </a:lnTo>
                <a:cubicBezTo>
                  <a:pt x="7348" y="2248"/>
                  <a:pt x="7663" y="2559"/>
                  <a:pt x="7663" y="2943"/>
                </a:cubicBezTo>
                <a:lnTo>
                  <a:pt x="7663" y="6458"/>
                </a:lnTo>
                <a:cubicBezTo>
                  <a:pt x="7663" y="6842"/>
                  <a:pt x="7348" y="7153"/>
                  <a:pt x="6959" y="7153"/>
                </a:cubicBezTo>
                <a:lnTo>
                  <a:pt x="1325" y="7153"/>
                </a:lnTo>
                <a:cubicBezTo>
                  <a:pt x="936" y="7153"/>
                  <a:pt x="621" y="6842"/>
                  <a:pt x="621" y="6458"/>
                </a:cubicBezTo>
                <a:lnTo>
                  <a:pt x="621" y="2943"/>
                </a:lnTo>
                <a:cubicBezTo>
                  <a:pt x="621" y="2559"/>
                  <a:pt x="936" y="2248"/>
                  <a:pt x="1325" y="2248"/>
                </a:cubicBezTo>
                <a:close/>
                <a:moveTo>
                  <a:pt x="1325" y="2248"/>
                </a:moveTo>
                <a:close/>
              </a:path>
            </a:pathLst>
          </a:custGeom>
          <a:solidFill>
            <a:srgbClr val="C0000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award-medal-of-number-one-with-olive-branches_47838"/>
          <p:cNvSpPr>
            <a:spLocks noChangeAspect="1"/>
          </p:cNvSpPr>
          <p:nvPr/>
        </p:nvSpPr>
        <p:spPr bwMode="auto">
          <a:xfrm>
            <a:off x="8465824" y="2802770"/>
            <a:ext cx="410070" cy="304296"/>
          </a:xfrm>
          <a:custGeom>
            <a:avLst/>
            <a:gdLst>
              <a:gd name="T0" fmla="*/ 2278 w 8285"/>
              <a:gd name="T1" fmla="*/ 5620 h 7767"/>
              <a:gd name="T2" fmla="*/ 2589 w 8285"/>
              <a:gd name="T3" fmla="*/ 5927 h 7767"/>
              <a:gd name="T4" fmla="*/ 5696 w 8285"/>
              <a:gd name="T5" fmla="*/ 5927 h 7767"/>
              <a:gd name="T6" fmla="*/ 6006 w 8285"/>
              <a:gd name="T7" fmla="*/ 5620 h 7767"/>
              <a:gd name="T8" fmla="*/ 5696 w 8285"/>
              <a:gd name="T9" fmla="*/ 5314 h 7767"/>
              <a:gd name="T10" fmla="*/ 2589 w 8285"/>
              <a:gd name="T11" fmla="*/ 5314 h 7767"/>
              <a:gd name="T12" fmla="*/ 2278 w 8285"/>
              <a:gd name="T13" fmla="*/ 5620 h 7767"/>
              <a:gd name="T14" fmla="*/ 2278 w 8285"/>
              <a:gd name="T15" fmla="*/ 5620 h 7767"/>
              <a:gd name="T16" fmla="*/ 2278 w 8285"/>
              <a:gd name="T17" fmla="*/ 4394 h 7767"/>
              <a:gd name="T18" fmla="*/ 2589 w 8285"/>
              <a:gd name="T19" fmla="*/ 4701 h 7767"/>
              <a:gd name="T20" fmla="*/ 5696 w 8285"/>
              <a:gd name="T21" fmla="*/ 4701 h 7767"/>
              <a:gd name="T22" fmla="*/ 6006 w 8285"/>
              <a:gd name="T23" fmla="*/ 4394 h 7767"/>
              <a:gd name="T24" fmla="*/ 5696 w 8285"/>
              <a:gd name="T25" fmla="*/ 4088 h 7767"/>
              <a:gd name="T26" fmla="*/ 2589 w 8285"/>
              <a:gd name="T27" fmla="*/ 4088 h 7767"/>
              <a:gd name="T28" fmla="*/ 2278 w 8285"/>
              <a:gd name="T29" fmla="*/ 4394 h 7767"/>
              <a:gd name="T30" fmla="*/ 2278 w 8285"/>
              <a:gd name="T31" fmla="*/ 4394 h 7767"/>
              <a:gd name="T32" fmla="*/ 3728 w 8285"/>
              <a:gd name="T33" fmla="*/ 1207 h 7767"/>
              <a:gd name="T34" fmla="*/ 4142 w 8285"/>
              <a:gd name="T35" fmla="*/ 817 h 7767"/>
              <a:gd name="T36" fmla="*/ 4556 w 8285"/>
              <a:gd name="T37" fmla="*/ 1207 h 7767"/>
              <a:gd name="T38" fmla="*/ 4556 w 8285"/>
              <a:gd name="T39" fmla="*/ 2267 h 7767"/>
              <a:gd name="T40" fmla="*/ 4142 w 8285"/>
              <a:gd name="T41" fmla="*/ 2657 h 7767"/>
              <a:gd name="T42" fmla="*/ 3728 w 8285"/>
              <a:gd name="T43" fmla="*/ 2267 h 7767"/>
              <a:gd name="T44" fmla="*/ 3728 w 8285"/>
              <a:gd name="T45" fmla="*/ 1207 h 7767"/>
              <a:gd name="T46" fmla="*/ 3106 w 8285"/>
              <a:gd name="T47" fmla="*/ 1040 h 7767"/>
              <a:gd name="T48" fmla="*/ 3106 w 8285"/>
              <a:gd name="T49" fmla="*/ 2248 h 7767"/>
              <a:gd name="T50" fmla="*/ 4142 w 8285"/>
              <a:gd name="T51" fmla="*/ 3270 h 7767"/>
              <a:gd name="T52" fmla="*/ 5178 w 8285"/>
              <a:gd name="T53" fmla="*/ 2248 h 7767"/>
              <a:gd name="T54" fmla="*/ 5178 w 8285"/>
              <a:gd name="T55" fmla="*/ 1040 h 7767"/>
              <a:gd name="T56" fmla="*/ 4142 w 8285"/>
              <a:gd name="T57" fmla="*/ 0 h 7767"/>
              <a:gd name="T58" fmla="*/ 3106 w 8285"/>
              <a:gd name="T59" fmla="*/ 1040 h 7767"/>
              <a:gd name="T60" fmla="*/ 1325 w 8285"/>
              <a:gd name="T61" fmla="*/ 2248 h 7767"/>
              <a:gd name="T62" fmla="*/ 3106 w 8285"/>
              <a:gd name="T63" fmla="*/ 2248 h 7767"/>
              <a:gd name="T64" fmla="*/ 3106 w 8285"/>
              <a:gd name="T65" fmla="*/ 1635 h 7767"/>
              <a:gd name="T66" fmla="*/ 828 w 8285"/>
              <a:gd name="T67" fmla="*/ 1635 h 7767"/>
              <a:gd name="T68" fmla="*/ 0 w 8285"/>
              <a:gd name="T69" fmla="*/ 2452 h 7767"/>
              <a:gd name="T70" fmla="*/ 0 w 8285"/>
              <a:gd name="T71" fmla="*/ 6949 h 7767"/>
              <a:gd name="T72" fmla="*/ 828 w 8285"/>
              <a:gd name="T73" fmla="*/ 7767 h 7767"/>
              <a:gd name="T74" fmla="*/ 7456 w 8285"/>
              <a:gd name="T75" fmla="*/ 7767 h 7767"/>
              <a:gd name="T76" fmla="*/ 8285 w 8285"/>
              <a:gd name="T77" fmla="*/ 6949 h 7767"/>
              <a:gd name="T78" fmla="*/ 8285 w 8285"/>
              <a:gd name="T79" fmla="*/ 2452 h 7767"/>
              <a:gd name="T80" fmla="*/ 7456 w 8285"/>
              <a:gd name="T81" fmla="*/ 1635 h 7767"/>
              <a:gd name="T82" fmla="*/ 5178 w 8285"/>
              <a:gd name="T83" fmla="*/ 1635 h 7767"/>
              <a:gd name="T84" fmla="*/ 5178 w 8285"/>
              <a:gd name="T85" fmla="*/ 2248 h 7767"/>
              <a:gd name="T86" fmla="*/ 6959 w 8285"/>
              <a:gd name="T87" fmla="*/ 2248 h 7767"/>
              <a:gd name="T88" fmla="*/ 7663 w 8285"/>
              <a:gd name="T89" fmla="*/ 2943 h 7767"/>
              <a:gd name="T90" fmla="*/ 7663 w 8285"/>
              <a:gd name="T91" fmla="*/ 6458 h 7767"/>
              <a:gd name="T92" fmla="*/ 6959 w 8285"/>
              <a:gd name="T93" fmla="*/ 7153 h 7767"/>
              <a:gd name="T94" fmla="*/ 1325 w 8285"/>
              <a:gd name="T95" fmla="*/ 7153 h 7767"/>
              <a:gd name="T96" fmla="*/ 621 w 8285"/>
              <a:gd name="T97" fmla="*/ 6458 h 7767"/>
              <a:gd name="T98" fmla="*/ 621 w 8285"/>
              <a:gd name="T99" fmla="*/ 2943 h 7767"/>
              <a:gd name="T100" fmla="*/ 1325 w 8285"/>
              <a:gd name="T101" fmla="*/ 2248 h 7767"/>
              <a:gd name="T102" fmla="*/ 1325 w 8285"/>
              <a:gd name="T103" fmla="*/ 2248 h 7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85" h="7767">
                <a:moveTo>
                  <a:pt x="2278" y="5620"/>
                </a:moveTo>
                <a:cubicBezTo>
                  <a:pt x="2278" y="5790"/>
                  <a:pt x="2417" y="5927"/>
                  <a:pt x="2589" y="5927"/>
                </a:cubicBezTo>
                <a:lnTo>
                  <a:pt x="5696" y="5927"/>
                </a:lnTo>
                <a:cubicBezTo>
                  <a:pt x="5867" y="5927"/>
                  <a:pt x="6006" y="5790"/>
                  <a:pt x="6006" y="5620"/>
                </a:cubicBezTo>
                <a:cubicBezTo>
                  <a:pt x="6006" y="5451"/>
                  <a:pt x="5867" y="5314"/>
                  <a:pt x="5696" y="5314"/>
                </a:cubicBezTo>
                <a:lnTo>
                  <a:pt x="2589" y="5314"/>
                </a:lnTo>
                <a:cubicBezTo>
                  <a:pt x="2417" y="5314"/>
                  <a:pt x="2278" y="5451"/>
                  <a:pt x="2278" y="5620"/>
                </a:cubicBezTo>
                <a:lnTo>
                  <a:pt x="2278" y="5620"/>
                </a:lnTo>
                <a:close/>
                <a:moveTo>
                  <a:pt x="2278" y="4394"/>
                </a:moveTo>
                <a:cubicBezTo>
                  <a:pt x="2278" y="4563"/>
                  <a:pt x="2417" y="4701"/>
                  <a:pt x="2589" y="4701"/>
                </a:cubicBezTo>
                <a:lnTo>
                  <a:pt x="5696" y="4701"/>
                </a:lnTo>
                <a:cubicBezTo>
                  <a:pt x="5867" y="4701"/>
                  <a:pt x="6006" y="4563"/>
                  <a:pt x="6006" y="4394"/>
                </a:cubicBezTo>
                <a:cubicBezTo>
                  <a:pt x="6006" y="4225"/>
                  <a:pt x="5867" y="4088"/>
                  <a:pt x="5696" y="4088"/>
                </a:cubicBezTo>
                <a:lnTo>
                  <a:pt x="2589" y="4088"/>
                </a:lnTo>
                <a:cubicBezTo>
                  <a:pt x="2417" y="4088"/>
                  <a:pt x="2278" y="4225"/>
                  <a:pt x="2278" y="4394"/>
                </a:cubicBezTo>
                <a:lnTo>
                  <a:pt x="2278" y="4394"/>
                </a:lnTo>
                <a:close/>
                <a:moveTo>
                  <a:pt x="3728" y="1207"/>
                </a:moveTo>
                <a:cubicBezTo>
                  <a:pt x="3728" y="992"/>
                  <a:pt x="3913" y="817"/>
                  <a:pt x="4142" y="817"/>
                </a:cubicBezTo>
                <a:cubicBezTo>
                  <a:pt x="4371" y="817"/>
                  <a:pt x="4556" y="992"/>
                  <a:pt x="4556" y="1207"/>
                </a:cubicBezTo>
                <a:lnTo>
                  <a:pt x="4556" y="2267"/>
                </a:lnTo>
                <a:cubicBezTo>
                  <a:pt x="4556" y="2482"/>
                  <a:pt x="4371" y="2657"/>
                  <a:pt x="4142" y="2657"/>
                </a:cubicBezTo>
                <a:cubicBezTo>
                  <a:pt x="3913" y="2657"/>
                  <a:pt x="3728" y="2482"/>
                  <a:pt x="3728" y="2267"/>
                </a:cubicBezTo>
                <a:lnTo>
                  <a:pt x="3728" y="1207"/>
                </a:lnTo>
                <a:close/>
                <a:moveTo>
                  <a:pt x="3106" y="1040"/>
                </a:moveTo>
                <a:lnTo>
                  <a:pt x="3106" y="2248"/>
                </a:lnTo>
                <a:cubicBezTo>
                  <a:pt x="3116" y="2814"/>
                  <a:pt x="3576" y="3270"/>
                  <a:pt x="4142" y="3270"/>
                </a:cubicBezTo>
                <a:cubicBezTo>
                  <a:pt x="4708" y="3270"/>
                  <a:pt x="5168" y="2814"/>
                  <a:pt x="5178" y="2248"/>
                </a:cubicBezTo>
                <a:lnTo>
                  <a:pt x="5178" y="1040"/>
                </a:lnTo>
                <a:cubicBezTo>
                  <a:pt x="5178" y="465"/>
                  <a:pt x="4714" y="0"/>
                  <a:pt x="4142" y="0"/>
                </a:cubicBezTo>
                <a:cubicBezTo>
                  <a:pt x="3570" y="0"/>
                  <a:pt x="3106" y="465"/>
                  <a:pt x="3106" y="1040"/>
                </a:cubicBezTo>
                <a:close/>
                <a:moveTo>
                  <a:pt x="1325" y="2248"/>
                </a:moveTo>
                <a:lnTo>
                  <a:pt x="3106" y="2248"/>
                </a:lnTo>
                <a:lnTo>
                  <a:pt x="3106" y="1635"/>
                </a:lnTo>
                <a:lnTo>
                  <a:pt x="828" y="1635"/>
                </a:lnTo>
                <a:cubicBezTo>
                  <a:pt x="371" y="1635"/>
                  <a:pt x="0" y="2001"/>
                  <a:pt x="0" y="2452"/>
                </a:cubicBezTo>
                <a:lnTo>
                  <a:pt x="0" y="6949"/>
                </a:lnTo>
                <a:cubicBezTo>
                  <a:pt x="0" y="7401"/>
                  <a:pt x="371" y="7767"/>
                  <a:pt x="828" y="7767"/>
                </a:cubicBezTo>
                <a:lnTo>
                  <a:pt x="7456" y="7767"/>
                </a:lnTo>
                <a:cubicBezTo>
                  <a:pt x="7913" y="7767"/>
                  <a:pt x="8285" y="7401"/>
                  <a:pt x="8285" y="6949"/>
                </a:cubicBezTo>
                <a:lnTo>
                  <a:pt x="8285" y="2452"/>
                </a:lnTo>
                <a:cubicBezTo>
                  <a:pt x="8285" y="2001"/>
                  <a:pt x="7913" y="1635"/>
                  <a:pt x="7456" y="1635"/>
                </a:cubicBezTo>
                <a:lnTo>
                  <a:pt x="5178" y="1635"/>
                </a:lnTo>
                <a:lnTo>
                  <a:pt x="5178" y="2248"/>
                </a:lnTo>
                <a:lnTo>
                  <a:pt x="6959" y="2248"/>
                </a:lnTo>
                <a:cubicBezTo>
                  <a:pt x="7348" y="2248"/>
                  <a:pt x="7663" y="2559"/>
                  <a:pt x="7663" y="2943"/>
                </a:cubicBezTo>
                <a:lnTo>
                  <a:pt x="7663" y="6458"/>
                </a:lnTo>
                <a:cubicBezTo>
                  <a:pt x="7663" y="6842"/>
                  <a:pt x="7348" y="7153"/>
                  <a:pt x="6959" y="7153"/>
                </a:cubicBezTo>
                <a:lnTo>
                  <a:pt x="1325" y="7153"/>
                </a:lnTo>
                <a:cubicBezTo>
                  <a:pt x="936" y="7153"/>
                  <a:pt x="621" y="6842"/>
                  <a:pt x="621" y="6458"/>
                </a:cubicBezTo>
                <a:lnTo>
                  <a:pt x="621" y="2943"/>
                </a:lnTo>
                <a:cubicBezTo>
                  <a:pt x="621" y="2559"/>
                  <a:pt x="936" y="2248"/>
                  <a:pt x="1325" y="2248"/>
                </a:cubicBezTo>
                <a:close/>
                <a:moveTo>
                  <a:pt x="1325" y="2248"/>
                </a:moveTo>
                <a:close/>
              </a:path>
            </a:pathLst>
          </a:custGeom>
          <a:solidFill>
            <a:srgbClr val="C0000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 name="灯片编号占位符 1"/>
          <p:cNvSpPr>
            <a:spLocks noGrp="1"/>
          </p:cNvSpPr>
          <p:nvPr>
            <p:ph type="sldNum" sz="quarter" idx="12"/>
          </p:nvPr>
        </p:nvSpPr>
        <p:spPr/>
        <p:txBody>
          <a:bodyPr/>
          <a:lstStyle/>
          <a:p>
            <a:fld id="{5FD308DF-D0D6-41CA-8E01-1A1CE80A10EE}" type="slidenum">
              <a:rPr lang="zh-CN" altLang="en-US" smtClean="0"/>
              <a:t>194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175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39" grpId="0"/>
      <p:bldP spid="43" grpId="0" animBg="1"/>
      <p:bldP spid="44" grpId="0" animBg="1"/>
      <p:bldP spid="45"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4443" y="1183436"/>
            <a:ext cx="6096000" cy="523220"/>
          </a:xfrm>
          <a:prstGeom prst="rect">
            <a:avLst/>
          </a:prstGeom>
        </p:spPr>
        <p:txBody>
          <a:bodyPr>
            <a:spAutoFit/>
          </a:bodyPr>
          <a:lstStyle/>
          <a:p>
            <a:r>
              <a:rPr lang="zh-CN" altLang="zh-CN" sz="2800" dirty="0">
                <a:latin typeface="Arial Unicode MS"/>
              </a:rPr>
              <a:t>证明：设</a:t>
            </a:r>
            <a:r>
              <a:rPr lang="zh-CN" altLang="en-US" sz="2800" b="1" dirty="0"/>
              <a:t>𝜉</a:t>
            </a:r>
            <a:r>
              <a:rPr lang="zh-CN" altLang="zh-CN" sz="2800" dirty="0">
                <a:latin typeface="Arial Unicode MS"/>
              </a:rPr>
              <a:t>～</a:t>
            </a:r>
            <a:r>
              <a:rPr lang="zh-CN" altLang="zh-CN" sz="2800" i="1" dirty="0">
                <a:latin typeface="Arial Unicode MS"/>
              </a:rPr>
              <a:t> N</a:t>
            </a:r>
            <a:r>
              <a:rPr lang="en-US" altLang="zh-CN" sz="2800" i="1" dirty="0">
                <a:latin typeface="Arial Unicode MS"/>
              </a:rPr>
              <a:t> </a:t>
            </a:r>
            <a:r>
              <a:rPr lang="en-US" altLang="zh-CN" sz="2800" dirty="0">
                <a:latin typeface="Arial Unicode MS"/>
              </a:rPr>
              <a:t>(</a:t>
            </a:r>
            <a:r>
              <a:rPr lang="en-US" altLang="zh-CN" sz="2800" i="1" dirty="0"/>
              <a:t>μ,σ</a:t>
            </a:r>
            <a:r>
              <a:rPr lang="en-US" altLang="zh-CN" sz="2800" i="1" baseline="30000" dirty="0"/>
              <a:t>2</a:t>
            </a:r>
            <a:r>
              <a:rPr lang="en-US" altLang="zh-CN" sz="2800" dirty="0">
                <a:latin typeface="Arial Unicode MS"/>
              </a:rPr>
              <a:t>) </a:t>
            </a:r>
            <a:r>
              <a:rPr lang="zh-CN" altLang="zh-CN" sz="2800" dirty="0">
                <a:latin typeface="Arial Unicode MS"/>
              </a:rPr>
              <a:t>，知</a:t>
            </a:r>
            <a:endParaRPr lang="zh-CN" altLang="zh-CN" sz="2800" dirty="0">
              <a:latin typeface="Arial" panose="020B0604020202020204" pitchFamily="34" charset="0"/>
            </a:endParaRPr>
          </a:p>
        </p:txBody>
      </p:sp>
      <p:pic>
        <p:nvPicPr>
          <p:cNvPr id="3" name="图片 2"/>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l="26650" t="15101" r="41769" b="55448"/>
          <a:stretch>
            <a:fillRect/>
          </a:stretch>
        </p:blipFill>
        <p:spPr>
          <a:xfrm>
            <a:off x="5005312" y="1019692"/>
            <a:ext cx="3029853" cy="1031439"/>
          </a:xfrm>
          <a:prstGeom prst="rect">
            <a:avLst/>
          </a:prstGeom>
          <a:ln>
            <a:noFill/>
          </a:ln>
          <a:effectLst/>
        </p:spPr>
      </p:pic>
      <p:pic>
        <p:nvPicPr>
          <p:cNvPr id="4" name="图片 3"/>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t="57436" b="12459"/>
          <a:stretch>
            <a:fillRect/>
          </a:stretch>
        </p:blipFill>
        <p:spPr>
          <a:xfrm>
            <a:off x="996252" y="2830657"/>
            <a:ext cx="10199495" cy="1120951"/>
          </a:xfrm>
          <a:prstGeom prst="rect">
            <a:avLst/>
          </a:prstGeom>
          <a:ln>
            <a:noFill/>
          </a:ln>
          <a:effectLst/>
        </p:spPr>
      </p:pic>
      <p:sp>
        <p:nvSpPr>
          <p:cNvPr id="5" name="矩形 4"/>
          <p:cNvSpPr/>
          <p:nvPr/>
        </p:nvSpPr>
        <p:spPr>
          <a:xfrm>
            <a:off x="1175165" y="2066439"/>
            <a:ext cx="1141369" cy="523220"/>
          </a:xfrm>
          <a:prstGeom prst="rect">
            <a:avLst/>
          </a:prstGeom>
        </p:spPr>
        <p:txBody>
          <a:bodyPr wrap="square">
            <a:spAutoFit/>
          </a:bodyPr>
          <a:lstStyle/>
          <a:p>
            <a:r>
              <a:rPr lang="zh-CN" altLang="en-US" sz="2800" dirty="0">
                <a:latin typeface="Arial Unicode MS"/>
              </a:rPr>
              <a:t>进而</a:t>
            </a:r>
            <a:endParaRPr lang="zh-CN" altLang="zh-CN" sz="2800" dirty="0">
              <a:latin typeface="Arial Unicode MS"/>
            </a:endParaRPr>
          </a:p>
        </p:txBody>
      </p:sp>
      <p:sp>
        <p:nvSpPr>
          <p:cNvPr id="6" name="灯片编号占位符 5"/>
          <p:cNvSpPr>
            <a:spLocks noGrp="1"/>
          </p:cNvSpPr>
          <p:nvPr>
            <p:ph type="sldNum" sz="quarter" idx="12"/>
          </p:nvPr>
        </p:nvSpPr>
        <p:spPr/>
        <p:txBody>
          <a:bodyPr/>
          <a:lstStyle/>
          <a:p>
            <a:fld id="{5FD308DF-D0D6-41CA-8E01-1A1CE80A10EE}" type="slidenum">
              <a:rPr lang="zh-CN" altLang="en-US" smtClean="0"/>
              <a:t>195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clrChange>
              <a:clrFrom>
                <a:srgbClr val="FFFFFF"/>
              </a:clrFrom>
              <a:clrTo>
                <a:srgbClr val="FFFFFF">
                  <a:alpha val="0"/>
                </a:srgbClr>
              </a:clrTo>
            </a:clrChange>
            <a:duotone>
              <a:prstClr val="black"/>
              <a:schemeClr val="tx1">
                <a:tint val="45000"/>
                <a:satMod val="400000"/>
              </a:schemeClr>
            </a:duotone>
          </a:blip>
          <a:srcRect t="54065"/>
          <a:stretch>
            <a:fillRect/>
          </a:stretch>
        </p:blipFill>
        <p:spPr>
          <a:xfrm>
            <a:off x="1018107" y="2098961"/>
            <a:ext cx="9813883" cy="618658"/>
          </a:xfrm>
          <a:prstGeom prst="rect">
            <a:avLst/>
          </a:prstGeom>
          <a:ln>
            <a:noFill/>
          </a:ln>
          <a:effectLst/>
        </p:spPr>
      </p:pic>
      <p:sp>
        <p:nvSpPr>
          <p:cNvPr id="3" name="Rectangle 1"/>
          <p:cNvSpPr>
            <a:spLocks noChangeArrowheads="1"/>
          </p:cNvSpPr>
          <p:nvPr/>
        </p:nvSpPr>
        <p:spPr bwMode="auto">
          <a:xfrm>
            <a:off x="2586097" y="1299835"/>
            <a:ext cx="718658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lvl="0" eaLnBrk="0" fontAlgn="base" hangingPunct="0">
              <a:spcBef>
                <a:spcPct val="0"/>
              </a:spcBef>
              <a:spcAft>
                <a:spcPct val="0"/>
              </a:spcAft>
            </a:pPr>
            <a:r>
              <a:rPr kumimoji="0" lang="zh-CN" altLang="zh-CN" sz="2800" b="0" i="0" u="none" strike="noStrike" cap="none" normalizeH="0" baseline="0" dirty="0">
                <a:ln>
                  <a:noFill/>
                </a:ln>
                <a:solidFill>
                  <a:schemeClr val="tx1"/>
                </a:solidFill>
                <a:effectLst/>
                <a:latin typeface="Arial Unicode MS"/>
              </a:rPr>
              <a:t>若</a:t>
            </a:r>
            <a:r>
              <a:rPr lang="zh-CN" altLang="en-US" sz="2800" b="1" dirty="0"/>
              <a:t>𝜉</a:t>
            </a:r>
            <a:r>
              <a:rPr lang="zh-CN" altLang="zh-CN" sz="2800" dirty="0">
                <a:latin typeface="Arial Unicode MS"/>
              </a:rPr>
              <a:t>～</a:t>
            </a:r>
            <a:r>
              <a:rPr lang="zh-CN" altLang="zh-CN" sz="2800" i="1" dirty="0">
                <a:latin typeface="Arial Unicode MS"/>
              </a:rPr>
              <a:t> N</a:t>
            </a:r>
            <a:r>
              <a:rPr lang="en-US" altLang="zh-CN" sz="2800" i="1" dirty="0">
                <a:latin typeface="Arial Unicode MS"/>
              </a:rPr>
              <a:t> </a:t>
            </a:r>
            <a:r>
              <a:rPr lang="en-US" altLang="zh-CN" sz="2800" dirty="0">
                <a:latin typeface="Arial Unicode MS"/>
              </a:rPr>
              <a:t>(</a:t>
            </a:r>
            <a:r>
              <a:rPr lang="en-US" altLang="zh-CN" sz="2800" i="1" dirty="0"/>
              <a:t>μ,σ</a:t>
            </a:r>
            <a:r>
              <a:rPr lang="en-US" altLang="zh-CN" sz="2800" i="1" baseline="30000" dirty="0"/>
              <a:t>2</a:t>
            </a:r>
            <a:r>
              <a:rPr lang="en-US" altLang="zh-CN" sz="2800" dirty="0">
                <a:latin typeface="Arial Unicode MS"/>
              </a:rPr>
              <a:t>) </a:t>
            </a:r>
            <a:r>
              <a:rPr lang="zh-CN" altLang="en-US" sz="2800" dirty="0">
                <a:latin typeface="Arial Unicode MS"/>
              </a:rPr>
              <a:t>，</a:t>
            </a:r>
            <a:r>
              <a:rPr kumimoji="0" lang="zh-CN" altLang="zh-CN" sz="2800" b="0" i="0" u="none" strike="noStrike" cap="none" normalizeH="0" baseline="0" dirty="0">
                <a:ln>
                  <a:noFill/>
                </a:ln>
                <a:solidFill>
                  <a:schemeClr val="tx1"/>
                </a:solidFill>
                <a:effectLst/>
                <a:latin typeface="Arial Unicode MS"/>
              </a:rPr>
              <a:t>估算下列三个事件的概率：</a:t>
            </a:r>
            <a:r>
              <a:rPr kumimoji="0" lang="zh-CN" altLang="zh-CN" sz="2800" b="0" i="0" u="none" strike="noStrike" cap="none" normalizeH="0" baseline="0" dirty="0">
                <a:ln>
                  <a:noFill/>
                </a:ln>
                <a:solidFill>
                  <a:schemeClr val="tx1"/>
                </a:solidFill>
                <a:effectLst/>
                <a:latin typeface="Calibri" panose="020F0502020204030204" pitchFamily="34" charset="0"/>
              </a:rPr>
              <a:t> </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grpSp>
        <p:nvGrpSpPr>
          <p:cNvPr id="4" name="组合 3"/>
          <p:cNvGrpSpPr/>
          <p:nvPr/>
        </p:nvGrpSpPr>
        <p:grpSpPr>
          <a:xfrm>
            <a:off x="1018107" y="2947935"/>
            <a:ext cx="10155544" cy="3178098"/>
            <a:chOff x="832352" y="1385393"/>
            <a:chExt cx="6869292" cy="1367546"/>
          </a:xfrm>
        </p:grpSpPr>
        <p:grpSp>
          <p:nvGrpSpPr>
            <p:cNvPr id="5" name="组合 4"/>
            <p:cNvGrpSpPr/>
            <p:nvPr/>
          </p:nvGrpSpPr>
          <p:grpSpPr>
            <a:xfrm>
              <a:off x="832352" y="1684445"/>
              <a:ext cx="6869292" cy="769441"/>
              <a:chOff x="832352" y="1684445"/>
              <a:chExt cx="6869292" cy="769441"/>
            </a:xfrm>
          </p:grpSpPr>
          <p:sp>
            <p:nvSpPr>
              <p:cNvPr id="7" name="矩形 6"/>
              <p:cNvSpPr/>
              <p:nvPr/>
            </p:nvSpPr>
            <p:spPr>
              <a:xfrm>
                <a:off x="873627" y="1684445"/>
                <a:ext cx="6828017"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987375" y="1385393"/>
              <a:ext cx="6656213" cy="1367546"/>
            </a:xfrm>
            <a:prstGeom prst="rect">
              <a:avLst/>
            </a:prstGeom>
            <a:noFill/>
            <a:ln w="57150">
              <a:noFill/>
            </a:ln>
          </p:spPr>
          <p:txBody>
            <a:bodyPr wrap="square" anchor="ctr" anchorCtr="0">
              <a:spAutoFit/>
            </a:bodyPr>
            <a:lstStyle/>
            <a:p>
              <a:pPr>
                <a:lnSpc>
                  <a:spcPct val="120000"/>
                </a:lnSpc>
              </a:pPr>
              <a:r>
                <a:rPr lang="zh-CN" altLang="en-US" sz="2800" dirty="0">
                  <a:solidFill>
                    <a:schemeClr val="tx1">
                      <a:lumMod val="85000"/>
                      <a:lumOff val="15000"/>
                    </a:schemeClr>
                  </a:solidFill>
                  <a:ea typeface="思源黑体 CN Normal" panose="020B0400000000000000" pitchFamily="34" charset="-122"/>
                </a:rPr>
                <a:t>本例中的正态分布的参数不是具体的数字，所以不能直接通过</a:t>
              </a:r>
              <a:r>
                <a:rPr lang="en-US" altLang="zh-CN" sz="2800" dirty="0">
                  <a:solidFill>
                    <a:schemeClr val="tx1">
                      <a:lumMod val="85000"/>
                      <a:lumOff val="15000"/>
                    </a:schemeClr>
                  </a:solidFill>
                  <a:ea typeface="思源黑体 CN Normal" panose="020B0400000000000000" pitchFamily="34" charset="-122"/>
                </a:rPr>
                <a:t>R</a:t>
              </a:r>
              <a:r>
                <a:rPr lang="zh-CN" altLang="en-US" sz="2800" dirty="0">
                  <a:solidFill>
                    <a:schemeClr val="tx1">
                      <a:lumMod val="85000"/>
                      <a:lumOff val="15000"/>
                    </a:schemeClr>
                  </a:solidFill>
                  <a:ea typeface="思源黑体 CN Normal" panose="020B0400000000000000" pitchFamily="34" charset="-122"/>
                </a:rPr>
                <a:t>函数 </a:t>
              </a:r>
              <a:r>
                <a:rPr lang="en-US" altLang="zh-CN" sz="2800" dirty="0" err="1">
                  <a:solidFill>
                    <a:schemeClr val="tx1">
                      <a:lumMod val="85000"/>
                      <a:lumOff val="15000"/>
                    </a:schemeClr>
                  </a:solidFill>
                  <a:ea typeface="思源黑体 CN Normal" panose="020B0400000000000000" pitchFamily="34" charset="-122"/>
                </a:rPr>
                <a:t>pnorm</a:t>
              </a:r>
              <a:r>
                <a:rPr lang="en-US" altLang="zh-CN" sz="2800" dirty="0">
                  <a:solidFill>
                    <a:schemeClr val="tx1">
                      <a:lumMod val="85000"/>
                      <a:lumOff val="15000"/>
                    </a:schemeClr>
                  </a:solidFill>
                  <a:ea typeface="思源黑体 CN Normal" panose="020B0400000000000000" pitchFamily="34" charset="-122"/>
                </a:rPr>
                <a:t> </a:t>
              </a:r>
              <a:r>
                <a:rPr lang="zh-CN" altLang="en-US" sz="2800" dirty="0">
                  <a:solidFill>
                    <a:schemeClr val="tx1">
                      <a:lumMod val="85000"/>
                      <a:lumOff val="15000"/>
                    </a:schemeClr>
                  </a:solidFill>
                  <a:ea typeface="思源黑体 CN Normal" panose="020B0400000000000000" pitchFamily="34" charset="-122"/>
                </a:rPr>
                <a:t>来计算概率，只能通过前述</a:t>
              </a:r>
              <a:r>
                <a:rPr lang="zh-CN" altLang="en-US" sz="2800" dirty="0">
                  <a:solidFill>
                    <a:srgbClr val="C00000"/>
                  </a:solidFill>
                  <a:ea typeface="思源黑体 CN Normal" panose="020B0400000000000000" pitchFamily="34" charset="-122"/>
                </a:rPr>
                <a:t>定理</a:t>
              </a:r>
              <a:r>
                <a:rPr lang="zh-CN" altLang="en-US" sz="2800" dirty="0">
                  <a:solidFill>
                    <a:schemeClr val="tx1">
                      <a:lumMod val="85000"/>
                      <a:lumOff val="15000"/>
                    </a:schemeClr>
                  </a:solidFill>
                  <a:ea typeface="思源黑体 CN Normal" panose="020B0400000000000000" pitchFamily="34" charset="-122"/>
                </a:rPr>
                <a:t>来计算这些事件的概率。</a:t>
              </a:r>
            </a:p>
          </p:txBody>
        </p:sp>
      </p:grpSp>
      <p:grpSp>
        <p:nvGrpSpPr>
          <p:cNvPr id="10" name="组合 9"/>
          <p:cNvGrpSpPr/>
          <p:nvPr/>
        </p:nvGrpSpPr>
        <p:grpSpPr>
          <a:xfrm>
            <a:off x="920646" y="1316678"/>
            <a:ext cx="3719636" cy="470391"/>
            <a:chOff x="1053632" y="1397127"/>
            <a:chExt cx="3719636" cy="470391"/>
          </a:xfrm>
        </p:grpSpPr>
        <p:sp>
          <p:nvSpPr>
            <p:cNvPr id="11" name="矩形 10"/>
            <p:cNvSpPr/>
            <p:nvPr/>
          </p:nvSpPr>
          <p:spPr>
            <a:xfrm>
              <a:off x="1520318" y="1405853"/>
              <a:ext cx="3252950" cy="461665"/>
            </a:xfrm>
            <a:prstGeom prst="rect">
              <a:avLst/>
            </a:prstGeom>
          </p:spPr>
          <p:txBody>
            <a:bodyPr wrap="square">
              <a:spAutoFit/>
            </a:bodyPr>
            <a:lstStyle/>
            <a:p>
              <a:r>
                <a:rPr lang="zh-CN" altLang="en-US" sz="2400" b="1" dirty="0">
                  <a:solidFill>
                    <a:srgbClr val="004EA2"/>
                  </a:solidFill>
                  <a:ea typeface="思源黑体 CN Bold" panose="020B0800000000000000" pitchFamily="34" charset="-122"/>
                </a:rPr>
                <a:t>例</a:t>
              </a:r>
              <a:r>
                <a:rPr lang="en-US" altLang="zh-CN" sz="2400" b="1" dirty="0">
                  <a:solidFill>
                    <a:srgbClr val="004EA2"/>
                  </a:solidFill>
                  <a:ea typeface="思源黑体 CN Bold" panose="020B0800000000000000" pitchFamily="34" charset="-122"/>
                </a:rPr>
                <a:t>2.4.8</a:t>
              </a:r>
            </a:p>
          </p:txBody>
        </p:sp>
        <p:grpSp>
          <p:nvGrpSpPr>
            <p:cNvPr id="12" name="组合 11"/>
            <p:cNvGrpSpPr/>
            <p:nvPr/>
          </p:nvGrpSpPr>
          <p:grpSpPr>
            <a:xfrm>
              <a:off x="1053632" y="1397127"/>
              <a:ext cx="428587" cy="424183"/>
              <a:chOff x="1053632" y="1397127"/>
              <a:chExt cx="428587" cy="424183"/>
            </a:xfrm>
          </p:grpSpPr>
          <p:sp>
            <p:nvSpPr>
              <p:cNvPr id="13" name="矩形 12"/>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109134" y="1448225"/>
                <a:ext cx="373085" cy="373085"/>
                <a:chOff x="1109134" y="1448225"/>
                <a:chExt cx="373085" cy="373085"/>
              </a:xfrm>
            </p:grpSpPr>
            <p:sp>
              <p:nvSpPr>
                <p:cNvPr id="15" name="矩形 14"/>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9" name="灯片编号占位符 8"/>
          <p:cNvSpPr>
            <a:spLocks noGrp="1"/>
          </p:cNvSpPr>
          <p:nvPr>
            <p:ph type="sldNum" sz="quarter" idx="12"/>
          </p:nvPr>
        </p:nvSpPr>
        <p:spPr/>
        <p:txBody>
          <a:bodyPr/>
          <a:lstStyle/>
          <a:p>
            <a:fld id="{5FD308DF-D0D6-41CA-8E01-1A1CE80A10EE}" type="slidenum">
              <a:rPr lang="zh-CN" altLang="en-US" smtClean="0"/>
              <a:t>196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7219" t="62628" r="7219" b="13577"/>
          <a:stretch>
            <a:fillRect/>
          </a:stretch>
        </p:blipFill>
        <p:spPr>
          <a:xfrm>
            <a:off x="1565287" y="3233854"/>
            <a:ext cx="8613045" cy="1244326"/>
          </a:xfrm>
          <a:prstGeom prst="rect">
            <a:avLst/>
          </a:prstGeom>
          <a:ln>
            <a:noFill/>
          </a:ln>
          <a:effectLst/>
        </p:spPr>
      </p:pic>
      <p:pic>
        <p:nvPicPr>
          <p:cNvPr id="3" name="图片 2"/>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t="13151" b="55323"/>
          <a:stretch>
            <a:fillRect/>
          </a:stretch>
        </p:blipFill>
        <p:spPr>
          <a:xfrm>
            <a:off x="1828809" y="1544940"/>
            <a:ext cx="9160011" cy="1500174"/>
          </a:xfrm>
          <a:prstGeom prst="rect">
            <a:avLst/>
          </a:prstGeom>
          <a:ln>
            <a:noFill/>
          </a:ln>
          <a:effectLst/>
        </p:spPr>
      </p:pic>
      <p:sp>
        <p:nvSpPr>
          <p:cNvPr id="4" name="文本框 3"/>
          <p:cNvSpPr txBox="1"/>
          <p:nvPr/>
        </p:nvSpPr>
        <p:spPr>
          <a:xfrm>
            <a:off x="999964" y="2871545"/>
            <a:ext cx="1356562" cy="523220"/>
          </a:xfrm>
          <a:prstGeom prst="rect">
            <a:avLst/>
          </a:prstGeom>
          <a:noFill/>
        </p:spPr>
        <p:txBody>
          <a:bodyPr wrap="square" rtlCol="0">
            <a:spAutoFit/>
          </a:bodyPr>
          <a:lstStyle/>
          <a:p>
            <a:r>
              <a:rPr lang="zh-CN" altLang="en-US" sz="2800" dirty="0"/>
              <a:t>同理</a:t>
            </a:r>
          </a:p>
        </p:txBody>
      </p:sp>
      <p:sp>
        <p:nvSpPr>
          <p:cNvPr id="5" name="文本框 4"/>
          <p:cNvSpPr txBox="1"/>
          <p:nvPr/>
        </p:nvSpPr>
        <p:spPr>
          <a:xfrm>
            <a:off x="999964" y="1103173"/>
            <a:ext cx="2489863" cy="523220"/>
          </a:xfrm>
          <a:prstGeom prst="rect">
            <a:avLst/>
          </a:prstGeom>
          <a:noFill/>
        </p:spPr>
        <p:txBody>
          <a:bodyPr wrap="square" rtlCol="0">
            <a:spAutoFit/>
          </a:bodyPr>
          <a:lstStyle/>
          <a:p>
            <a:r>
              <a:rPr lang="zh-CN" altLang="en-US" sz="2800" dirty="0"/>
              <a:t>解：由</a:t>
            </a:r>
            <a:r>
              <a:rPr lang="zh-CN" altLang="en-US" sz="2800" dirty="0">
                <a:solidFill>
                  <a:srgbClr val="C00000"/>
                </a:solidFill>
              </a:rPr>
              <a:t>定理</a:t>
            </a:r>
            <a:r>
              <a:rPr lang="zh-CN" altLang="en-US" sz="2800" dirty="0"/>
              <a:t>知</a:t>
            </a:r>
          </a:p>
        </p:txBody>
      </p:sp>
      <p:grpSp>
        <p:nvGrpSpPr>
          <p:cNvPr id="6" name="组合 5"/>
          <p:cNvGrpSpPr/>
          <p:nvPr/>
        </p:nvGrpSpPr>
        <p:grpSpPr>
          <a:xfrm>
            <a:off x="999964" y="4923284"/>
            <a:ext cx="10095499" cy="1010404"/>
            <a:chOff x="832352" y="1671069"/>
            <a:chExt cx="7149628" cy="796193"/>
          </a:xfrm>
        </p:grpSpPr>
        <p:grpSp>
          <p:nvGrpSpPr>
            <p:cNvPr id="7" name="组合 6"/>
            <p:cNvGrpSpPr/>
            <p:nvPr/>
          </p:nvGrpSpPr>
          <p:grpSpPr>
            <a:xfrm>
              <a:off x="832352" y="1684445"/>
              <a:ext cx="7149628" cy="769441"/>
              <a:chOff x="832352" y="1684445"/>
              <a:chExt cx="7149628" cy="769441"/>
            </a:xfrm>
          </p:grpSpPr>
          <p:sp>
            <p:nvSpPr>
              <p:cNvPr id="9" name="矩形 8"/>
              <p:cNvSpPr/>
              <p:nvPr/>
            </p:nvSpPr>
            <p:spPr>
              <a:xfrm>
                <a:off x="873626" y="1684445"/>
                <a:ext cx="7108354"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10" name="矩形 9"/>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grpSp>
        <p:sp>
          <p:nvSpPr>
            <p:cNvPr id="8" name="矩形 7"/>
            <p:cNvSpPr/>
            <p:nvPr/>
          </p:nvSpPr>
          <p:spPr>
            <a:xfrm>
              <a:off x="987375" y="1671069"/>
              <a:ext cx="6876570" cy="796193"/>
            </a:xfrm>
            <a:prstGeom prst="rect">
              <a:avLst/>
            </a:prstGeom>
            <a:noFill/>
            <a:ln w="57150">
              <a:noFill/>
            </a:ln>
          </p:spPr>
          <p:txBody>
            <a:bodyPr wrap="square" anchor="ctr" anchorCtr="0">
              <a:spAutoFit/>
            </a:bodyPr>
            <a:lstStyle/>
            <a:p>
              <a:pPr>
                <a:lnSpc>
                  <a:spcPct val="120000"/>
                </a:lnSpc>
              </a:pPr>
              <a:r>
                <a:rPr lang="en-US" altLang="zh-CN" sz="2600" dirty="0">
                  <a:solidFill>
                    <a:srgbClr val="FF0000"/>
                  </a:solidFill>
                  <a:ea typeface="思源黑体 CN Normal" panose="020B0400000000000000" pitchFamily="34" charset="-122"/>
                </a:rPr>
                <a:t>3</a:t>
              </a:r>
              <a:r>
                <a:rPr lang="en-US" altLang="zh-CN" sz="2600" i="1" dirty="0">
                  <a:solidFill>
                    <a:srgbClr val="FF0000"/>
                  </a:solidFill>
                </a:rPr>
                <a:t>σ</a:t>
              </a:r>
              <a:r>
                <a:rPr lang="zh-CN" altLang="en-US" sz="2600" dirty="0">
                  <a:solidFill>
                    <a:srgbClr val="FF0000"/>
                  </a:solidFill>
                  <a:ea typeface="思源黑体 CN Normal" panose="020B0400000000000000" pitchFamily="34" charset="-122"/>
                </a:rPr>
                <a:t>准则：</a:t>
              </a:r>
              <a:r>
                <a:rPr lang="zh-CN" altLang="en-US" sz="2600" dirty="0">
                  <a:solidFill>
                    <a:schemeClr val="tx1">
                      <a:lumMod val="85000"/>
                      <a:lumOff val="15000"/>
                    </a:schemeClr>
                  </a:solidFill>
                  <a:ea typeface="思源黑体 CN Normal" panose="020B0400000000000000" pitchFamily="34" charset="-122"/>
                </a:rPr>
                <a:t>认为正态分布随机变量与其均值的距离超过</a:t>
              </a:r>
              <a:r>
                <a:rPr lang="en-US" altLang="zh-CN" sz="2600" dirty="0">
                  <a:solidFill>
                    <a:schemeClr val="tx1">
                      <a:lumMod val="85000"/>
                      <a:lumOff val="15000"/>
                    </a:schemeClr>
                  </a:solidFill>
                  <a:ea typeface="思源黑体 CN Normal" panose="020B0400000000000000" pitchFamily="34" charset="-122"/>
                </a:rPr>
                <a:t>3</a:t>
              </a:r>
              <a:r>
                <a:rPr lang="zh-CN" altLang="en-US" sz="2600" dirty="0">
                  <a:solidFill>
                    <a:schemeClr val="tx1">
                      <a:lumMod val="85000"/>
                      <a:lumOff val="15000"/>
                    </a:schemeClr>
                  </a:solidFill>
                  <a:ea typeface="思源黑体 CN Normal" panose="020B0400000000000000" pitchFamily="34" charset="-122"/>
                </a:rPr>
                <a:t>倍标准差为异常事件，即</a:t>
              </a:r>
              <a:r>
                <a:rPr lang="en-US" altLang="zh-CN" sz="2600" dirty="0">
                  <a:solidFill>
                    <a:schemeClr val="tx1">
                      <a:lumMod val="85000"/>
                      <a:lumOff val="15000"/>
                    </a:schemeClr>
                  </a:solidFill>
                  <a:ea typeface="思源黑体 CN Normal" panose="020B0400000000000000" pitchFamily="34" charset="-122"/>
                </a:rPr>
                <a:t>{</a:t>
              </a:r>
              <a:r>
                <a:rPr lang="zh-CN" altLang="en-US" sz="2600" b="1" dirty="0"/>
                <a:t>𝜉</a:t>
              </a:r>
              <a:r>
                <a:rPr lang="zh-CN" altLang="en-US" sz="2600" b="1" dirty="0">
                  <a:sym typeface="Symbol" panose="05050102010706020507" pitchFamily="18" charset="2"/>
                </a:rPr>
                <a:t></a:t>
              </a:r>
              <a:r>
                <a:rPr lang="en-US" altLang="zh-CN" sz="2600" b="1" dirty="0">
                  <a:sym typeface="Symbol" panose="05050102010706020507" pitchFamily="18" charset="2"/>
                </a:rPr>
                <a:t>(</a:t>
              </a:r>
              <a:r>
                <a:rPr lang="en-US" altLang="zh-CN" sz="2600" dirty="0"/>
                <a:t> μ -3σ </a:t>
              </a:r>
              <a:r>
                <a:rPr lang="zh-CN" altLang="en-US" sz="2600" dirty="0"/>
                <a:t>，</a:t>
              </a:r>
              <a:r>
                <a:rPr lang="en-US" altLang="zh-CN" sz="2600" dirty="0"/>
                <a:t> μ +3σ )</a:t>
              </a:r>
              <a:r>
                <a:rPr lang="en-US" altLang="zh-CN" sz="2600" dirty="0">
                  <a:solidFill>
                    <a:schemeClr val="tx1">
                      <a:lumMod val="85000"/>
                      <a:lumOff val="15000"/>
                    </a:schemeClr>
                  </a:solidFill>
                  <a:ea typeface="思源黑体 CN Normal" panose="020B0400000000000000" pitchFamily="34" charset="-122"/>
                </a:rPr>
                <a:t>}</a:t>
              </a:r>
              <a:r>
                <a:rPr lang="zh-CN" altLang="en-US" sz="2600" dirty="0">
                  <a:solidFill>
                    <a:schemeClr val="tx1">
                      <a:lumMod val="85000"/>
                      <a:lumOff val="15000"/>
                    </a:schemeClr>
                  </a:solidFill>
                  <a:ea typeface="思源黑体 CN Normal" panose="020B0400000000000000" pitchFamily="34" charset="-122"/>
                </a:rPr>
                <a:t>为异常事件</a:t>
              </a:r>
              <a:r>
                <a:rPr lang="en-US" altLang="zh-CN" sz="2600" dirty="0">
                  <a:solidFill>
                    <a:schemeClr val="tx1">
                      <a:lumMod val="85000"/>
                      <a:lumOff val="15000"/>
                    </a:schemeClr>
                  </a:solidFill>
                  <a:ea typeface="思源黑体 CN Normal" panose="020B0400000000000000" pitchFamily="34" charset="-122"/>
                </a:rPr>
                <a:t>.</a:t>
              </a:r>
              <a:r>
                <a:rPr lang="zh-CN" altLang="en-US" sz="2600" dirty="0">
                  <a:solidFill>
                    <a:schemeClr val="tx1">
                      <a:lumMod val="85000"/>
                      <a:lumOff val="15000"/>
                    </a:schemeClr>
                  </a:solidFill>
                  <a:ea typeface="思源黑体 CN Normal" panose="020B0400000000000000" pitchFamily="34" charset="-122"/>
                </a:rPr>
                <a:t> </a:t>
              </a:r>
            </a:p>
          </p:txBody>
        </p:sp>
      </p:grpSp>
      <p:sp>
        <p:nvSpPr>
          <p:cNvPr id="13" name="灯片编号占位符 12"/>
          <p:cNvSpPr>
            <a:spLocks noGrp="1"/>
          </p:cNvSpPr>
          <p:nvPr>
            <p:ph type="sldNum" sz="quarter" idx="12"/>
          </p:nvPr>
        </p:nvSpPr>
        <p:spPr/>
        <p:txBody>
          <a:bodyPr/>
          <a:lstStyle/>
          <a:p>
            <a:fld id="{5FD308DF-D0D6-41CA-8E01-1A1CE80A10EE}" type="slidenum">
              <a:rPr lang="zh-CN" altLang="en-US" smtClean="0"/>
              <a:t>197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2375" y="1158347"/>
            <a:ext cx="10047249" cy="1159420"/>
          </a:xfrm>
          <a:prstGeom prst="rect">
            <a:avLst/>
          </a:prstGeom>
        </p:spPr>
        <p:txBody>
          <a:bodyPr wrap="square">
            <a:spAutoFit/>
          </a:bodyPr>
          <a:lstStyle/>
          <a:p>
            <a:pPr>
              <a:lnSpc>
                <a:spcPct val="130000"/>
              </a:lnSpc>
            </a:pPr>
            <a:r>
              <a:rPr lang="zh-CN" altLang="en-US" sz="2800" dirty="0">
                <a:latin typeface="Arial Unicode MS"/>
              </a:rPr>
              <a:t>       正态分布密度函数有完美的对称性，利用这些性质可以得到一些事件的概率之间的关系，如下图所示</a:t>
            </a:r>
            <a:r>
              <a:rPr lang="en-US" altLang="zh-CN" sz="2800" dirty="0">
                <a:latin typeface="Arial Unicode MS"/>
              </a:rPr>
              <a:t>.</a:t>
            </a:r>
            <a:r>
              <a:rPr lang="zh-CN" altLang="en-US" sz="2800" dirty="0">
                <a:latin typeface="Arial Unicode MS"/>
              </a:rPr>
              <a:t> </a:t>
            </a: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1154770" y="2668665"/>
            <a:ext cx="3607617" cy="3336787"/>
          </a:xfrm>
          <a:prstGeom prst="rect">
            <a:avLst/>
          </a:prstGeom>
          <a:ln>
            <a:noFill/>
          </a:ln>
          <a:effectLst/>
        </p:spPr>
      </p:pic>
      <p:pic>
        <p:nvPicPr>
          <p:cNvPr id="5" name="图片 4"/>
          <p:cNvPicPr>
            <a:picLocks noChangeAspect="1"/>
          </p:cNvPicPr>
          <p:nvPr/>
        </p:nvPicPr>
        <p:blipFill>
          <a:blip r:embed="rId4">
            <a:clrChange>
              <a:clrFrom>
                <a:srgbClr val="FFFFFF"/>
              </a:clrFrom>
              <a:clrTo>
                <a:srgbClr val="FFFFFF">
                  <a:alpha val="0"/>
                </a:srgbClr>
              </a:clrTo>
            </a:clrChange>
          </a:blip>
          <a:stretch>
            <a:fillRect/>
          </a:stretch>
        </p:blipFill>
        <p:spPr>
          <a:xfrm>
            <a:off x="5942922" y="2668665"/>
            <a:ext cx="3519640" cy="3287455"/>
          </a:xfrm>
          <a:prstGeom prst="rect">
            <a:avLst/>
          </a:prstGeom>
          <a:ln>
            <a:noFill/>
          </a:ln>
          <a:effectLst/>
        </p:spPr>
      </p:pic>
      <p:pic>
        <p:nvPicPr>
          <p:cNvPr id="6" name="图片 5"/>
          <p:cNvPicPr>
            <a:picLocks noChangeAspect="1"/>
          </p:cNvPicPr>
          <p:nvPr/>
        </p:nvPicPr>
        <p:blipFill>
          <a:blip r:embed="rId5">
            <a:clrChange>
              <a:clrFrom>
                <a:srgbClr val="FFFFFF"/>
              </a:clrFrom>
              <a:clrTo>
                <a:srgbClr val="FFFFFF">
                  <a:alpha val="0"/>
                </a:srgbClr>
              </a:clrTo>
            </a:clrChange>
            <a:duotone>
              <a:prstClr val="black"/>
              <a:schemeClr val="tx1">
                <a:lumMod val="95000"/>
                <a:lumOff val="5000"/>
                <a:tint val="45000"/>
                <a:satMod val="400000"/>
              </a:schemeClr>
            </a:duotone>
          </a:blip>
          <a:stretch>
            <a:fillRect/>
          </a:stretch>
        </p:blipFill>
        <p:spPr>
          <a:xfrm>
            <a:off x="1920096" y="6054776"/>
            <a:ext cx="2076964" cy="309785"/>
          </a:xfrm>
          <a:prstGeom prst="rect">
            <a:avLst/>
          </a:prstGeom>
          <a:ln>
            <a:noFill/>
          </a:ln>
          <a:effectLst/>
        </p:spPr>
      </p:pic>
      <p:pic>
        <p:nvPicPr>
          <p:cNvPr id="7" name="图片 6"/>
          <p:cNvPicPr>
            <a:picLocks noChangeAspect="1"/>
          </p:cNvPicPr>
          <p:nvPr/>
        </p:nvPicPr>
        <p:blipFill>
          <a:blip r:embed="rId6">
            <a:clrChange>
              <a:clrFrom>
                <a:srgbClr val="FFFFFF"/>
              </a:clrFrom>
              <a:clrTo>
                <a:srgbClr val="FFFFFF">
                  <a:alpha val="0"/>
                </a:srgbClr>
              </a:clrTo>
            </a:clrChange>
            <a:duotone>
              <a:prstClr val="black"/>
              <a:schemeClr val="tx1">
                <a:lumMod val="95000"/>
                <a:lumOff val="5000"/>
                <a:tint val="45000"/>
                <a:satMod val="400000"/>
              </a:schemeClr>
            </a:duotone>
          </a:blip>
          <a:stretch>
            <a:fillRect/>
          </a:stretch>
        </p:blipFill>
        <p:spPr>
          <a:xfrm>
            <a:off x="6274918" y="6019322"/>
            <a:ext cx="3288005" cy="345239"/>
          </a:xfrm>
          <a:prstGeom prst="rect">
            <a:avLst/>
          </a:prstGeom>
          <a:ln>
            <a:noFill/>
          </a:ln>
          <a:effectLst/>
        </p:spPr>
      </p:pic>
      <p:sp>
        <p:nvSpPr>
          <p:cNvPr id="9" name="灯片编号占位符 8"/>
          <p:cNvSpPr>
            <a:spLocks noGrp="1"/>
          </p:cNvSpPr>
          <p:nvPr>
            <p:ph type="sldNum" sz="quarter" idx="12"/>
          </p:nvPr>
        </p:nvSpPr>
        <p:spPr/>
        <p:txBody>
          <a:bodyPr/>
          <a:lstStyle/>
          <a:p>
            <a:fld id="{5FD308DF-D0D6-41CA-8E01-1A1CE80A10EE}" type="slidenum">
              <a:rPr lang="zh-CN" altLang="en-US" smtClean="0"/>
              <a:t>198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3448699" y="1248166"/>
            <a:ext cx="4591329" cy="4149214"/>
          </a:xfrm>
          <a:prstGeom prst="rect">
            <a:avLst/>
          </a:prstGeom>
          <a:ln>
            <a:noFill/>
          </a:ln>
          <a:effectLst/>
        </p:spPr>
      </p:pic>
      <p:pic>
        <p:nvPicPr>
          <p:cNvPr id="8" name="图片 7"/>
          <p:cNvPicPr>
            <a:picLocks noChangeAspect="1"/>
          </p:cNvPicPr>
          <p:nvPr/>
        </p:nvPicPr>
        <p:blipFill>
          <a:blip r:embed="rId4">
            <a:clrChange>
              <a:clrFrom>
                <a:srgbClr val="FFFFFF"/>
              </a:clrFrom>
              <a:clrTo>
                <a:srgbClr val="FFFFFF">
                  <a:alpha val="0"/>
                </a:srgbClr>
              </a:clrTo>
            </a:clrChange>
            <a:duotone>
              <a:prstClr val="black"/>
              <a:schemeClr val="tx1">
                <a:lumMod val="95000"/>
                <a:lumOff val="5000"/>
                <a:tint val="45000"/>
                <a:satMod val="400000"/>
              </a:schemeClr>
            </a:duotone>
          </a:blip>
          <a:stretch>
            <a:fillRect/>
          </a:stretch>
        </p:blipFill>
        <p:spPr>
          <a:xfrm>
            <a:off x="3084355" y="5809785"/>
            <a:ext cx="5666587" cy="500550"/>
          </a:xfrm>
          <a:prstGeom prst="rect">
            <a:avLst/>
          </a:prstGeom>
          <a:ln>
            <a:noFill/>
          </a:ln>
          <a:effectLst/>
        </p:spPr>
      </p:pic>
      <p:sp>
        <p:nvSpPr>
          <p:cNvPr id="9" name="灯片编号占位符 8"/>
          <p:cNvSpPr>
            <a:spLocks noGrp="1"/>
          </p:cNvSpPr>
          <p:nvPr>
            <p:ph type="sldNum" sz="quarter" idx="12"/>
          </p:nvPr>
        </p:nvSpPr>
        <p:spPr/>
        <p:txBody>
          <a:bodyPr/>
          <a:lstStyle/>
          <a:p>
            <a:fld id="{5FD308DF-D0D6-41CA-8E01-1A1CE80A10EE}" type="slidenum">
              <a:rPr lang="zh-CN" altLang="en-US" smtClean="0"/>
              <a:t>199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ual-chart_81657"/>
          <p:cNvSpPr>
            <a:spLocks noChangeAspect="1"/>
          </p:cNvSpPr>
          <p:nvPr/>
        </p:nvSpPr>
        <p:spPr bwMode="auto">
          <a:xfrm>
            <a:off x="2766009" y="2113064"/>
            <a:ext cx="1147031" cy="1070464"/>
          </a:xfrm>
          <a:custGeom>
            <a:avLst/>
            <a:gdLst>
              <a:gd name="connsiteX0" fmla="*/ 325630 w 603616"/>
              <a:gd name="connsiteY0" fmla="*/ 365922 h 563324"/>
              <a:gd name="connsiteX1" fmla="*/ 203389 w 603616"/>
              <a:gd name="connsiteY1" fmla="*/ 381781 h 563324"/>
              <a:gd name="connsiteX2" fmla="*/ 184954 w 603616"/>
              <a:gd name="connsiteY2" fmla="*/ 401322 h 563324"/>
              <a:gd name="connsiteX3" fmla="*/ 325630 w 603616"/>
              <a:gd name="connsiteY3" fmla="*/ 401322 h 563324"/>
              <a:gd name="connsiteX4" fmla="*/ 487579 w 603616"/>
              <a:gd name="connsiteY4" fmla="*/ 235228 h 563324"/>
              <a:gd name="connsiteX5" fmla="*/ 457089 w 603616"/>
              <a:gd name="connsiteY5" fmla="*/ 265671 h 563324"/>
              <a:gd name="connsiteX6" fmla="*/ 483182 w 603616"/>
              <a:gd name="connsiteY6" fmla="*/ 299088 h 563324"/>
              <a:gd name="connsiteX7" fmla="*/ 481481 w 603616"/>
              <a:gd name="connsiteY7" fmla="*/ 312257 h 563324"/>
              <a:gd name="connsiteX8" fmla="*/ 474107 w 603616"/>
              <a:gd name="connsiteY8" fmla="*/ 318062 h 563324"/>
              <a:gd name="connsiteX9" fmla="*/ 467158 w 603616"/>
              <a:gd name="connsiteY9" fmla="*/ 320045 h 563324"/>
              <a:gd name="connsiteX10" fmla="*/ 460776 w 603616"/>
              <a:gd name="connsiteY10" fmla="*/ 316505 h 563324"/>
              <a:gd name="connsiteX11" fmla="*/ 436952 w 603616"/>
              <a:gd name="connsiteY11" fmla="*/ 285778 h 563324"/>
              <a:gd name="connsiteX12" fmla="*/ 363636 w 603616"/>
              <a:gd name="connsiteY12" fmla="*/ 358984 h 563324"/>
              <a:gd name="connsiteX13" fmla="*/ 358105 w 603616"/>
              <a:gd name="connsiteY13" fmla="*/ 361675 h 563324"/>
              <a:gd name="connsiteX14" fmla="*/ 329317 w 603616"/>
              <a:gd name="connsiteY14" fmla="*/ 365356 h 563324"/>
              <a:gd name="connsiteX15" fmla="*/ 329317 w 603616"/>
              <a:gd name="connsiteY15" fmla="*/ 401322 h 563324"/>
              <a:gd name="connsiteX16" fmla="*/ 495804 w 603616"/>
              <a:gd name="connsiteY16" fmla="*/ 401322 h 563324"/>
              <a:gd name="connsiteX17" fmla="*/ 495804 w 603616"/>
              <a:gd name="connsiteY17" fmla="*/ 235228 h 563324"/>
              <a:gd name="connsiteX18" fmla="*/ 433407 w 603616"/>
              <a:gd name="connsiteY18" fmla="*/ 235228 h 563324"/>
              <a:gd name="connsiteX19" fmla="*/ 439505 w 603616"/>
              <a:gd name="connsiteY19" fmla="*/ 243157 h 563324"/>
              <a:gd name="connsiteX20" fmla="*/ 447446 w 603616"/>
              <a:gd name="connsiteY20" fmla="*/ 235228 h 563324"/>
              <a:gd name="connsiteX21" fmla="*/ 329317 w 603616"/>
              <a:gd name="connsiteY21" fmla="*/ 235228 h 563324"/>
              <a:gd name="connsiteX22" fmla="*/ 329317 w 603616"/>
              <a:gd name="connsiteY22" fmla="*/ 336753 h 563324"/>
              <a:gd name="connsiteX23" fmla="*/ 348036 w 603616"/>
              <a:gd name="connsiteY23" fmla="*/ 334346 h 563324"/>
              <a:gd name="connsiteX24" fmla="*/ 419367 w 603616"/>
              <a:gd name="connsiteY24" fmla="*/ 263264 h 563324"/>
              <a:gd name="connsiteX25" fmla="*/ 397529 w 603616"/>
              <a:gd name="connsiteY25" fmla="*/ 235228 h 563324"/>
              <a:gd name="connsiteX26" fmla="*/ 256568 w 603616"/>
              <a:gd name="connsiteY26" fmla="*/ 235228 h 563324"/>
              <a:gd name="connsiteX27" fmla="*/ 211331 w 603616"/>
              <a:gd name="connsiteY27" fmla="*/ 294840 h 563324"/>
              <a:gd name="connsiteX28" fmla="*/ 202538 w 603616"/>
              <a:gd name="connsiteY28" fmla="*/ 298522 h 563324"/>
              <a:gd name="connsiteX29" fmla="*/ 159144 w 603616"/>
              <a:gd name="connsiteY29" fmla="*/ 293000 h 563324"/>
              <a:gd name="connsiteX30" fmla="*/ 159144 w 603616"/>
              <a:gd name="connsiteY30" fmla="*/ 387445 h 563324"/>
              <a:gd name="connsiteX31" fmla="*/ 187364 w 603616"/>
              <a:gd name="connsiteY31" fmla="*/ 357427 h 563324"/>
              <a:gd name="connsiteX32" fmla="*/ 193037 w 603616"/>
              <a:gd name="connsiteY32" fmla="*/ 354595 h 563324"/>
              <a:gd name="connsiteX33" fmla="*/ 325630 w 603616"/>
              <a:gd name="connsiteY33" fmla="*/ 337320 h 563324"/>
              <a:gd name="connsiteX34" fmla="*/ 325630 w 603616"/>
              <a:gd name="connsiteY34" fmla="*/ 235228 h 563324"/>
              <a:gd name="connsiteX35" fmla="*/ 159144 w 603616"/>
              <a:gd name="connsiteY35" fmla="*/ 235228 h 563324"/>
              <a:gd name="connsiteX36" fmla="*/ 159144 w 603616"/>
              <a:gd name="connsiteY36" fmla="*/ 264397 h 563324"/>
              <a:gd name="connsiteX37" fmla="*/ 195306 w 603616"/>
              <a:gd name="connsiteY37" fmla="*/ 269069 h 563324"/>
              <a:gd name="connsiteX38" fmla="*/ 220974 w 603616"/>
              <a:gd name="connsiteY38" fmla="*/ 235228 h 563324"/>
              <a:gd name="connsiteX39" fmla="*/ 329317 w 603616"/>
              <a:gd name="connsiteY39" fmla="*/ 147862 h 563324"/>
              <a:gd name="connsiteX40" fmla="*/ 329317 w 603616"/>
              <a:gd name="connsiteY40" fmla="*/ 231404 h 563324"/>
              <a:gd name="connsiteX41" fmla="*/ 394550 w 603616"/>
              <a:gd name="connsiteY41" fmla="*/ 231404 h 563324"/>
              <a:gd name="connsiteX42" fmla="*/ 325630 w 603616"/>
              <a:gd name="connsiteY42" fmla="*/ 144180 h 563324"/>
              <a:gd name="connsiteX43" fmla="*/ 259404 w 603616"/>
              <a:gd name="connsiteY43" fmla="*/ 231404 h 563324"/>
              <a:gd name="connsiteX44" fmla="*/ 325630 w 603616"/>
              <a:gd name="connsiteY44" fmla="*/ 231404 h 563324"/>
              <a:gd name="connsiteX45" fmla="*/ 329317 w 603616"/>
              <a:gd name="connsiteY45" fmla="*/ 65310 h 563324"/>
              <a:gd name="connsiteX46" fmla="*/ 329317 w 603616"/>
              <a:gd name="connsiteY46" fmla="*/ 103825 h 563324"/>
              <a:gd name="connsiteX47" fmla="*/ 333288 w 603616"/>
              <a:gd name="connsiteY47" fmla="*/ 106798 h 563324"/>
              <a:gd name="connsiteX48" fmla="*/ 430429 w 603616"/>
              <a:gd name="connsiteY48" fmla="*/ 231404 h 563324"/>
              <a:gd name="connsiteX49" fmla="*/ 451275 w 603616"/>
              <a:gd name="connsiteY49" fmla="*/ 231404 h 563324"/>
              <a:gd name="connsiteX50" fmla="*/ 470136 w 603616"/>
              <a:gd name="connsiteY50" fmla="*/ 212572 h 563324"/>
              <a:gd name="connsiteX51" fmla="*/ 483466 w 603616"/>
              <a:gd name="connsiteY51" fmla="*/ 212572 h 563324"/>
              <a:gd name="connsiteX52" fmla="*/ 490273 w 603616"/>
              <a:gd name="connsiteY52" fmla="*/ 219227 h 563324"/>
              <a:gd name="connsiteX53" fmla="*/ 492967 w 603616"/>
              <a:gd name="connsiteY53" fmla="*/ 225882 h 563324"/>
              <a:gd name="connsiteX54" fmla="*/ 491124 w 603616"/>
              <a:gd name="connsiteY54" fmla="*/ 231404 h 563324"/>
              <a:gd name="connsiteX55" fmla="*/ 495804 w 603616"/>
              <a:gd name="connsiteY55" fmla="*/ 231404 h 563324"/>
              <a:gd name="connsiteX56" fmla="*/ 495804 w 603616"/>
              <a:gd name="connsiteY56" fmla="*/ 65310 h 563324"/>
              <a:gd name="connsiteX57" fmla="*/ 159144 w 603616"/>
              <a:gd name="connsiteY57" fmla="*/ 65310 h 563324"/>
              <a:gd name="connsiteX58" fmla="*/ 159144 w 603616"/>
              <a:gd name="connsiteY58" fmla="*/ 231404 h 563324"/>
              <a:gd name="connsiteX59" fmla="*/ 223810 w 603616"/>
              <a:gd name="connsiteY59" fmla="*/ 231404 h 563324"/>
              <a:gd name="connsiteX60" fmla="*/ 318256 w 603616"/>
              <a:gd name="connsiteY60" fmla="*/ 106940 h 563324"/>
              <a:gd name="connsiteX61" fmla="*/ 325630 w 603616"/>
              <a:gd name="connsiteY61" fmla="*/ 103117 h 563324"/>
              <a:gd name="connsiteX62" fmla="*/ 325630 w 603616"/>
              <a:gd name="connsiteY62" fmla="*/ 65310 h 563324"/>
              <a:gd name="connsiteX63" fmla="*/ 157300 w 603616"/>
              <a:gd name="connsiteY63" fmla="*/ 32601 h 563324"/>
              <a:gd name="connsiteX64" fmla="*/ 159144 w 603616"/>
              <a:gd name="connsiteY64" fmla="*/ 34442 h 563324"/>
              <a:gd name="connsiteX65" fmla="*/ 159144 w 603616"/>
              <a:gd name="connsiteY65" fmla="*/ 61487 h 563324"/>
              <a:gd name="connsiteX66" fmla="*/ 325630 w 603616"/>
              <a:gd name="connsiteY66" fmla="*/ 61487 h 563324"/>
              <a:gd name="connsiteX67" fmla="*/ 325630 w 603616"/>
              <a:gd name="connsiteY67" fmla="*/ 34442 h 563324"/>
              <a:gd name="connsiteX68" fmla="*/ 327474 w 603616"/>
              <a:gd name="connsiteY68" fmla="*/ 32601 h 563324"/>
              <a:gd name="connsiteX69" fmla="*/ 329317 w 603616"/>
              <a:gd name="connsiteY69" fmla="*/ 34442 h 563324"/>
              <a:gd name="connsiteX70" fmla="*/ 329317 w 603616"/>
              <a:gd name="connsiteY70" fmla="*/ 61487 h 563324"/>
              <a:gd name="connsiteX71" fmla="*/ 495804 w 603616"/>
              <a:gd name="connsiteY71" fmla="*/ 61487 h 563324"/>
              <a:gd name="connsiteX72" fmla="*/ 495804 w 603616"/>
              <a:gd name="connsiteY72" fmla="*/ 34442 h 563324"/>
              <a:gd name="connsiteX73" fmla="*/ 497647 w 603616"/>
              <a:gd name="connsiteY73" fmla="*/ 32601 h 563324"/>
              <a:gd name="connsiteX74" fmla="*/ 499491 w 603616"/>
              <a:gd name="connsiteY74" fmla="*/ 34442 h 563324"/>
              <a:gd name="connsiteX75" fmla="*/ 499491 w 603616"/>
              <a:gd name="connsiteY75" fmla="*/ 61487 h 563324"/>
              <a:gd name="connsiteX76" fmla="*/ 565007 w 603616"/>
              <a:gd name="connsiteY76" fmla="*/ 61487 h 563324"/>
              <a:gd name="connsiteX77" fmla="*/ 566851 w 603616"/>
              <a:gd name="connsiteY77" fmla="*/ 63469 h 563324"/>
              <a:gd name="connsiteX78" fmla="*/ 565007 w 603616"/>
              <a:gd name="connsiteY78" fmla="*/ 65310 h 563324"/>
              <a:gd name="connsiteX79" fmla="*/ 499491 w 603616"/>
              <a:gd name="connsiteY79" fmla="*/ 65310 h 563324"/>
              <a:gd name="connsiteX80" fmla="*/ 499491 w 603616"/>
              <a:gd name="connsiteY80" fmla="*/ 231404 h 563324"/>
              <a:gd name="connsiteX81" fmla="*/ 565007 w 603616"/>
              <a:gd name="connsiteY81" fmla="*/ 231404 h 563324"/>
              <a:gd name="connsiteX82" fmla="*/ 566851 w 603616"/>
              <a:gd name="connsiteY82" fmla="*/ 233387 h 563324"/>
              <a:gd name="connsiteX83" fmla="*/ 565007 w 603616"/>
              <a:gd name="connsiteY83" fmla="*/ 235228 h 563324"/>
              <a:gd name="connsiteX84" fmla="*/ 499491 w 603616"/>
              <a:gd name="connsiteY84" fmla="*/ 235228 h 563324"/>
              <a:gd name="connsiteX85" fmla="*/ 499491 w 603616"/>
              <a:gd name="connsiteY85" fmla="*/ 401322 h 563324"/>
              <a:gd name="connsiteX86" fmla="*/ 565007 w 603616"/>
              <a:gd name="connsiteY86" fmla="*/ 401322 h 563324"/>
              <a:gd name="connsiteX87" fmla="*/ 566851 w 603616"/>
              <a:gd name="connsiteY87" fmla="*/ 403304 h 563324"/>
              <a:gd name="connsiteX88" fmla="*/ 565007 w 603616"/>
              <a:gd name="connsiteY88" fmla="*/ 405145 h 563324"/>
              <a:gd name="connsiteX89" fmla="*/ 499491 w 603616"/>
              <a:gd name="connsiteY89" fmla="*/ 405145 h 563324"/>
              <a:gd name="connsiteX90" fmla="*/ 499491 w 603616"/>
              <a:gd name="connsiteY90" fmla="*/ 501432 h 563324"/>
              <a:gd name="connsiteX91" fmla="*/ 497647 w 603616"/>
              <a:gd name="connsiteY91" fmla="*/ 503414 h 563324"/>
              <a:gd name="connsiteX92" fmla="*/ 495804 w 603616"/>
              <a:gd name="connsiteY92" fmla="*/ 501432 h 563324"/>
              <a:gd name="connsiteX93" fmla="*/ 495804 w 603616"/>
              <a:gd name="connsiteY93" fmla="*/ 405145 h 563324"/>
              <a:gd name="connsiteX94" fmla="*/ 329317 w 603616"/>
              <a:gd name="connsiteY94" fmla="*/ 405145 h 563324"/>
              <a:gd name="connsiteX95" fmla="*/ 329317 w 603616"/>
              <a:gd name="connsiteY95" fmla="*/ 501432 h 563324"/>
              <a:gd name="connsiteX96" fmla="*/ 327474 w 603616"/>
              <a:gd name="connsiteY96" fmla="*/ 503414 h 563324"/>
              <a:gd name="connsiteX97" fmla="*/ 325630 w 603616"/>
              <a:gd name="connsiteY97" fmla="*/ 501432 h 563324"/>
              <a:gd name="connsiteX98" fmla="*/ 325630 w 603616"/>
              <a:gd name="connsiteY98" fmla="*/ 405145 h 563324"/>
              <a:gd name="connsiteX99" fmla="*/ 181408 w 603616"/>
              <a:gd name="connsiteY99" fmla="*/ 405145 h 563324"/>
              <a:gd name="connsiteX100" fmla="*/ 159144 w 603616"/>
              <a:gd name="connsiteY100" fmla="*/ 428792 h 563324"/>
              <a:gd name="connsiteX101" fmla="*/ 159144 w 603616"/>
              <a:gd name="connsiteY101" fmla="*/ 501432 h 563324"/>
              <a:gd name="connsiteX102" fmla="*/ 157300 w 603616"/>
              <a:gd name="connsiteY102" fmla="*/ 503414 h 563324"/>
              <a:gd name="connsiteX103" fmla="*/ 155457 w 603616"/>
              <a:gd name="connsiteY103" fmla="*/ 501432 h 563324"/>
              <a:gd name="connsiteX104" fmla="*/ 155457 w 603616"/>
              <a:gd name="connsiteY104" fmla="*/ 432898 h 563324"/>
              <a:gd name="connsiteX105" fmla="*/ 108517 w 603616"/>
              <a:gd name="connsiteY105" fmla="*/ 482741 h 563324"/>
              <a:gd name="connsiteX106" fmla="*/ 101711 w 603616"/>
              <a:gd name="connsiteY106" fmla="*/ 485714 h 563324"/>
              <a:gd name="connsiteX107" fmla="*/ 95187 w 603616"/>
              <a:gd name="connsiteY107" fmla="*/ 483165 h 563324"/>
              <a:gd name="connsiteX108" fmla="*/ 88380 w 603616"/>
              <a:gd name="connsiteY108" fmla="*/ 476652 h 563324"/>
              <a:gd name="connsiteX109" fmla="*/ 85402 w 603616"/>
              <a:gd name="connsiteY109" fmla="*/ 469997 h 563324"/>
              <a:gd name="connsiteX110" fmla="*/ 87955 w 603616"/>
              <a:gd name="connsiteY110" fmla="*/ 463342 h 563324"/>
              <a:gd name="connsiteX111" fmla="*/ 142552 w 603616"/>
              <a:gd name="connsiteY111" fmla="*/ 405145 h 563324"/>
              <a:gd name="connsiteX112" fmla="*/ 68669 w 603616"/>
              <a:gd name="connsiteY112" fmla="*/ 405145 h 563324"/>
              <a:gd name="connsiteX113" fmla="*/ 66825 w 603616"/>
              <a:gd name="connsiteY113" fmla="*/ 403304 h 563324"/>
              <a:gd name="connsiteX114" fmla="*/ 68669 w 603616"/>
              <a:gd name="connsiteY114" fmla="*/ 401322 h 563324"/>
              <a:gd name="connsiteX115" fmla="*/ 146097 w 603616"/>
              <a:gd name="connsiteY115" fmla="*/ 401322 h 563324"/>
              <a:gd name="connsiteX116" fmla="*/ 155457 w 603616"/>
              <a:gd name="connsiteY116" fmla="*/ 391410 h 563324"/>
              <a:gd name="connsiteX117" fmla="*/ 155457 w 603616"/>
              <a:gd name="connsiteY117" fmla="*/ 292433 h 563324"/>
              <a:gd name="connsiteX118" fmla="*/ 75901 w 603616"/>
              <a:gd name="connsiteY118" fmla="*/ 282096 h 563324"/>
              <a:gd name="connsiteX119" fmla="*/ 67676 w 603616"/>
              <a:gd name="connsiteY119" fmla="*/ 271618 h 563324"/>
              <a:gd name="connsiteX120" fmla="*/ 68952 w 603616"/>
              <a:gd name="connsiteY120" fmla="*/ 262273 h 563324"/>
              <a:gd name="connsiteX121" fmla="*/ 72497 w 603616"/>
              <a:gd name="connsiteY121" fmla="*/ 255901 h 563324"/>
              <a:gd name="connsiteX122" fmla="*/ 79588 w 603616"/>
              <a:gd name="connsiteY122" fmla="*/ 254060 h 563324"/>
              <a:gd name="connsiteX123" fmla="*/ 155457 w 603616"/>
              <a:gd name="connsiteY123" fmla="*/ 263830 h 563324"/>
              <a:gd name="connsiteX124" fmla="*/ 155457 w 603616"/>
              <a:gd name="connsiteY124" fmla="*/ 235228 h 563324"/>
              <a:gd name="connsiteX125" fmla="*/ 68669 w 603616"/>
              <a:gd name="connsiteY125" fmla="*/ 235228 h 563324"/>
              <a:gd name="connsiteX126" fmla="*/ 66825 w 603616"/>
              <a:gd name="connsiteY126" fmla="*/ 233387 h 563324"/>
              <a:gd name="connsiteX127" fmla="*/ 68669 w 603616"/>
              <a:gd name="connsiteY127" fmla="*/ 231404 h 563324"/>
              <a:gd name="connsiteX128" fmla="*/ 155457 w 603616"/>
              <a:gd name="connsiteY128" fmla="*/ 231404 h 563324"/>
              <a:gd name="connsiteX129" fmla="*/ 155457 w 603616"/>
              <a:gd name="connsiteY129" fmla="*/ 65310 h 563324"/>
              <a:gd name="connsiteX130" fmla="*/ 68669 w 603616"/>
              <a:gd name="connsiteY130" fmla="*/ 65310 h 563324"/>
              <a:gd name="connsiteX131" fmla="*/ 66825 w 603616"/>
              <a:gd name="connsiteY131" fmla="*/ 63469 h 563324"/>
              <a:gd name="connsiteX132" fmla="*/ 68669 w 603616"/>
              <a:gd name="connsiteY132" fmla="*/ 61487 h 563324"/>
              <a:gd name="connsiteX133" fmla="*/ 155457 w 603616"/>
              <a:gd name="connsiteY133" fmla="*/ 61487 h 563324"/>
              <a:gd name="connsiteX134" fmla="*/ 155457 w 603616"/>
              <a:gd name="connsiteY134" fmla="*/ 34442 h 563324"/>
              <a:gd name="connsiteX135" fmla="*/ 157300 w 603616"/>
              <a:gd name="connsiteY135" fmla="*/ 32601 h 563324"/>
              <a:gd name="connsiteX136" fmla="*/ 9502 w 603616"/>
              <a:gd name="connsiteY136" fmla="*/ 0 h 563324"/>
              <a:gd name="connsiteX137" fmla="*/ 18863 w 603616"/>
              <a:gd name="connsiteY137" fmla="*/ 0 h 563324"/>
              <a:gd name="connsiteX138" fmla="*/ 28365 w 603616"/>
              <a:gd name="connsiteY138" fmla="*/ 9346 h 563324"/>
              <a:gd name="connsiteX139" fmla="*/ 28365 w 603616"/>
              <a:gd name="connsiteY139" fmla="*/ 535002 h 563324"/>
              <a:gd name="connsiteX140" fmla="*/ 594114 w 603616"/>
              <a:gd name="connsiteY140" fmla="*/ 535002 h 563324"/>
              <a:gd name="connsiteX141" fmla="*/ 603616 w 603616"/>
              <a:gd name="connsiteY141" fmla="*/ 544490 h 563324"/>
              <a:gd name="connsiteX142" fmla="*/ 603616 w 603616"/>
              <a:gd name="connsiteY142" fmla="*/ 553978 h 563324"/>
              <a:gd name="connsiteX143" fmla="*/ 594114 w 603616"/>
              <a:gd name="connsiteY143" fmla="*/ 563324 h 563324"/>
              <a:gd name="connsiteX144" fmla="*/ 9502 w 603616"/>
              <a:gd name="connsiteY144" fmla="*/ 563324 h 563324"/>
              <a:gd name="connsiteX145" fmla="*/ 0 w 603616"/>
              <a:gd name="connsiteY145" fmla="*/ 553978 h 563324"/>
              <a:gd name="connsiteX146" fmla="*/ 0 w 603616"/>
              <a:gd name="connsiteY146" fmla="*/ 9346 h 563324"/>
              <a:gd name="connsiteX147" fmla="*/ 9502 w 603616"/>
              <a:gd name="connsiteY147" fmla="*/ 0 h 56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3616" h="563324">
                <a:moveTo>
                  <a:pt x="325630" y="365922"/>
                </a:moveTo>
                <a:lnTo>
                  <a:pt x="203389" y="381781"/>
                </a:lnTo>
                <a:lnTo>
                  <a:pt x="184954" y="401322"/>
                </a:lnTo>
                <a:lnTo>
                  <a:pt x="325630" y="401322"/>
                </a:lnTo>
                <a:close/>
                <a:moveTo>
                  <a:pt x="487579" y="235228"/>
                </a:moveTo>
                <a:lnTo>
                  <a:pt x="457089" y="265671"/>
                </a:lnTo>
                <a:lnTo>
                  <a:pt x="483182" y="299088"/>
                </a:lnTo>
                <a:cubicBezTo>
                  <a:pt x="486444" y="303195"/>
                  <a:pt x="485593" y="309142"/>
                  <a:pt x="481481" y="312257"/>
                </a:cubicBezTo>
                <a:lnTo>
                  <a:pt x="474107" y="318062"/>
                </a:lnTo>
                <a:cubicBezTo>
                  <a:pt x="472121" y="319620"/>
                  <a:pt x="469569" y="320328"/>
                  <a:pt x="467158" y="320045"/>
                </a:cubicBezTo>
                <a:cubicBezTo>
                  <a:pt x="464605" y="319762"/>
                  <a:pt x="462336" y="318487"/>
                  <a:pt x="460776" y="316505"/>
                </a:cubicBezTo>
                <a:lnTo>
                  <a:pt x="436952" y="285778"/>
                </a:lnTo>
                <a:lnTo>
                  <a:pt x="363636" y="358984"/>
                </a:lnTo>
                <a:cubicBezTo>
                  <a:pt x="362076" y="360400"/>
                  <a:pt x="360232" y="361391"/>
                  <a:pt x="358105" y="361675"/>
                </a:cubicBezTo>
                <a:lnTo>
                  <a:pt x="329317" y="365356"/>
                </a:lnTo>
                <a:lnTo>
                  <a:pt x="329317" y="401322"/>
                </a:lnTo>
                <a:lnTo>
                  <a:pt x="495804" y="401322"/>
                </a:lnTo>
                <a:lnTo>
                  <a:pt x="495804" y="235228"/>
                </a:lnTo>
                <a:close/>
                <a:moveTo>
                  <a:pt x="433407" y="235228"/>
                </a:moveTo>
                <a:lnTo>
                  <a:pt x="439505" y="243157"/>
                </a:lnTo>
                <a:lnTo>
                  <a:pt x="447446" y="235228"/>
                </a:lnTo>
                <a:close/>
                <a:moveTo>
                  <a:pt x="329317" y="235228"/>
                </a:moveTo>
                <a:lnTo>
                  <a:pt x="329317" y="336753"/>
                </a:lnTo>
                <a:lnTo>
                  <a:pt x="348036" y="334346"/>
                </a:lnTo>
                <a:lnTo>
                  <a:pt x="419367" y="263264"/>
                </a:lnTo>
                <a:lnTo>
                  <a:pt x="397529" y="235228"/>
                </a:lnTo>
                <a:close/>
                <a:moveTo>
                  <a:pt x="256568" y="235228"/>
                </a:moveTo>
                <a:lnTo>
                  <a:pt x="211331" y="294840"/>
                </a:lnTo>
                <a:cubicBezTo>
                  <a:pt x="209203" y="297531"/>
                  <a:pt x="205942" y="298947"/>
                  <a:pt x="202538" y="298522"/>
                </a:cubicBezTo>
                <a:lnTo>
                  <a:pt x="159144" y="293000"/>
                </a:lnTo>
                <a:lnTo>
                  <a:pt x="159144" y="387445"/>
                </a:lnTo>
                <a:lnTo>
                  <a:pt x="187364" y="357427"/>
                </a:lnTo>
                <a:cubicBezTo>
                  <a:pt x="188924" y="355869"/>
                  <a:pt x="190910" y="354878"/>
                  <a:pt x="193037" y="354595"/>
                </a:cubicBezTo>
                <a:lnTo>
                  <a:pt x="325630" y="337320"/>
                </a:lnTo>
                <a:lnTo>
                  <a:pt x="325630" y="235228"/>
                </a:lnTo>
                <a:close/>
                <a:moveTo>
                  <a:pt x="159144" y="235228"/>
                </a:moveTo>
                <a:lnTo>
                  <a:pt x="159144" y="264397"/>
                </a:lnTo>
                <a:lnTo>
                  <a:pt x="195306" y="269069"/>
                </a:lnTo>
                <a:lnTo>
                  <a:pt x="220974" y="235228"/>
                </a:lnTo>
                <a:close/>
                <a:moveTo>
                  <a:pt x="329317" y="147862"/>
                </a:moveTo>
                <a:lnTo>
                  <a:pt x="329317" y="231404"/>
                </a:lnTo>
                <a:lnTo>
                  <a:pt x="394550" y="231404"/>
                </a:lnTo>
                <a:close/>
                <a:moveTo>
                  <a:pt x="325630" y="144180"/>
                </a:moveTo>
                <a:lnTo>
                  <a:pt x="259404" y="231404"/>
                </a:lnTo>
                <a:lnTo>
                  <a:pt x="325630" y="231404"/>
                </a:lnTo>
                <a:close/>
                <a:moveTo>
                  <a:pt x="329317" y="65310"/>
                </a:moveTo>
                <a:lnTo>
                  <a:pt x="329317" y="103825"/>
                </a:lnTo>
                <a:cubicBezTo>
                  <a:pt x="330877" y="104533"/>
                  <a:pt x="332295" y="105524"/>
                  <a:pt x="333288" y="106798"/>
                </a:cubicBezTo>
                <a:lnTo>
                  <a:pt x="430429" y="231404"/>
                </a:lnTo>
                <a:lnTo>
                  <a:pt x="451275" y="231404"/>
                </a:lnTo>
                <a:lnTo>
                  <a:pt x="470136" y="212572"/>
                </a:lnTo>
                <a:cubicBezTo>
                  <a:pt x="473823" y="208890"/>
                  <a:pt x="479779" y="208890"/>
                  <a:pt x="483466" y="212572"/>
                </a:cubicBezTo>
                <a:lnTo>
                  <a:pt x="490273" y="219227"/>
                </a:lnTo>
                <a:cubicBezTo>
                  <a:pt x="491975" y="221068"/>
                  <a:pt x="492967" y="223475"/>
                  <a:pt x="492967" y="225882"/>
                </a:cubicBezTo>
                <a:cubicBezTo>
                  <a:pt x="492967" y="228006"/>
                  <a:pt x="492258" y="229847"/>
                  <a:pt x="491124" y="231404"/>
                </a:cubicBezTo>
                <a:lnTo>
                  <a:pt x="495804" y="231404"/>
                </a:lnTo>
                <a:lnTo>
                  <a:pt x="495804" y="65310"/>
                </a:lnTo>
                <a:close/>
                <a:moveTo>
                  <a:pt x="159144" y="65310"/>
                </a:moveTo>
                <a:lnTo>
                  <a:pt x="159144" y="231404"/>
                </a:lnTo>
                <a:lnTo>
                  <a:pt x="223810" y="231404"/>
                </a:lnTo>
                <a:lnTo>
                  <a:pt x="318256" y="106940"/>
                </a:lnTo>
                <a:cubicBezTo>
                  <a:pt x="320100" y="104533"/>
                  <a:pt x="322794" y="103258"/>
                  <a:pt x="325630" y="103117"/>
                </a:cubicBezTo>
                <a:lnTo>
                  <a:pt x="325630" y="65310"/>
                </a:lnTo>
                <a:close/>
                <a:moveTo>
                  <a:pt x="157300" y="32601"/>
                </a:moveTo>
                <a:cubicBezTo>
                  <a:pt x="158293" y="32601"/>
                  <a:pt x="159144" y="33451"/>
                  <a:pt x="159144" y="34442"/>
                </a:cubicBezTo>
                <a:lnTo>
                  <a:pt x="159144" y="61487"/>
                </a:lnTo>
                <a:lnTo>
                  <a:pt x="325630" y="61487"/>
                </a:lnTo>
                <a:lnTo>
                  <a:pt x="325630" y="34442"/>
                </a:lnTo>
                <a:cubicBezTo>
                  <a:pt x="325630" y="33451"/>
                  <a:pt x="326481" y="32601"/>
                  <a:pt x="327474" y="32601"/>
                </a:cubicBezTo>
                <a:cubicBezTo>
                  <a:pt x="328467" y="32601"/>
                  <a:pt x="329317" y="33451"/>
                  <a:pt x="329317" y="34442"/>
                </a:cubicBezTo>
                <a:lnTo>
                  <a:pt x="329317" y="61487"/>
                </a:lnTo>
                <a:lnTo>
                  <a:pt x="495804" y="61487"/>
                </a:lnTo>
                <a:lnTo>
                  <a:pt x="495804" y="34442"/>
                </a:lnTo>
                <a:cubicBezTo>
                  <a:pt x="495804" y="33451"/>
                  <a:pt x="496654" y="32601"/>
                  <a:pt x="497647" y="32601"/>
                </a:cubicBezTo>
                <a:cubicBezTo>
                  <a:pt x="498640" y="32601"/>
                  <a:pt x="499491" y="33451"/>
                  <a:pt x="499491" y="34442"/>
                </a:cubicBezTo>
                <a:lnTo>
                  <a:pt x="499491" y="61487"/>
                </a:lnTo>
                <a:lnTo>
                  <a:pt x="565007" y="61487"/>
                </a:lnTo>
                <a:cubicBezTo>
                  <a:pt x="566142" y="61487"/>
                  <a:pt x="566851" y="62337"/>
                  <a:pt x="566851" y="63469"/>
                </a:cubicBezTo>
                <a:cubicBezTo>
                  <a:pt x="566851" y="64461"/>
                  <a:pt x="566142" y="65310"/>
                  <a:pt x="565007" y="65310"/>
                </a:cubicBezTo>
                <a:lnTo>
                  <a:pt x="499491" y="65310"/>
                </a:lnTo>
                <a:lnTo>
                  <a:pt x="499491" y="231404"/>
                </a:lnTo>
                <a:lnTo>
                  <a:pt x="565007" y="231404"/>
                </a:lnTo>
                <a:cubicBezTo>
                  <a:pt x="566142" y="231404"/>
                  <a:pt x="566851" y="232254"/>
                  <a:pt x="566851" y="233387"/>
                </a:cubicBezTo>
                <a:cubicBezTo>
                  <a:pt x="566851" y="234378"/>
                  <a:pt x="566142" y="235228"/>
                  <a:pt x="565007" y="235228"/>
                </a:cubicBezTo>
                <a:lnTo>
                  <a:pt x="499491" y="235228"/>
                </a:lnTo>
                <a:lnTo>
                  <a:pt x="499491" y="401322"/>
                </a:lnTo>
                <a:lnTo>
                  <a:pt x="565007" y="401322"/>
                </a:lnTo>
                <a:cubicBezTo>
                  <a:pt x="566142" y="401322"/>
                  <a:pt x="566851" y="402171"/>
                  <a:pt x="566851" y="403304"/>
                </a:cubicBezTo>
                <a:cubicBezTo>
                  <a:pt x="566851" y="404295"/>
                  <a:pt x="566142" y="405145"/>
                  <a:pt x="565007" y="405145"/>
                </a:cubicBezTo>
                <a:lnTo>
                  <a:pt x="499491" y="405145"/>
                </a:lnTo>
                <a:lnTo>
                  <a:pt x="499491" y="501432"/>
                </a:lnTo>
                <a:cubicBezTo>
                  <a:pt x="499491" y="502564"/>
                  <a:pt x="498640" y="503414"/>
                  <a:pt x="497647" y="503414"/>
                </a:cubicBezTo>
                <a:cubicBezTo>
                  <a:pt x="496654" y="503414"/>
                  <a:pt x="495804" y="502564"/>
                  <a:pt x="495804" y="501432"/>
                </a:cubicBezTo>
                <a:lnTo>
                  <a:pt x="495804" y="405145"/>
                </a:lnTo>
                <a:lnTo>
                  <a:pt x="329317" y="405145"/>
                </a:lnTo>
                <a:lnTo>
                  <a:pt x="329317" y="501432"/>
                </a:lnTo>
                <a:cubicBezTo>
                  <a:pt x="329317" y="502564"/>
                  <a:pt x="328467" y="503414"/>
                  <a:pt x="327474" y="503414"/>
                </a:cubicBezTo>
                <a:cubicBezTo>
                  <a:pt x="326481" y="503414"/>
                  <a:pt x="325630" y="502564"/>
                  <a:pt x="325630" y="501432"/>
                </a:cubicBezTo>
                <a:lnTo>
                  <a:pt x="325630" y="405145"/>
                </a:lnTo>
                <a:lnTo>
                  <a:pt x="181408" y="405145"/>
                </a:lnTo>
                <a:lnTo>
                  <a:pt x="159144" y="428792"/>
                </a:lnTo>
                <a:lnTo>
                  <a:pt x="159144" y="501432"/>
                </a:lnTo>
                <a:cubicBezTo>
                  <a:pt x="159144" y="502564"/>
                  <a:pt x="158293" y="503414"/>
                  <a:pt x="157300" y="503414"/>
                </a:cubicBezTo>
                <a:cubicBezTo>
                  <a:pt x="156308" y="503414"/>
                  <a:pt x="155457" y="502564"/>
                  <a:pt x="155457" y="501432"/>
                </a:cubicBezTo>
                <a:lnTo>
                  <a:pt x="155457" y="432898"/>
                </a:lnTo>
                <a:lnTo>
                  <a:pt x="108517" y="482741"/>
                </a:lnTo>
                <a:cubicBezTo>
                  <a:pt x="106674" y="484723"/>
                  <a:pt x="104263" y="485714"/>
                  <a:pt x="101711" y="485714"/>
                </a:cubicBezTo>
                <a:cubicBezTo>
                  <a:pt x="99300" y="485714"/>
                  <a:pt x="97031" y="484865"/>
                  <a:pt x="95187" y="483165"/>
                </a:cubicBezTo>
                <a:lnTo>
                  <a:pt x="88380" y="476652"/>
                </a:lnTo>
                <a:cubicBezTo>
                  <a:pt x="86537" y="474953"/>
                  <a:pt x="85402" y="472546"/>
                  <a:pt x="85402" y="469997"/>
                </a:cubicBezTo>
                <a:cubicBezTo>
                  <a:pt x="85260" y="467590"/>
                  <a:pt x="86111" y="465183"/>
                  <a:pt x="87955" y="463342"/>
                </a:cubicBezTo>
                <a:lnTo>
                  <a:pt x="142552" y="405145"/>
                </a:lnTo>
                <a:lnTo>
                  <a:pt x="68669" y="405145"/>
                </a:lnTo>
                <a:cubicBezTo>
                  <a:pt x="67676" y="405145"/>
                  <a:pt x="66825" y="404295"/>
                  <a:pt x="66825" y="403304"/>
                </a:cubicBezTo>
                <a:cubicBezTo>
                  <a:pt x="66825" y="402171"/>
                  <a:pt x="67676" y="401322"/>
                  <a:pt x="68669" y="401322"/>
                </a:cubicBezTo>
                <a:lnTo>
                  <a:pt x="146097" y="401322"/>
                </a:lnTo>
                <a:lnTo>
                  <a:pt x="155457" y="391410"/>
                </a:lnTo>
                <a:lnTo>
                  <a:pt x="155457" y="292433"/>
                </a:lnTo>
                <a:lnTo>
                  <a:pt x="75901" y="282096"/>
                </a:lnTo>
                <a:cubicBezTo>
                  <a:pt x="70796" y="281530"/>
                  <a:pt x="67109" y="276716"/>
                  <a:pt x="67676" y="271618"/>
                </a:cubicBezTo>
                <a:lnTo>
                  <a:pt x="68952" y="262273"/>
                </a:lnTo>
                <a:cubicBezTo>
                  <a:pt x="69236" y="259724"/>
                  <a:pt x="70512" y="257458"/>
                  <a:pt x="72497" y="255901"/>
                </a:cubicBezTo>
                <a:cubicBezTo>
                  <a:pt x="74483" y="254485"/>
                  <a:pt x="77035" y="253777"/>
                  <a:pt x="79588" y="254060"/>
                </a:cubicBezTo>
                <a:lnTo>
                  <a:pt x="155457" y="263830"/>
                </a:lnTo>
                <a:lnTo>
                  <a:pt x="155457" y="235228"/>
                </a:lnTo>
                <a:lnTo>
                  <a:pt x="68669" y="235228"/>
                </a:lnTo>
                <a:cubicBezTo>
                  <a:pt x="67676" y="235228"/>
                  <a:pt x="66825" y="234378"/>
                  <a:pt x="66825" y="233387"/>
                </a:cubicBezTo>
                <a:cubicBezTo>
                  <a:pt x="66825" y="232254"/>
                  <a:pt x="67676" y="231404"/>
                  <a:pt x="68669" y="231404"/>
                </a:cubicBezTo>
                <a:lnTo>
                  <a:pt x="155457" y="231404"/>
                </a:lnTo>
                <a:lnTo>
                  <a:pt x="155457" y="65310"/>
                </a:lnTo>
                <a:lnTo>
                  <a:pt x="68669" y="65310"/>
                </a:lnTo>
                <a:cubicBezTo>
                  <a:pt x="67676" y="65310"/>
                  <a:pt x="66825" y="64461"/>
                  <a:pt x="66825" y="63469"/>
                </a:cubicBezTo>
                <a:cubicBezTo>
                  <a:pt x="66825" y="62337"/>
                  <a:pt x="67676" y="61487"/>
                  <a:pt x="68669" y="61487"/>
                </a:cubicBezTo>
                <a:lnTo>
                  <a:pt x="155457" y="61487"/>
                </a:lnTo>
                <a:lnTo>
                  <a:pt x="155457" y="34442"/>
                </a:lnTo>
                <a:cubicBezTo>
                  <a:pt x="155457" y="33451"/>
                  <a:pt x="156308" y="32601"/>
                  <a:pt x="157300" y="32601"/>
                </a:cubicBezTo>
                <a:close/>
                <a:moveTo>
                  <a:pt x="9502" y="0"/>
                </a:moveTo>
                <a:lnTo>
                  <a:pt x="18863" y="0"/>
                </a:lnTo>
                <a:cubicBezTo>
                  <a:pt x="24111" y="0"/>
                  <a:pt x="28365" y="4107"/>
                  <a:pt x="28365" y="9346"/>
                </a:cubicBezTo>
                <a:lnTo>
                  <a:pt x="28365" y="535002"/>
                </a:lnTo>
                <a:lnTo>
                  <a:pt x="594114" y="535002"/>
                </a:lnTo>
                <a:cubicBezTo>
                  <a:pt x="599361" y="535002"/>
                  <a:pt x="603616" y="539250"/>
                  <a:pt x="603616" y="544490"/>
                </a:cubicBezTo>
                <a:lnTo>
                  <a:pt x="603616" y="553978"/>
                </a:lnTo>
                <a:cubicBezTo>
                  <a:pt x="603616" y="559217"/>
                  <a:pt x="599361" y="563324"/>
                  <a:pt x="594114" y="563324"/>
                </a:cubicBezTo>
                <a:lnTo>
                  <a:pt x="9502" y="563324"/>
                </a:lnTo>
                <a:cubicBezTo>
                  <a:pt x="4255" y="563324"/>
                  <a:pt x="0" y="559217"/>
                  <a:pt x="0" y="553978"/>
                </a:cubicBezTo>
                <a:lnTo>
                  <a:pt x="0" y="9346"/>
                </a:lnTo>
                <a:cubicBezTo>
                  <a:pt x="0" y="4107"/>
                  <a:pt x="4255" y="0"/>
                  <a:pt x="9502" y="0"/>
                </a:cubicBezTo>
                <a:close/>
              </a:path>
            </a:pathLst>
          </a:custGeom>
          <a:solidFill>
            <a:srgbClr val="004EA2"/>
          </a:solidFill>
          <a:ln>
            <a:noFill/>
          </a:ln>
        </p:spPr>
        <p:txBody>
          <a:bodyPr/>
          <a:lstStyle/>
          <a:p>
            <a:endParaRPr lang="en-CN"/>
          </a:p>
        </p:txBody>
      </p:sp>
      <p:sp>
        <p:nvSpPr>
          <p:cNvPr id="3" name="矩形 2"/>
          <p:cNvSpPr/>
          <p:nvPr/>
        </p:nvSpPr>
        <p:spPr>
          <a:xfrm>
            <a:off x="3800614" y="2265782"/>
            <a:ext cx="2533790" cy="523220"/>
          </a:xfrm>
          <a:prstGeom prst="rect">
            <a:avLst/>
          </a:prstGeom>
        </p:spPr>
        <p:txBody>
          <a:bodyPr wrap="square">
            <a:spAutoFit/>
          </a:bodyPr>
          <a:lstStyle/>
          <a:p>
            <a:r>
              <a:rPr lang="zh-CN" altLang="en-US" sz="2800" b="0" i="0" u="none" strike="noStrike" dirty="0">
                <a:solidFill>
                  <a:srgbClr val="004EA2"/>
                </a:solidFill>
                <a:effectLst/>
                <a:latin typeface="+mj-ea"/>
                <a:ea typeface="+mj-ea"/>
              </a:rPr>
              <a:t>统计学导论</a:t>
            </a:r>
            <a:r>
              <a:rPr lang="en-US" altLang="zh-CN" sz="2800" b="0" i="0" u="none" strike="noStrike" dirty="0">
                <a:solidFill>
                  <a:srgbClr val="004EA2"/>
                </a:solidFill>
                <a:effectLst/>
                <a:latin typeface="+mj-ea"/>
                <a:ea typeface="+mj-ea"/>
              </a:rPr>
              <a:t>B</a:t>
            </a:r>
            <a:endParaRPr lang="zh-CN" altLang="en-US" sz="2800" dirty="0">
              <a:solidFill>
                <a:srgbClr val="004EA2"/>
              </a:solidFill>
              <a:latin typeface="+mj-ea"/>
              <a:ea typeface="+mj-ea"/>
            </a:endParaRPr>
          </a:p>
        </p:txBody>
      </p:sp>
      <p:grpSp>
        <p:nvGrpSpPr>
          <p:cNvPr id="32" name="组合 31"/>
          <p:cNvGrpSpPr/>
          <p:nvPr/>
        </p:nvGrpSpPr>
        <p:grpSpPr>
          <a:xfrm>
            <a:off x="3305259" y="2779546"/>
            <a:ext cx="4795854" cy="1070464"/>
            <a:chOff x="2518836" y="2619628"/>
            <a:chExt cx="3860888" cy="861774"/>
          </a:xfrm>
        </p:grpSpPr>
        <p:sp>
          <p:nvSpPr>
            <p:cNvPr id="10" name="矩形 9"/>
            <p:cNvSpPr/>
            <p:nvPr/>
          </p:nvSpPr>
          <p:spPr>
            <a:xfrm>
              <a:off x="2653766" y="2619628"/>
              <a:ext cx="3725958" cy="861774"/>
            </a:xfrm>
            <a:prstGeom prst="rect">
              <a:avLst/>
            </a:prstGeom>
            <a:solidFill>
              <a:schemeClr val="accent5">
                <a:lumMod val="20000"/>
                <a:lumOff val="80000"/>
              </a:schemeClr>
            </a:solidFill>
            <a:ln w="28575">
              <a:solidFill>
                <a:schemeClr val="accent4">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8836" y="2641296"/>
              <a:ext cx="3736175" cy="817657"/>
            </a:xfrm>
            <a:prstGeom prst="rect">
              <a:avLst/>
            </a:prstGeom>
            <a:noFill/>
          </p:spPr>
          <p:txBody>
            <a:bodyPr wrap="square">
              <a:spAutoFit/>
            </a:bodyPr>
            <a:lstStyle/>
            <a:p>
              <a:pPr algn="ctr"/>
              <a:r>
                <a:rPr lang="zh-CN" altLang="en-US" sz="6000" dirty="0">
                  <a:solidFill>
                    <a:srgbClr val="004EA2"/>
                  </a:solidFill>
                  <a:latin typeface="思源黑体 CN Bold" panose="020B0800000000000000" pitchFamily="34" charset="-122"/>
                  <a:ea typeface="思源黑体 CN Bold" panose="020B0800000000000000" pitchFamily="34" charset="-122"/>
                </a:rPr>
                <a:t>第二章 概率</a:t>
              </a:r>
            </a:p>
          </p:txBody>
        </p:sp>
      </p:grpSp>
      <p:grpSp>
        <p:nvGrpSpPr>
          <p:cNvPr id="23" name="组合 22"/>
          <p:cNvGrpSpPr/>
          <p:nvPr/>
        </p:nvGrpSpPr>
        <p:grpSpPr>
          <a:xfrm>
            <a:off x="5867581" y="2518390"/>
            <a:ext cx="2533792" cy="910610"/>
            <a:chOff x="3304261" y="3625736"/>
            <a:chExt cx="3241685" cy="733084"/>
          </a:xfrm>
        </p:grpSpPr>
        <p:cxnSp>
          <p:nvCxnSpPr>
            <p:cNvPr id="16" name="直接连接符 15"/>
            <p:cNvCxnSpPr/>
            <p:nvPr/>
          </p:nvCxnSpPr>
          <p:spPr>
            <a:xfrm>
              <a:off x="3304261" y="3625948"/>
              <a:ext cx="3241683" cy="0"/>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545943" y="3625736"/>
              <a:ext cx="0" cy="733084"/>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5746877" y="4349294"/>
              <a:ext cx="799069" cy="0"/>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p:cNvSpPr>
            <a:spLocks noGrp="1"/>
          </p:cNvSpPr>
          <p:nvPr>
            <p:ph type="sldNum" sz="quarter" idx="12"/>
          </p:nvPr>
        </p:nvSpPr>
        <p:spPr/>
        <p:txBody>
          <a:bodyPr/>
          <a:lstStyle/>
          <a:p>
            <a:fld id="{5FD308DF-D0D6-41CA-8E01-1A1CE80A10EE}" type="slidenum">
              <a:rPr lang="zh-CN" altLang="en-US"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1261372" y="2020427"/>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003290" y="1481297"/>
            <a:ext cx="6927338" cy="4312527"/>
          </a:xfrm>
          <a:prstGeom prst="rect">
            <a:avLst/>
          </a:prstGeom>
        </p:spPr>
        <p:txBody>
          <a:bodyPr wrap="square">
            <a:spAutoFit/>
          </a:bodyPr>
          <a:lstStyle/>
          <a:p>
            <a:pPr marL="457200" indent="-457200">
              <a:lnSpc>
                <a:spcPct val="110000"/>
              </a:lnSpc>
              <a:spcBef>
                <a:spcPts val="1800"/>
              </a:spcBef>
              <a:buFont typeface="Arial" panose="020B0604020202020204" pitchFamily="34" charset="0"/>
              <a:buChar char="•"/>
            </a:pPr>
            <a:r>
              <a:rPr lang="zh-CN" altLang="en-US" sz="2800" dirty="0"/>
              <a:t>样本空间可以为有限、可数和不可数集</a:t>
            </a:r>
            <a:r>
              <a:rPr lang="en-US" altLang="zh-CN" sz="2800" dirty="0"/>
              <a:t>.</a:t>
            </a:r>
          </a:p>
          <a:p>
            <a:pPr marL="457200" indent="-457200">
              <a:lnSpc>
                <a:spcPct val="110000"/>
              </a:lnSpc>
              <a:spcBef>
                <a:spcPts val="1800"/>
              </a:spcBef>
              <a:buFont typeface="Arial" panose="020B0604020202020204" pitchFamily="34" charset="0"/>
              <a:buChar char="•"/>
            </a:pPr>
            <a:r>
              <a:rPr lang="zh-CN" altLang="en-US" sz="2800" dirty="0"/>
              <a:t>如果关心的结果不同，其样本点的定义可以不同，从而样本空间也不同</a:t>
            </a:r>
            <a:r>
              <a:rPr lang="en-US" altLang="zh-CN" sz="2800" dirty="0"/>
              <a:t>. </a:t>
            </a:r>
            <a:r>
              <a:rPr lang="zh-CN" altLang="en-US" sz="2800" dirty="0"/>
              <a:t>选择合适的样本空间，可以简化研究过程。</a:t>
            </a:r>
            <a:endParaRPr lang="en-US" altLang="zh-CN" sz="2800" dirty="0"/>
          </a:p>
          <a:p>
            <a:pPr marL="457200" indent="-457200">
              <a:lnSpc>
                <a:spcPct val="110000"/>
              </a:lnSpc>
              <a:spcBef>
                <a:spcPts val="1800"/>
              </a:spcBef>
              <a:buFont typeface="Arial" panose="020B0604020202020204" pitchFamily="34" charset="0"/>
              <a:buChar char="•"/>
            </a:pPr>
            <a:r>
              <a:rPr lang="zh-CN" altLang="en-US" sz="2800" dirty="0"/>
              <a:t>同一现象的样本点和样本空间的表示方法不唯一</a:t>
            </a:r>
            <a:r>
              <a:rPr lang="en-US" altLang="zh-CN" sz="2800" dirty="0"/>
              <a:t>. </a:t>
            </a:r>
            <a:r>
              <a:rPr lang="zh-CN" altLang="en-US" sz="2800" dirty="0"/>
              <a:t>可用文字、数和符号表示样本点，但这些表示方法本质上相同，结果之间有一一对应关系</a:t>
            </a:r>
            <a:r>
              <a:rPr lang="en-US" altLang="zh-CN" sz="2800" dirty="0"/>
              <a:t>.</a:t>
            </a:r>
          </a:p>
        </p:txBody>
      </p:sp>
      <p:sp>
        <p:nvSpPr>
          <p:cNvPr id="15" name="矩形 14"/>
          <p:cNvSpPr/>
          <p:nvPr/>
        </p:nvSpPr>
        <p:spPr>
          <a:xfrm>
            <a:off x="1562713" y="2683454"/>
            <a:ext cx="1659429" cy="954107"/>
          </a:xfrm>
          <a:prstGeom prst="rect">
            <a:avLst/>
          </a:prstGeom>
        </p:spPr>
        <p:txBody>
          <a:bodyPr wrap="none">
            <a:spAutoFit/>
          </a:bodyPr>
          <a:lstStyle/>
          <a:p>
            <a:pPr algn="ctr"/>
            <a:r>
              <a:rPr lang="zh-CN" altLang="en-US" sz="2800" b="1" dirty="0">
                <a:solidFill>
                  <a:srgbClr val="004EA2"/>
                </a:solidFill>
              </a:rPr>
              <a:t>样本空间</a:t>
            </a:r>
            <a:endParaRPr lang="en-US" altLang="zh-CN" sz="2800" b="1" dirty="0">
              <a:solidFill>
                <a:srgbClr val="004EA2"/>
              </a:solidFill>
            </a:endParaRPr>
          </a:p>
          <a:p>
            <a:pPr algn="ctr"/>
            <a:endParaRPr lang="zh-CN" altLang="en-US" sz="2800" b="1" dirty="0">
              <a:solidFill>
                <a:srgbClr val="004EA2"/>
              </a:solidFill>
            </a:endParaRPr>
          </a:p>
        </p:txBody>
      </p:sp>
      <p:cxnSp>
        <p:nvCxnSpPr>
          <p:cNvPr id="16" name="直接连接符 15"/>
          <p:cNvCxnSpPr/>
          <p:nvPr/>
        </p:nvCxnSpPr>
        <p:spPr>
          <a:xfrm>
            <a:off x="1553259" y="2020427"/>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242205" y="3169437"/>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48796" y="3637561"/>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20</a:t>
            </a:fld>
            <a:endParaRPr lang="zh-CN" altLang="en-US"/>
          </a:p>
        </p:txBody>
      </p:sp>
    </p:spTree>
    <p:custDataLst>
      <p:tags r:id="rId1"/>
    </p:custData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62414" y="1127707"/>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Bold" panose="020B0800000000000000" pitchFamily="34" charset="-122"/>
                </a:rPr>
                <a:t>例</a:t>
              </a:r>
              <a:r>
                <a:rPr lang="en-US" altLang="zh-CN" sz="2800" b="1" dirty="0">
                  <a:solidFill>
                    <a:srgbClr val="004EA2"/>
                  </a:solidFill>
                  <a:ea typeface="思源黑体 CN Bold" panose="020B0800000000000000" pitchFamily="34" charset="-122"/>
                </a:rPr>
                <a:t>2.4.9</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pic>
        <p:nvPicPr>
          <p:cNvPr id="7" name="图片 6"/>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t="55928"/>
          <a:stretch>
            <a:fillRect/>
          </a:stretch>
        </p:blipFill>
        <p:spPr>
          <a:xfrm>
            <a:off x="1608815" y="1828801"/>
            <a:ext cx="9490265" cy="713848"/>
          </a:xfrm>
          <a:prstGeom prst="rect">
            <a:avLst/>
          </a:prstGeom>
          <a:ln>
            <a:noFill/>
          </a:ln>
          <a:effectLst/>
        </p:spPr>
      </p:pic>
      <p:pic>
        <p:nvPicPr>
          <p:cNvPr id="8" name="图片 7"/>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t="20002"/>
          <a:stretch>
            <a:fillRect/>
          </a:stretch>
        </p:blipFill>
        <p:spPr>
          <a:xfrm>
            <a:off x="1248281" y="3047896"/>
            <a:ext cx="9695437" cy="3106370"/>
          </a:xfrm>
          <a:prstGeom prst="rect">
            <a:avLst/>
          </a:prstGeom>
          <a:ln>
            <a:noFill/>
          </a:ln>
          <a:effectLst/>
        </p:spPr>
      </p:pic>
      <p:sp>
        <p:nvSpPr>
          <p:cNvPr id="9" name="Rectangle 1"/>
          <p:cNvSpPr>
            <a:spLocks noChangeArrowheads="1"/>
          </p:cNvSpPr>
          <p:nvPr/>
        </p:nvSpPr>
        <p:spPr bwMode="auto">
          <a:xfrm>
            <a:off x="2566393" y="1129424"/>
            <a:ext cx="64684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lvl="0" eaLnBrk="0" fontAlgn="base" hangingPunct="0">
              <a:spcBef>
                <a:spcPct val="0"/>
              </a:spcBef>
              <a:spcAft>
                <a:spcPct val="0"/>
              </a:spcAft>
            </a:pPr>
            <a:r>
              <a:rPr lang="zh-CN" altLang="en-US" sz="2800" dirty="0">
                <a:latin typeface="Arial Unicode MS"/>
              </a:rPr>
              <a:t>设</a:t>
            </a:r>
            <a:r>
              <a:rPr lang="zh-CN" altLang="en-US" sz="2800" b="1" dirty="0"/>
              <a:t>𝜉</a:t>
            </a:r>
            <a:r>
              <a:rPr lang="zh-CN" altLang="zh-CN" sz="2800" dirty="0">
                <a:latin typeface="Arial Unicode MS"/>
              </a:rPr>
              <a:t>～</a:t>
            </a:r>
            <a:r>
              <a:rPr lang="zh-CN" altLang="zh-CN" sz="2800" i="1" dirty="0">
                <a:latin typeface="+mj-lt"/>
              </a:rPr>
              <a:t>N</a:t>
            </a:r>
            <a:r>
              <a:rPr lang="en-US" altLang="zh-CN" sz="2800" i="1" dirty="0">
                <a:latin typeface="+mj-lt"/>
              </a:rPr>
              <a:t> </a:t>
            </a:r>
            <a:r>
              <a:rPr lang="en-US" altLang="zh-CN" sz="2800" dirty="0">
                <a:latin typeface="Arial Unicode MS"/>
              </a:rPr>
              <a:t>(</a:t>
            </a:r>
            <a:r>
              <a:rPr lang="en-US" altLang="zh-CN" sz="2800" i="1" dirty="0"/>
              <a:t>μ,σ</a:t>
            </a:r>
            <a:r>
              <a:rPr lang="en-US" altLang="zh-CN" sz="2800" i="1" baseline="30000" dirty="0"/>
              <a:t>2</a:t>
            </a:r>
            <a:r>
              <a:rPr lang="en-US" altLang="zh-CN" sz="2800" dirty="0">
                <a:latin typeface="Arial Unicode MS"/>
              </a:rPr>
              <a:t>) </a:t>
            </a:r>
            <a:r>
              <a:rPr lang="zh-CN" altLang="en-US" sz="2800" dirty="0">
                <a:latin typeface="Arial Unicode MS"/>
              </a:rPr>
              <a:t>，试求下列事件的概率</a:t>
            </a:r>
            <a:r>
              <a:rPr kumimoji="0" lang="zh-CN" altLang="zh-CN" sz="2800" b="0" i="0" u="none" strike="noStrike" cap="none" normalizeH="0" baseline="0" dirty="0">
                <a:ln>
                  <a:noFill/>
                </a:ln>
                <a:solidFill>
                  <a:schemeClr val="tx1"/>
                </a:solidFill>
                <a:effectLst/>
                <a:latin typeface="Arial Unicode MS"/>
              </a:rPr>
              <a:t>：</a:t>
            </a:r>
            <a:r>
              <a:rPr kumimoji="0" lang="zh-CN" altLang="zh-CN" sz="2800" b="0" i="0" u="none" strike="noStrike" cap="none" normalizeH="0" baseline="0" dirty="0">
                <a:ln>
                  <a:noFill/>
                </a:ln>
                <a:solidFill>
                  <a:schemeClr val="tx1"/>
                </a:solidFill>
                <a:effectLst/>
                <a:latin typeface="Calibri" panose="020F0502020204030204" pitchFamily="34" charset="0"/>
              </a:rPr>
              <a:t> </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10" name="Rectangle 1"/>
          <p:cNvSpPr>
            <a:spLocks noChangeArrowheads="1"/>
          </p:cNvSpPr>
          <p:nvPr/>
        </p:nvSpPr>
        <p:spPr bwMode="auto">
          <a:xfrm>
            <a:off x="1079095" y="2564440"/>
            <a:ext cx="41857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lvl="0" eaLnBrk="0" fontAlgn="base" hangingPunct="0">
              <a:spcBef>
                <a:spcPct val="0"/>
              </a:spcBef>
              <a:spcAft>
                <a:spcPct val="0"/>
              </a:spcAft>
            </a:pPr>
            <a:r>
              <a:rPr kumimoji="0" lang="zh-CN" altLang="en-US" sz="2400" b="0" i="0" u="none" strike="noStrike" cap="none" normalizeH="0" baseline="0" dirty="0">
                <a:ln>
                  <a:noFill/>
                </a:ln>
                <a:solidFill>
                  <a:schemeClr val="tx1"/>
                </a:solidFill>
                <a:effectLst/>
                <a:latin typeface="Arial" panose="020B0604020202020204" pitchFamily="34" charset="0"/>
              </a:rPr>
              <a:t>解：正态分布函数的对称性得</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
        <p:nvSpPr>
          <p:cNvPr id="11" name="灯片编号占位符 10"/>
          <p:cNvSpPr>
            <a:spLocks noGrp="1"/>
          </p:cNvSpPr>
          <p:nvPr>
            <p:ph type="sldNum" sz="quarter" idx="12"/>
          </p:nvPr>
        </p:nvSpPr>
        <p:spPr/>
        <p:txBody>
          <a:bodyPr/>
          <a:lstStyle/>
          <a:p>
            <a:fld id="{5FD308DF-D0D6-41CA-8E01-1A1CE80A10EE}" type="slidenum">
              <a:rPr lang="zh-CN" altLang="en-US" smtClean="0"/>
              <a:t>200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391098" y="2022019"/>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51204" y="2305358"/>
            <a:ext cx="3106488" cy="1480983"/>
          </a:xfrm>
          <a:prstGeom prst="rect">
            <a:avLst/>
          </a:prstGeom>
        </p:spPr>
        <p:txBody>
          <a:bodyPr wrap="square">
            <a:spAutoFit/>
          </a:bodyPr>
          <a:lstStyle/>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均匀分布</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p>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正态分布</a:t>
            </a:r>
            <a:endParaRPr lang="en-US" altLang="zh-CN" sz="2800" dirty="0"/>
          </a:p>
        </p:txBody>
      </p:sp>
      <p:sp>
        <p:nvSpPr>
          <p:cNvPr id="15" name="矩形 14"/>
          <p:cNvSpPr/>
          <p:nvPr/>
        </p:nvSpPr>
        <p:spPr>
          <a:xfrm>
            <a:off x="3069154" y="2685046"/>
            <a:ext cx="902811" cy="523220"/>
          </a:xfrm>
          <a:prstGeom prst="rect">
            <a:avLst/>
          </a:prstGeom>
        </p:spPr>
        <p:txBody>
          <a:bodyPr wrap="square">
            <a:spAutoFit/>
          </a:bodyPr>
          <a:lstStyle/>
          <a:p>
            <a:pPr algn="ctr"/>
            <a:r>
              <a:rPr lang="zh-CN" altLang="en-US" sz="2800" b="1" dirty="0">
                <a:solidFill>
                  <a:srgbClr val="004EA2"/>
                </a:solidFill>
              </a:rPr>
              <a:t>小结</a:t>
            </a:r>
          </a:p>
        </p:txBody>
      </p:sp>
      <p:cxnSp>
        <p:nvCxnSpPr>
          <p:cNvPr id="16" name="直接连接符 15"/>
          <p:cNvCxnSpPr/>
          <p:nvPr/>
        </p:nvCxnSpPr>
        <p:spPr>
          <a:xfrm>
            <a:off x="2681391" y="2022019"/>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370337" y="3171029"/>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276928" y="3639153"/>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801076" y="2978349"/>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801076" y="3906782"/>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201</a:t>
            </a:fld>
            <a:endParaRPr lang="zh-CN" altLang="en-US"/>
          </a:p>
        </p:txBody>
      </p:sp>
    </p:spTree>
    <p:custDataLst>
      <p:tags r:id="rId1"/>
    </p:custData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2430966" y="2275846"/>
            <a:ext cx="6924907" cy="23063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dirty="0"/>
              <a:t>第六次作业</a:t>
            </a:r>
            <a:endParaRPr lang="en-US" altLang="zh-CN" dirty="0"/>
          </a:p>
          <a:p>
            <a:pPr marL="0" indent="0" algn="ctr">
              <a:buNone/>
            </a:pPr>
            <a:endParaRPr lang="en-US" altLang="zh-CN" dirty="0"/>
          </a:p>
          <a:p>
            <a:pPr marL="0" indent="0" algn="ctr">
              <a:buNone/>
            </a:pPr>
            <a:r>
              <a:rPr lang="zh-CN" altLang="en-US" dirty="0"/>
              <a:t>教材</a:t>
            </a:r>
            <a:r>
              <a:rPr lang="en-US" altLang="zh-CN" dirty="0"/>
              <a:t>106</a:t>
            </a:r>
            <a:r>
              <a:rPr lang="zh-CN" altLang="en-US" dirty="0"/>
              <a:t>页</a:t>
            </a:r>
            <a:r>
              <a:rPr lang="en-US" altLang="zh-CN" dirty="0"/>
              <a:t>2.30</a:t>
            </a:r>
            <a:r>
              <a:rPr lang="zh-CN" altLang="en-US" dirty="0"/>
              <a:t>、</a:t>
            </a:r>
            <a:r>
              <a:rPr lang="en-US" altLang="zh-CN" dirty="0"/>
              <a:t>2.31</a:t>
            </a:r>
            <a:r>
              <a:rPr lang="zh-CN" altLang="en-US" dirty="0"/>
              <a:t>、</a:t>
            </a:r>
            <a:r>
              <a:rPr lang="en-US" altLang="zh-CN" dirty="0"/>
              <a:t>2.33</a:t>
            </a:r>
            <a:r>
              <a:rPr lang="zh-CN" altLang="en-US" dirty="0"/>
              <a:t>、</a:t>
            </a:r>
            <a:r>
              <a:rPr lang="en-US" altLang="zh-CN" dirty="0"/>
              <a:t>2.34</a:t>
            </a:r>
            <a:endParaRPr lang="zh-CN" altLang="en-US" dirty="0"/>
          </a:p>
        </p:txBody>
      </p:sp>
      <p:sp>
        <p:nvSpPr>
          <p:cNvPr id="3" name="灯片编号占位符 2"/>
          <p:cNvSpPr>
            <a:spLocks noGrp="1"/>
          </p:cNvSpPr>
          <p:nvPr>
            <p:ph type="sldNum" sz="quarter" idx="12"/>
          </p:nvPr>
        </p:nvSpPr>
        <p:spPr/>
        <p:txBody>
          <a:bodyPr/>
          <a:lstStyle/>
          <a:p>
            <a:fld id="{5FD308DF-D0D6-41CA-8E01-1A1CE80A10EE}" type="slidenum">
              <a:rPr lang="zh-CN" altLang="en-US" smtClean="0"/>
              <a:t>202</a:t>
            </a:fld>
            <a:endParaRPr lang="zh-CN" alt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06628"/>
            <a:ext cx="6981634" cy="756544"/>
            <a:chOff x="720622" y="2933929"/>
            <a:chExt cx="6981634"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6981634" cy="606841"/>
              <a:chOff x="720622" y="3083632"/>
              <a:chExt cx="6981634" cy="606841"/>
            </a:xfrm>
          </p:grpSpPr>
          <p:sp>
            <p:nvSpPr>
              <p:cNvPr id="3" name="TextBox 30"/>
              <p:cNvSpPr txBox="1"/>
              <p:nvPr/>
            </p:nvSpPr>
            <p:spPr>
              <a:xfrm>
                <a:off x="720622" y="3083632"/>
                <a:ext cx="6981634"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随机变量的其他数字特征</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11" name="矩形 10"/>
          <p:cNvSpPr/>
          <p:nvPr/>
        </p:nvSpPr>
        <p:spPr>
          <a:xfrm>
            <a:off x="4162142" y="2499775"/>
            <a:ext cx="1242648" cy="1107996"/>
          </a:xfrm>
          <a:prstGeom prst="rect">
            <a:avLst/>
          </a:prstGeom>
        </p:spPr>
        <p:txBody>
          <a:bodyPr wrap="none">
            <a:spAutoFit/>
          </a:bodyPr>
          <a:lstStyle/>
          <a:p>
            <a:pPr lvl="0" algn="ctr">
              <a:defRPr/>
            </a:pPr>
            <a:r>
              <a:rPr lang="en-US" altLang="zh-CN" sz="6600" b="1" i="1" dirty="0">
                <a:solidFill>
                  <a:srgbClr val="004EA2"/>
                </a:solidFill>
                <a:latin typeface="+mj-lt"/>
              </a:rPr>
              <a:t>2.5</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203</a:t>
            </a:fld>
            <a:endParaRPr lang="zh-CN" altLang="en-US"/>
          </a:p>
        </p:txBody>
      </p:sp>
    </p:spTree>
    <p:custDataLst>
      <p:tags r:id="rId1"/>
    </p:custData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116280" y="1236227"/>
            <a:ext cx="10057241" cy="1081660"/>
            <a:chOff x="832352" y="1684445"/>
            <a:chExt cx="6718038" cy="769441"/>
          </a:xfrm>
        </p:grpSpPr>
        <p:grpSp>
          <p:nvGrpSpPr>
            <p:cNvPr id="12" name="组合 11"/>
            <p:cNvGrpSpPr/>
            <p:nvPr/>
          </p:nvGrpSpPr>
          <p:grpSpPr>
            <a:xfrm>
              <a:off x="832352" y="1684445"/>
              <a:ext cx="6685953" cy="769441"/>
              <a:chOff x="832352" y="1684445"/>
              <a:chExt cx="6685953" cy="769441"/>
            </a:xfrm>
          </p:grpSpPr>
          <p:sp>
            <p:nvSpPr>
              <p:cNvPr id="5" name="矩形 4"/>
              <p:cNvSpPr/>
              <p:nvPr/>
            </p:nvSpPr>
            <p:spPr>
              <a:xfrm>
                <a:off x="873627" y="1684445"/>
                <a:ext cx="6644678"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8" name="矩形 7"/>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9" name="矩形 8"/>
            <p:cNvSpPr/>
            <p:nvPr/>
          </p:nvSpPr>
          <p:spPr>
            <a:xfrm>
              <a:off x="965756" y="1817387"/>
              <a:ext cx="6584634" cy="503556"/>
            </a:xfrm>
            <a:prstGeom prst="rect">
              <a:avLst/>
            </a:prstGeom>
            <a:noFill/>
            <a:ln w="57150">
              <a:noFill/>
            </a:ln>
          </p:spPr>
          <p:txBody>
            <a:bodyPr wrap="square" anchor="ctr" anchorCtr="0">
              <a:spAutoFit/>
            </a:bodyPr>
            <a:lstStyle/>
            <a:p>
              <a:r>
                <a:rPr lang="zh-CN" altLang="en-US" sz="4000" dirty="0">
                  <a:latin typeface="思源黑体 CN Normal" panose="020B0400000000000000" pitchFamily="34" charset="-122"/>
                  <a:ea typeface="思源黑体 CN Normal" panose="020B0400000000000000" pitchFamily="34" charset="-122"/>
                </a:rPr>
                <a:t>数学期望、方差、标准差</a:t>
              </a:r>
            </a:p>
          </p:txBody>
        </p:sp>
      </p:grpSp>
      <p:grpSp>
        <p:nvGrpSpPr>
          <p:cNvPr id="28" name="组合 27"/>
          <p:cNvGrpSpPr/>
          <p:nvPr/>
        </p:nvGrpSpPr>
        <p:grpSpPr>
          <a:xfrm>
            <a:off x="1116280" y="2892870"/>
            <a:ext cx="10009208" cy="1081659"/>
            <a:chOff x="832352" y="1684445"/>
            <a:chExt cx="6685953" cy="769441"/>
          </a:xfrm>
        </p:grpSpPr>
        <p:grpSp>
          <p:nvGrpSpPr>
            <p:cNvPr id="29" name="组合 28"/>
            <p:cNvGrpSpPr/>
            <p:nvPr/>
          </p:nvGrpSpPr>
          <p:grpSpPr>
            <a:xfrm>
              <a:off x="832352" y="1684445"/>
              <a:ext cx="6685953" cy="769441"/>
              <a:chOff x="832352" y="1684445"/>
              <a:chExt cx="6685953" cy="769441"/>
            </a:xfrm>
          </p:grpSpPr>
          <p:sp>
            <p:nvSpPr>
              <p:cNvPr id="31" name="矩形 30"/>
              <p:cNvSpPr/>
              <p:nvPr/>
            </p:nvSpPr>
            <p:spPr>
              <a:xfrm>
                <a:off x="873627" y="1684445"/>
                <a:ext cx="6644678"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2" name="矩形 31"/>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30" name="矩形 29"/>
            <p:cNvSpPr/>
            <p:nvPr/>
          </p:nvSpPr>
          <p:spPr>
            <a:xfrm>
              <a:off x="965756" y="1839282"/>
              <a:ext cx="6462061" cy="459769"/>
            </a:xfrm>
            <a:prstGeom prst="rect">
              <a:avLst/>
            </a:prstGeom>
            <a:noFill/>
            <a:ln w="57150">
              <a:noFill/>
            </a:ln>
          </p:spPr>
          <p:txBody>
            <a:bodyPr wrap="square" anchor="ctr" anchorCtr="0">
              <a:spAutoFit/>
            </a:bodyPr>
            <a:lstStyle/>
            <a:p>
              <a:r>
                <a:rPr lang="zh-CN" altLang="en-US" sz="3600" dirty="0">
                  <a:latin typeface="思源黑体 CN Normal" panose="020B0400000000000000" pitchFamily="34" charset="-122"/>
                  <a:ea typeface="思源黑体 CN Normal" panose="020B0400000000000000" pitchFamily="34" charset="-122"/>
                </a:rPr>
                <a:t>还有其它常用数字特征？</a:t>
              </a:r>
            </a:p>
          </p:txBody>
        </p:sp>
      </p:grpSp>
      <p:grpSp>
        <p:nvGrpSpPr>
          <p:cNvPr id="33" name="组合 32"/>
          <p:cNvGrpSpPr/>
          <p:nvPr/>
        </p:nvGrpSpPr>
        <p:grpSpPr>
          <a:xfrm>
            <a:off x="1116280" y="4756861"/>
            <a:ext cx="10009208" cy="1218609"/>
            <a:chOff x="832352" y="1635735"/>
            <a:chExt cx="6685953" cy="866861"/>
          </a:xfrm>
        </p:grpSpPr>
        <p:grpSp>
          <p:nvGrpSpPr>
            <p:cNvPr id="34" name="组合 33"/>
            <p:cNvGrpSpPr/>
            <p:nvPr/>
          </p:nvGrpSpPr>
          <p:grpSpPr>
            <a:xfrm>
              <a:off x="832352" y="1684445"/>
              <a:ext cx="6685953" cy="769441"/>
              <a:chOff x="832352" y="1684445"/>
              <a:chExt cx="6685953" cy="769441"/>
            </a:xfrm>
          </p:grpSpPr>
          <p:sp>
            <p:nvSpPr>
              <p:cNvPr id="36" name="矩形 35"/>
              <p:cNvSpPr/>
              <p:nvPr/>
            </p:nvSpPr>
            <p:spPr>
              <a:xfrm>
                <a:off x="873627" y="1684445"/>
                <a:ext cx="6644678"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7" name="矩形 36"/>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35" name="矩形 34"/>
            <p:cNvSpPr/>
            <p:nvPr/>
          </p:nvSpPr>
          <p:spPr>
            <a:xfrm>
              <a:off x="965756" y="1635735"/>
              <a:ext cx="6462061" cy="866861"/>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变异系数、原点矩与中心距、分位数、离群数据与四分位数、众数、单峰密度函数的几何特征</a:t>
              </a:r>
              <a:r>
                <a:rPr lang="en-US" altLang="zh-CN" sz="2800"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204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239076" y="291212"/>
            <a:ext cx="2719136" cy="519773"/>
            <a:chOff x="1676401" y="988194"/>
            <a:chExt cx="2719136" cy="519773"/>
          </a:xfrm>
        </p:grpSpPr>
        <p:grpSp>
          <p:nvGrpSpPr>
            <p:cNvPr id="26" name="组合 25"/>
            <p:cNvGrpSpPr/>
            <p:nvPr/>
          </p:nvGrpSpPr>
          <p:grpSpPr>
            <a:xfrm>
              <a:off x="1676401" y="988194"/>
              <a:ext cx="2719136" cy="519773"/>
              <a:chOff x="1676401" y="988194"/>
              <a:chExt cx="2719136" cy="519773"/>
            </a:xfrm>
          </p:grpSpPr>
          <p:sp>
            <p:nvSpPr>
              <p:cNvPr id="4" name="矩形 3"/>
              <p:cNvSpPr/>
              <p:nvPr/>
            </p:nvSpPr>
            <p:spPr>
              <a:xfrm>
                <a:off x="1676401" y="988194"/>
                <a:ext cx="2719136"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392631" y="1015524"/>
              <a:ext cx="1826444"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变异系数</a:t>
              </a:r>
              <a:endParaRPr lang="zh-CN" altLang="en-US" sz="3200" dirty="0">
                <a:solidFill>
                  <a:schemeClr val="bg1"/>
                </a:solidFill>
                <a:latin typeface="+mj-lt"/>
                <a:ea typeface="思源黑体 CN Bold" panose="020B0800000000000000" pitchFamily="34" charset="-122"/>
              </a:endParaRPr>
            </a:p>
          </p:txBody>
        </p:sp>
      </p:grpSp>
      <p:grpSp>
        <p:nvGrpSpPr>
          <p:cNvPr id="2" name="组合 1"/>
          <p:cNvGrpSpPr/>
          <p:nvPr/>
        </p:nvGrpSpPr>
        <p:grpSpPr>
          <a:xfrm>
            <a:off x="1050730" y="1335101"/>
            <a:ext cx="10303070" cy="1075132"/>
            <a:chOff x="862756" y="1765419"/>
            <a:chExt cx="7158499" cy="790094"/>
          </a:xfrm>
        </p:grpSpPr>
        <p:grpSp>
          <p:nvGrpSpPr>
            <p:cNvPr id="29" name="组合 28"/>
            <p:cNvGrpSpPr/>
            <p:nvPr/>
          </p:nvGrpSpPr>
          <p:grpSpPr>
            <a:xfrm>
              <a:off x="862756" y="1765419"/>
              <a:ext cx="7158499" cy="790094"/>
              <a:chOff x="832352" y="1710242"/>
              <a:chExt cx="7158499" cy="717846"/>
            </a:xfrm>
          </p:grpSpPr>
          <p:grpSp>
            <p:nvGrpSpPr>
              <p:cNvPr id="30" name="组合 29"/>
              <p:cNvGrpSpPr/>
              <p:nvPr/>
            </p:nvGrpSpPr>
            <p:grpSpPr>
              <a:xfrm>
                <a:off x="832352" y="1771759"/>
                <a:ext cx="7158499" cy="594812"/>
                <a:chOff x="832352" y="1771759"/>
                <a:chExt cx="7158499" cy="594812"/>
              </a:xfrm>
            </p:grpSpPr>
            <p:sp>
              <p:nvSpPr>
                <p:cNvPr id="32" name="矩形 31"/>
                <p:cNvSpPr/>
                <p:nvPr/>
              </p:nvSpPr>
              <p:spPr>
                <a:xfrm>
                  <a:off x="873626" y="1771760"/>
                  <a:ext cx="7117225" cy="59481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33" name="矩形 32"/>
                <p:cNvSpPr/>
                <p:nvPr/>
              </p:nvSpPr>
              <p:spPr>
                <a:xfrm>
                  <a:off x="832352" y="1771759"/>
                  <a:ext cx="90488" cy="59481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p:cNvSpPr/>
              <p:nvPr/>
            </p:nvSpPr>
            <p:spPr>
              <a:xfrm>
                <a:off x="965756" y="1710242"/>
                <a:ext cx="6888000" cy="717846"/>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用</a:t>
                </a:r>
                <a:r>
                  <a:rPr lang="en-US" altLang="zh-CN" sz="2400" i="1" dirty="0">
                    <a:ea typeface="思源黑体 CN Normal" panose="020B0400000000000000" pitchFamily="34" charset="-122"/>
                  </a:rPr>
                  <a:t>X </a:t>
                </a:r>
                <a:r>
                  <a:rPr lang="zh-CN" altLang="en-US" sz="2400" dirty="0">
                    <a:ea typeface="思源黑体 CN Normal" panose="020B0400000000000000" pitchFamily="34" charset="-122"/>
                  </a:rPr>
                  <a:t>和</a:t>
                </a:r>
                <a:r>
                  <a:rPr lang="en-US" altLang="zh-CN" sz="2400" i="1" dirty="0">
                    <a:ea typeface="思源黑体 CN Normal" panose="020B0400000000000000" pitchFamily="34" charset="-122"/>
                  </a:rPr>
                  <a:t>Y </a:t>
                </a:r>
                <a:r>
                  <a:rPr lang="zh-CN" altLang="en-US" sz="2400" dirty="0">
                    <a:ea typeface="思源黑体 CN Normal" panose="020B0400000000000000" pitchFamily="34" charset="-122"/>
                  </a:rPr>
                  <a:t>分别表示大学生以米和厘米为度量单位的身高，则</a:t>
                </a:r>
                <a:r>
                  <a:rPr lang="en-US" altLang="zh-CN" sz="2400" i="1" dirty="0">
                    <a:ea typeface="思源黑体 CN Normal" panose="020B0400000000000000" pitchFamily="34" charset="-122"/>
                  </a:rPr>
                  <a:t>Y=</a:t>
                </a:r>
                <a:r>
                  <a:rPr lang="en-US" altLang="zh-CN" sz="2400" dirty="0">
                    <a:ea typeface="思源黑体 CN Normal" panose="020B0400000000000000" pitchFamily="34" charset="-122"/>
                  </a:rPr>
                  <a:t>100</a:t>
                </a:r>
                <a:r>
                  <a:rPr lang="en-US" altLang="zh-CN" sz="2400" i="1" dirty="0">
                    <a:ea typeface="思源黑体 CN Normal" panose="020B0400000000000000" pitchFamily="34" charset="-122"/>
                  </a:rPr>
                  <a:t>X</a:t>
                </a:r>
                <a:r>
                  <a:rPr lang="zh-CN" altLang="en-US" sz="2400" dirty="0">
                    <a:ea typeface="思源黑体 CN Normal" panose="020B0400000000000000" pitchFamily="34" charset="-122"/>
                  </a:rPr>
                  <a:t>，并且</a:t>
                </a:r>
              </a:p>
            </p:txBody>
          </p:sp>
        </p:grpSp>
        <p:pic>
          <p:nvPicPr>
            <p:cNvPr id="17" name="图片 16"/>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100000"/>
                      </a14:imgEffect>
                      <a14:imgEffect>
                        <a14:sharpenSoften amount="100000"/>
                      </a14:imgEffect>
                    </a14:imgLayer>
                  </a14:imgProps>
                </a:ext>
              </a:extLst>
            </a:blip>
            <a:srcRect l="32793" t="32793" r="32793" b="32793"/>
            <a:stretch>
              <a:fillRect/>
            </a:stretch>
          </p:blipFill>
          <p:spPr>
            <a:xfrm>
              <a:off x="1216080" y="2086044"/>
              <a:ext cx="1535835" cy="462763"/>
            </a:xfrm>
            <a:prstGeom prst="rect">
              <a:avLst/>
            </a:prstGeom>
          </p:spPr>
        </p:pic>
      </p:grpSp>
      <p:grpSp>
        <p:nvGrpSpPr>
          <p:cNvPr id="8" name="组合 7"/>
          <p:cNvGrpSpPr/>
          <p:nvPr/>
        </p:nvGrpSpPr>
        <p:grpSpPr>
          <a:xfrm>
            <a:off x="1058700" y="3888463"/>
            <a:ext cx="10153177" cy="1075133"/>
            <a:chOff x="862756" y="3604979"/>
            <a:chExt cx="7158499" cy="1075133"/>
          </a:xfrm>
        </p:grpSpPr>
        <p:grpSp>
          <p:nvGrpSpPr>
            <p:cNvPr id="48" name="组合 47"/>
            <p:cNvGrpSpPr/>
            <p:nvPr/>
          </p:nvGrpSpPr>
          <p:grpSpPr>
            <a:xfrm>
              <a:off x="862756" y="3604979"/>
              <a:ext cx="7158499" cy="1075133"/>
              <a:chOff x="832352" y="1684444"/>
              <a:chExt cx="7158499" cy="976820"/>
            </a:xfrm>
          </p:grpSpPr>
          <p:grpSp>
            <p:nvGrpSpPr>
              <p:cNvPr id="49" name="组合 48"/>
              <p:cNvGrpSpPr/>
              <p:nvPr/>
            </p:nvGrpSpPr>
            <p:grpSpPr>
              <a:xfrm>
                <a:off x="832352" y="1684444"/>
                <a:ext cx="7158499" cy="976820"/>
                <a:chOff x="832352" y="1684444"/>
                <a:chExt cx="7158499" cy="976820"/>
              </a:xfrm>
            </p:grpSpPr>
            <p:sp>
              <p:nvSpPr>
                <p:cNvPr id="51" name="矩形 50"/>
                <p:cNvSpPr/>
                <p:nvPr/>
              </p:nvSpPr>
              <p:spPr>
                <a:xfrm>
                  <a:off x="873626" y="1684445"/>
                  <a:ext cx="7117225" cy="97681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2" name="矩形 51"/>
                <p:cNvSpPr/>
                <p:nvPr/>
              </p:nvSpPr>
              <p:spPr>
                <a:xfrm>
                  <a:off x="832352" y="1684444"/>
                  <a:ext cx="90488" cy="9768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50" name="矩形 49"/>
              <p:cNvSpPr/>
              <p:nvPr/>
            </p:nvSpPr>
            <p:spPr>
              <a:xfrm>
                <a:off x="918556" y="1768154"/>
                <a:ext cx="6888000" cy="755009"/>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刻画</a:t>
                </a:r>
                <a:r>
                  <a:rPr lang="en-US" altLang="zh-CN" sz="2400" i="1" dirty="0">
                    <a:ea typeface="思源黑体 CN Normal" panose="020B0400000000000000" pitchFamily="34" charset="-122"/>
                  </a:rPr>
                  <a:t>X</a:t>
                </a:r>
                <a:r>
                  <a:rPr lang="zh-CN" altLang="en-US" sz="2400" dirty="0">
                    <a:ea typeface="思源黑体 CN Normal" panose="020B0400000000000000" pitchFamily="34" charset="-122"/>
                  </a:rPr>
                  <a:t>的相对（于均值的）离散程度，注意到</a:t>
                </a:r>
                <a:r>
                  <a:rPr lang="en-US" altLang="zh-CN" sz="2400" i="1" dirty="0">
                    <a:ea typeface="思源黑体 CN Normal" panose="020B0400000000000000" pitchFamily="34" charset="-122"/>
                  </a:rPr>
                  <a:t>CV</a:t>
                </a:r>
                <a:r>
                  <a:rPr lang="en-US" altLang="zh-CN"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a:t>
                </a:r>
                <a:r>
                  <a:rPr lang="zh-CN" altLang="en-US" sz="2400" dirty="0">
                    <a:ea typeface="思源黑体 CN Normal" panose="020B0400000000000000" pitchFamily="34" charset="-122"/>
                  </a:rPr>
                  <a:t>是一个无量纲的量，不受</a:t>
                </a:r>
                <a:r>
                  <a:rPr lang="en-US" altLang="zh-CN" sz="2400" i="1" dirty="0">
                    <a:ea typeface="思源黑体 CN Normal" panose="020B0400000000000000" pitchFamily="34" charset="-122"/>
                  </a:rPr>
                  <a:t>X</a:t>
                </a:r>
                <a:r>
                  <a:rPr lang="zh-CN" altLang="en-US" sz="2400" dirty="0">
                    <a:ea typeface="思源黑体 CN Normal" panose="020B0400000000000000" pitchFamily="34" charset="-122"/>
                  </a:rPr>
                  <a:t>的度量单位的影响，显然在上案例中</a:t>
                </a:r>
              </a:p>
            </p:txBody>
          </p:sp>
        </p:grpSp>
        <p:pic>
          <p:nvPicPr>
            <p:cNvPr id="53" name="图片 52"/>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67000" contrast="100000"/>
                      </a14:imgEffect>
                      <a14:imgEffect>
                        <a14:sharpenSoften amount="100000"/>
                      </a14:imgEffect>
                    </a14:imgLayer>
                  </a14:imgProps>
                </a:ext>
              </a:extLst>
            </a:blip>
            <a:srcRect l="34342" t="70874" r="33437" b="17573"/>
            <a:stretch>
              <a:fillRect/>
            </a:stretch>
          </p:blipFill>
          <p:spPr>
            <a:xfrm>
              <a:off x="4996180" y="4143552"/>
              <a:ext cx="1899954" cy="384560"/>
            </a:xfrm>
            <a:prstGeom prst="rect">
              <a:avLst/>
            </a:prstGeom>
          </p:spPr>
        </p:pic>
      </p:grpSp>
      <p:sp>
        <p:nvSpPr>
          <p:cNvPr id="6" name="灯片编号占位符 5"/>
          <p:cNvSpPr>
            <a:spLocks noGrp="1"/>
          </p:cNvSpPr>
          <p:nvPr>
            <p:ph type="sldNum" sz="quarter" idx="12"/>
          </p:nvPr>
        </p:nvSpPr>
        <p:spPr/>
        <p:txBody>
          <a:bodyPr/>
          <a:lstStyle/>
          <a:p>
            <a:fld id="{5FD308DF-D0D6-41CA-8E01-1A1CE80A10EE}" type="slidenum">
              <a:rPr lang="zh-CN" altLang="en-US" smtClean="0"/>
              <a:t>205</a:t>
            </a:fld>
            <a:endParaRPr lang="zh-CN" altLang="en-US"/>
          </a:p>
        </p:txBody>
      </p:sp>
      <p:pic>
        <p:nvPicPr>
          <p:cNvPr id="54" name="图片 53"/>
          <p:cNvPicPr>
            <a:picLocks noChangeAspect="1"/>
          </p:cNvPicPr>
          <p:nvPr/>
        </p:nvPicPr>
        <p:blipFill rotWithShape="1">
          <a:blip r:embed="rId8">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57000" contrast="96000"/>
                    </a14:imgEffect>
                    <a14:imgEffect>
                      <a14:sharpenSoften amount="89000"/>
                    </a14:imgEffect>
                  </a14:imgLayer>
                </a14:imgProps>
              </a:ext>
            </a:extLst>
          </a:blip>
          <a:srcRect l="33581" t="13799" r="33581" b="59403"/>
          <a:stretch>
            <a:fillRect/>
          </a:stretch>
        </p:blipFill>
        <p:spPr>
          <a:xfrm>
            <a:off x="4151461" y="2577453"/>
            <a:ext cx="2537674" cy="927501"/>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FD308DF-D0D6-41CA-8E01-1A1CE80A10EE}" type="slidenum">
              <a:rPr lang="zh-CN" altLang="en-US" smtClean="0"/>
              <a:t>206</a:t>
            </a:fld>
            <a:endParaRPr lang="zh-CN" altLang="en-US"/>
          </a:p>
        </p:txBody>
      </p:sp>
      <mc:AlternateContent xmlns:mc="http://schemas.openxmlformats.org/markup-compatibility/2006" xmlns:a14="http://schemas.microsoft.com/office/drawing/2010/main">
        <mc:Choice Requires="a14">
          <p:sp>
            <p:nvSpPr>
              <p:cNvPr id="9" name="矩形 8"/>
              <p:cNvSpPr/>
              <p:nvPr/>
            </p:nvSpPr>
            <p:spPr>
              <a:xfrm>
                <a:off x="993325" y="1062705"/>
                <a:ext cx="9957172" cy="3270382"/>
              </a:xfrm>
              <a:prstGeom prst="rect">
                <a:avLst/>
              </a:prstGeom>
            </p:spPr>
            <p:txBody>
              <a:bodyPr wrap="square">
                <a:spAutoFit/>
              </a:bodyPr>
              <a:lstStyle/>
              <a:p>
                <a:r>
                  <a:rPr lang="zh-CN" altLang="en-US" sz="2800" dirty="0"/>
                  <a:t> 例如：两个随机变量的密度</a:t>
                </a:r>
                <a:r>
                  <a:rPr lang="en-US" altLang="zh-CN" sz="2800" dirty="0"/>
                  <a:t>:</a:t>
                </a:r>
              </a:p>
              <a:p>
                <a:pPr algn="ctr"/>
                <a14:m>
                  <m:oMathPara xmlns:m="http://schemas.openxmlformats.org/officeDocument/2006/math">
                    <m:oMathParaPr>
                      <m:jc m:val="centerGroup"/>
                    </m:oMathParaPr>
                    <m:oMath xmlns:m="http://schemas.openxmlformats.org/officeDocument/2006/math">
                      <m:r>
                        <a:rPr lang="zh-CN" altLang="en-US" sz="2800" i="1" dirty="0" smtClean="0">
                          <a:latin typeface="Cambria Math" panose="02040503050406030204" pitchFamily="18" charset="0"/>
                        </a:rPr>
                        <m:t>𝜉</m:t>
                      </m:r>
                      <m:r>
                        <a:rPr lang="zh-CN" altLang="en-US" sz="2800" b="0" i="1" dirty="0" smtClean="0">
                          <a:latin typeface="Cambria Math" panose="02040503050406030204" pitchFamily="18" charset="0"/>
                        </a:rPr>
                        <m:t>：</m:t>
                      </m:r>
                      <m:d>
                        <m:dPr>
                          <m:ctrlPr>
                            <a:rPr lang="en-US" altLang="zh-CN" sz="2800" i="1" dirty="0" smtClean="0">
                              <a:latin typeface="Cambria Math" panose="02040503050406030204" pitchFamily="18" charset="0"/>
                            </a:rPr>
                          </m:ctrlPr>
                        </m:dPr>
                        <m:e>
                          <m:m>
                            <m:mPr>
                              <m:mcs>
                                <m:mc>
                                  <m:mcPr>
                                    <m:count m:val="3"/>
                                    <m:mcJc m:val="center"/>
                                  </m:mcPr>
                                </m:mc>
                              </m:mcs>
                              <m:ctrlPr>
                                <a:rPr lang="en-US" altLang="zh-CN" sz="2800" i="1" dirty="0">
                                  <a:latin typeface="Cambria Math" panose="02040503050406030204" pitchFamily="18" charset="0"/>
                                </a:rPr>
                              </m:ctrlPr>
                            </m:mPr>
                            <m:mr>
                              <m:e>
                                <m:r>
                                  <m:rPr>
                                    <m:brk m:alnAt="7"/>
                                  </m:rPr>
                                  <a:rPr lang="en-US" altLang="zh-CN" sz="2800" i="1" dirty="0">
                                    <a:latin typeface="Cambria Math" panose="02040503050406030204" pitchFamily="18" charset="0"/>
                                  </a:rPr>
                                  <m:t>1</m:t>
                                </m:r>
                              </m:e>
                              <m:e>
                                <m:r>
                                  <a:rPr lang="en-US" altLang="zh-CN" sz="2800" i="1" dirty="0">
                                    <a:latin typeface="Cambria Math" panose="02040503050406030204" pitchFamily="18" charset="0"/>
                                  </a:rPr>
                                  <m:t>2</m:t>
                                </m:r>
                              </m:e>
                              <m:e>
                                <m:r>
                                  <a:rPr lang="en-US" altLang="zh-CN" sz="2800" i="1" dirty="0">
                                    <a:latin typeface="Cambria Math" panose="02040503050406030204" pitchFamily="18" charset="0"/>
                                  </a:rPr>
                                  <m:t>3</m:t>
                                </m:r>
                              </m:e>
                            </m:mr>
                            <m:mr>
                              <m:e>
                                <m:r>
                                  <a:rPr lang="en-US" altLang="zh-CN" sz="2800" i="1" dirty="0">
                                    <a:latin typeface="Cambria Math" panose="02040503050406030204" pitchFamily="18" charset="0"/>
                                  </a:rPr>
                                  <m:t>0.2</m:t>
                                </m:r>
                              </m:e>
                              <m:e>
                                <m:r>
                                  <a:rPr lang="en-US" altLang="zh-CN" sz="2800" i="1" dirty="0">
                                    <a:latin typeface="Cambria Math" panose="02040503050406030204" pitchFamily="18" charset="0"/>
                                  </a:rPr>
                                  <m:t>0.2</m:t>
                                </m:r>
                              </m:e>
                              <m:e>
                                <m:r>
                                  <a:rPr lang="en-US" altLang="zh-CN" sz="2800" i="1" dirty="0">
                                    <a:latin typeface="Cambria Math" panose="02040503050406030204" pitchFamily="18" charset="0"/>
                                  </a:rPr>
                                  <m:t>0.2</m:t>
                                </m:r>
                              </m:e>
                            </m:mr>
                          </m:m>
                          <m:r>
                            <a:rPr lang="en-US" altLang="zh-CN" sz="2800" i="1" dirty="0">
                              <a:latin typeface="Cambria Math" panose="02040503050406030204" pitchFamily="18" charset="0"/>
                            </a:rPr>
                            <m:t>     </m:t>
                          </m:r>
                          <m:m>
                            <m:mPr>
                              <m:mcs>
                                <m:mc>
                                  <m:mcPr>
                                    <m:count m:val="2"/>
                                    <m:mcJc m:val="center"/>
                                  </m:mcPr>
                                </m:mc>
                              </m:mcs>
                              <m:ctrlPr>
                                <a:rPr lang="en-US" altLang="zh-CN" sz="2800" i="1" dirty="0">
                                  <a:latin typeface="Cambria Math" panose="02040503050406030204" pitchFamily="18" charset="0"/>
                                </a:rPr>
                              </m:ctrlPr>
                            </m:mPr>
                            <m:mr>
                              <m:e>
                                <m:r>
                                  <m:rPr>
                                    <m:brk m:alnAt="7"/>
                                  </m:rPr>
                                  <a:rPr lang="en-US" altLang="zh-CN" sz="2800" i="1" dirty="0">
                                    <a:latin typeface="Cambria Math" panose="02040503050406030204" pitchFamily="18" charset="0"/>
                                  </a:rPr>
                                  <m:t>4</m:t>
                                </m:r>
                              </m:e>
                              <m:e>
                                <m:r>
                                  <a:rPr lang="en-US" altLang="zh-CN" sz="2800" i="1" dirty="0">
                                    <a:latin typeface="Cambria Math" panose="02040503050406030204" pitchFamily="18" charset="0"/>
                                  </a:rPr>
                                  <m:t>5</m:t>
                                </m:r>
                              </m:e>
                            </m:mr>
                            <m:mr>
                              <m:e>
                                <m:r>
                                  <a:rPr lang="en-US" altLang="zh-CN" sz="2800" i="1" dirty="0">
                                    <a:latin typeface="Cambria Math" panose="02040503050406030204" pitchFamily="18" charset="0"/>
                                  </a:rPr>
                                  <m:t>0.2</m:t>
                                </m:r>
                              </m:e>
                              <m:e>
                                <m:r>
                                  <a:rPr lang="en-US" altLang="zh-CN" sz="2800" i="1" dirty="0">
                                    <a:latin typeface="Cambria Math" panose="02040503050406030204" pitchFamily="18" charset="0"/>
                                  </a:rPr>
                                  <m:t>0.2</m:t>
                                </m:r>
                              </m:e>
                            </m:mr>
                          </m:m>
                        </m:e>
                      </m:d>
                    </m:oMath>
                  </m:oMathPara>
                </a14:m>
                <a:endParaRPr lang="en-US" altLang="zh-CN" sz="2800" dirty="0">
                  <a:solidFill>
                    <a:srgbClr val="FF0000"/>
                  </a:solidFill>
                </a:endParaRPr>
              </a:p>
              <a:p>
                <a:pPr algn="ctr"/>
                <a:endParaRPr lang="en-US" altLang="zh-CN" sz="2800" dirty="0">
                  <a:solidFill>
                    <a:srgbClr val="FF0000"/>
                  </a:solidFill>
                </a:endParaRPr>
              </a:p>
              <a:p>
                <a:pPr algn="ctr"/>
                <a14:m>
                  <m:oMathPara xmlns:m="http://schemas.openxmlformats.org/officeDocument/2006/math">
                    <m:oMathParaPr>
                      <m:jc m:val="centerGroup"/>
                    </m:oMathParaPr>
                    <m:oMath xmlns:m="http://schemas.openxmlformats.org/officeDocument/2006/math">
                      <m:r>
                        <a:rPr lang="zh-CN" altLang="en-US" sz="2800" i="1" dirty="0" smtClean="0">
                          <a:latin typeface="Cambria Math" panose="02040503050406030204" pitchFamily="18" charset="0"/>
                        </a:rPr>
                        <m:t>𝜂</m:t>
                      </m:r>
                      <m:r>
                        <a:rPr lang="zh-CN" altLang="en-US" sz="2800" b="0" i="1" dirty="0" smtClean="0">
                          <a:latin typeface="Cambria Math" panose="02040503050406030204" pitchFamily="18" charset="0"/>
                        </a:rPr>
                        <m:t>：</m:t>
                      </m:r>
                      <m:d>
                        <m:dPr>
                          <m:ctrlPr>
                            <a:rPr lang="en-US" altLang="zh-CN" sz="2800" i="1" dirty="0">
                              <a:latin typeface="Cambria Math" panose="02040503050406030204" pitchFamily="18" charset="0"/>
                            </a:rPr>
                          </m:ctrlPr>
                        </m:dPr>
                        <m:e>
                          <m:m>
                            <m:mPr>
                              <m:mcs>
                                <m:mc>
                                  <m:mcPr>
                                    <m:count m:val="3"/>
                                    <m:mcJc m:val="center"/>
                                  </m:mcPr>
                                </m:mc>
                              </m:mcs>
                              <m:ctrlPr>
                                <a:rPr lang="en-US" altLang="zh-CN" sz="2800" i="1" dirty="0">
                                  <a:latin typeface="Cambria Math" panose="02040503050406030204" pitchFamily="18" charset="0"/>
                                </a:rPr>
                              </m:ctrlPr>
                            </m:mPr>
                            <m:mr>
                              <m:e>
                                <m:r>
                                  <m:rPr>
                                    <m:brk m:alnAt="7"/>
                                  </m:rPr>
                                  <a:rPr lang="en-US" altLang="zh-CN" sz="2800" b="0" i="1" dirty="0" smtClean="0">
                                    <a:latin typeface="Cambria Math" panose="02040503050406030204" pitchFamily="18" charset="0"/>
                                  </a:rPr>
                                  <m:t>1</m:t>
                                </m:r>
                                <m:r>
                                  <a:rPr lang="en-US" altLang="zh-CN" sz="2800" b="0" i="1" dirty="0" smtClean="0">
                                    <a:latin typeface="Cambria Math" panose="02040503050406030204" pitchFamily="18" charset="0"/>
                                  </a:rPr>
                                  <m:t>00</m:t>
                                </m:r>
                                <m:r>
                                  <a:rPr lang="en-US" altLang="zh-CN" sz="2800" i="1" dirty="0">
                                    <a:latin typeface="Cambria Math" panose="02040503050406030204" pitchFamily="18" charset="0"/>
                                  </a:rPr>
                                  <m:t>1</m:t>
                                </m:r>
                              </m:e>
                              <m:e>
                                <m:r>
                                  <a:rPr lang="en-US" altLang="zh-CN" sz="2800" b="0" i="1" dirty="0" smtClean="0">
                                    <a:latin typeface="Cambria Math" panose="02040503050406030204" pitchFamily="18" charset="0"/>
                                  </a:rPr>
                                  <m:t>100</m:t>
                                </m:r>
                                <m:r>
                                  <a:rPr lang="en-US" altLang="zh-CN" sz="2800" i="1" dirty="0">
                                    <a:latin typeface="Cambria Math" panose="02040503050406030204" pitchFamily="18" charset="0"/>
                                  </a:rPr>
                                  <m:t>2</m:t>
                                </m:r>
                              </m:e>
                              <m:e>
                                <m:r>
                                  <a:rPr lang="en-US" altLang="zh-CN" sz="2800" b="0" i="1" dirty="0" smtClean="0">
                                    <a:latin typeface="Cambria Math" panose="02040503050406030204" pitchFamily="18" charset="0"/>
                                  </a:rPr>
                                  <m:t>100</m:t>
                                </m:r>
                                <m:r>
                                  <a:rPr lang="en-US" altLang="zh-CN" sz="2800" i="1" dirty="0">
                                    <a:latin typeface="Cambria Math" panose="02040503050406030204" pitchFamily="18" charset="0"/>
                                  </a:rPr>
                                  <m:t>3</m:t>
                                </m:r>
                              </m:e>
                            </m:mr>
                            <m:mr>
                              <m:e>
                                <m:r>
                                  <a:rPr lang="en-US" altLang="zh-CN" sz="2800" i="1" dirty="0">
                                    <a:latin typeface="Cambria Math" panose="02040503050406030204" pitchFamily="18" charset="0"/>
                                  </a:rPr>
                                  <m:t>0.2</m:t>
                                </m:r>
                              </m:e>
                              <m:e>
                                <m:r>
                                  <a:rPr lang="en-US" altLang="zh-CN" sz="2800" i="1" dirty="0">
                                    <a:latin typeface="Cambria Math" panose="02040503050406030204" pitchFamily="18" charset="0"/>
                                  </a:rPr>
                                  <m:t>0.2</m:t>
                                </m:r>
                              </m:e>
                              <m:e>
                                <m:r>
                                  <a:rPr lang="en-US" altLang="zh-CN" sz="2800" i="1" dirty="0">
                                    <a:latin typeface="Cambria Math" panose="02040503050406030204" pitchFamily="18" charset="0"/>
                                  </a:rPr>
                                  <m:t>0.2</m:t>
                                </m:r>
                              </m:e>
                            </m:mr>
                          </m:m>
                          <m:r>
                            <a:rPr lang="en-US" altLang="zh-CN" sz="2800" i="1" dirty="0">
                              <a:latin typeface="Cambria Math" panose="02040503050406030204" pitchFamily="18" charset="0"/>
                            </a:rPr>
                            <m:t>     </m:t>
                          </m:r>
                          <m:m>
                            <m:mPr>
                              <m:mcs>
                                <m:mc>
                                  <m:mcPr>
                                    <m:count m:val="2"/>
                                    <m:mcJc m:val="center"/>
                                  </m:mcPr>
                                </m:mc>
                              </m:mcs>
                              <m:ctrlPr>
                                <a:rPr lang="en-US" altLang="zh-CN" sz="2800" i="1" dirty="0">
                                  <a:latin typeface="Cambria Math" panose="02040503050406030204" pitchFamily="18" charset="0"/>
                                </a:rPr>
                              </m:ctrlPr>
                            </m:mPr>
                            <m:mr>
                              <m:e>
                                <m:r>
                                  <m:rPr>
                                    <m:brk m:alnAt="7"/>
                                  </m:rPr>
                                  <a:rPr lang="en-US" altLang="zh-CN" sz="2800" b="0" i="1" dirty="0" smtClean="0">
                                    <a:latin typeface="Cambria Math" panose="02040503050406030204" pitchFamily="18" charset="0"/>
                                  </a:rPr>
                                  <m:t>1</m:t>
                                </m:r>
                                <m:r>
                                  <a:rPr lang="en-US" altLang="zh-CN" sz="2800" b="0" i="1" dirty="0" smtClean="0">
                                    <a:latin typeface="Cambria Math" panose="02040503050406030204" pitchFamily="18" charset="0"/>
                                  </a:rPr>
                                  <m:t>00</m:t>
                                </m:r>
                                <m:r>
                                  <a:rPr lang="en-US" altLang="zh-CN" sz="2800" i="1" dirty="0">
                                    <a:latin typeface="Cambria Math" panose="02040503050406030204" pitchFamily="18" charset="0"/>
                                  </a:rPr>
                                  <m:t>4</m:t>
                                </m:r>
                              </m:e>
                              <m:e>
                                <m:r>
                                  <a:rPr lang="en-US" altLang="zh-CN" sz="2800" b="0" i="1" dirty="0" smtClean="0">
                                    <a:latin typeface="Cambria Math" panose="02040503050406030204" pitchFamily="18" charset="0"/>
                                  </a:rPr>
                                  <m:t>100</m:t>
                                </m:r>
                                <m:r>
                                  <a:rPr lang="en-US" altLang="zh-CN" sz="2800" i="1" dirty="0">
                                    <a:latin typeface="Cambria Math" panose="02040503050406030204" pitchFamily="18" charset="0"/>
                                  </a:rPr>
                                  <m:t>5</m:t>
                                </m:r>
                              </m:e>
                            </m:mr>
                            <m:mr>
                              <m:e>
                                <m:r>
                                  <a:rPr lang="en-US" altLang="zh-CN" sz="2800" i="1" dirty="0">
                                    <a:latin typeface="Cambria Math" panose="02040503050406030204" pitchFamily="18" charset="0"/>
                                  </a:rPr>
                                  <m:t>0.2</m:t>
                                </m:r>
                              </m:e>
                              <m:e>
                                <m:r>
                                  <a:rPr lang="en-US" altLang="zh-CN" sz="2800" i="1" dirty="0">
                                    <a:latin typeface="Cambria Math" panose="02040503050406030204" pitchFamily="18" charset="0"/>
                                  </a:rPr>
                                  <m:t>0.2</m:t>
                                </m:r>
                              </m:e>
                            </m:mr>
                          </m:m>
                        </m:e>
                      </m:d>
                    </m:oMath>
                  </m:oMathPara>
                </a14:m>
                <a:endParaRPr lang="en-US" altLang="zh-CN" sz="2800" dirty="0"/>
              </a:p>
              <a:p>
                <a:endParaRPr lang="en-US" altLang="zh-CN" sz="2800" dirty="0"/>
              </a:p>
              <a:p>
                <a:r>
                  <a:rPr lang="zh-CN" altLang="en-US" sz="2800" dirty="0"/>
                  <a:t>分别计算它们的方差和变异系数</a:t>
                </a:r>
                <a:r>
                  <a:rPr lang="en-US" altLang="zh-CN" sz="2800" dirty="0"/>
                  <a:t>.</a:t>
                </a:r>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993325" y="1062705"/>
                <a:ext cx="9957172" cy="3270382"/>
              </a:xfrm>
              <a:prstGeom prst="rect">
                <a:avLst/>
              </a:prstGeom>
              <a:blipFill rotWithShape="1">
                <a:blip r:embed="rId4"/>
                <a:stretch>
                  <a:fillRect l="-2" t="-11" r="6" b="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234068" y="4520582"/>
                <a:ext cx="9723863" cy="1782604"/>
              </a:xfrm>
              <a:prstGeom prst="rect">
                <a:avLst/>
              </a:prstGeom>
            </p:spPr>
            <p:txBody>
              <a:bodyPr wrap="square">
                <a:spAutoFit/>
              </a:bodyPr>
              <a:lstStyle/>
              <a:p>
                <a:pPr algn="ctr"/>
                <a14:m>
                  <m:oMath xmlns:m="http://schemas.openxmlformats.org/officeDocument/2006/math">
                    <m:r>
                      <a:rPr lang="zh-CN" altLang="en-US" sz="2800" i="1" smtClean="0">
                        <a:latin typeface="Cambria Math" panose="02040503050406030204" pitchFamily="18" charset="0"/>
                      </a:rPr>
                      <m:t>𝔼</m:t>
                    </m:r>
                    <m:d>
                      <m:dPr>
                        <m:ctrlPr>
                          <a:rPr lang="en-US" altLang="zh-CN" sz="2800" b="0" i="1" smtClean="0">
                            <a:latin typeface="Cambria Math" panose="02040503050406030204" pitchFamily="18" charset="0"/>
                          </a:rPr>
                        </m:ctrlPr>
                      </m:dPr>
                      <m:e>
                        <m:r>
                          <a:rPr lang="zh-CN" altLang="en-US" sz="2800" b="0" i="1" smtClean="0">
                            <a:latin typeface="Cambria Math" panose="02040503050406030204" pitchFamily="18" charset="0"/>
                          </a:rPr>
                          <m:t>𝜉</m:t>
                        </m:r>
                      </m:e>
                    </m:d>
                    <m:r>
                      <a:rPr lang="en-US" altLang="zh-CN" sz="2800" b="0" i="1" smtClean="0">
                        <a:latin typeface="Cambria Math" panose="02040503050406030204" pitchFamily="18" charset="0"/>
                      </a:rPr>
                      <m:t>=3</m:t>
                    </m:r>
                  </m:oMath>
                </a14:m>
                <a:r>
                  <a:rPr lang="en-US" altLang="zh-CN" sz="2800" dirty="0"/>
                  <a:t>, </a:t>
                </a:r>
                <a14:m>
                  <m:oMath xmlns:m="http://schemas.openxmlformats.org/officeDocument/2006/math">
                    <m:r>
                      <a:rPr lang="zh-CN" altLang="en-US" sz="2800" i="1">
                        <a:latin typeface="Cambria Math" panose="02040503050406030204" pitchFamily="18" charset="0"/>
                      </a:rPr>
                      <m:t>𝔼</m:t>
                    </m:r>
                    <m:d>
                      <m:dPr>
                        <m:ctrlPr>
                          <a:rPr lang="en-US" altLang="zh-CN" sz="2800" i="1">
                            <a:latin typeface="Cambria Math" panose="02040503050406030204" pitchFamily="18" charset="0"/>
                          </a:rPr>
                        </m:ctrlPr>
                      </m:dPr>
                      <m:e>
                        <m:r>
                          <a:rPr lang="zh-CN" altLang="en-US" sz="2800" i="1" smtClean="0">
                            <a:latin typeface="Cambria Math" panose="02040503050406030204" pitchFamily="18" charset="0"/>
                          </a:rPr>
                          <m:t>𝜂</m:t>
                        </m:r>
                      </m:e>
                    </m:d>
                    <m:r>
                      <a:rPr lang="en-US" altLang="zh-CN" sz="2800" i="1">
                        <a:latin typeface="Cambria Math" panose="02040503050406030204" pitchFamily="18" charset="0"/>
                      </a:rPr>
                      <m:t>=</m:t>
                    </m:r>
                    <m:r>
                      <a:rPr lang="en-US" altLang="zh-CN" sz="2800" b="0" i="1" smtClean="0">
                        <a:latin typeface="Cambria Math" panose="02040503050406030204" pitchFamily="18" charset="0"/>
                      </a:rPr>
                      <m:t>100</m:t>
                    </m:r>
                    <m:r>
                      <a:rPr lang="en-US" altLang="zh-CN" sz="2800" i="1">
                        <a:latin typeface="Cambria Math" panose="02040503050406030204" pitchFamily="18" charset="0"/>
                      </a:rPr>
                      <m:t>3</m:t>
                    </m:r>
                  </m:oMath>
                </a14:m>
                <a:r>
                  <a:rPr lang="en-US" altLang="zh-CN" sz="2800" dirty="0"/>
                  <a:t>, </a:t>
                </a:r>
                <a14:m>
                  <m:oMath xmlns:m="http://schemas.openxmlformats.org/officeDocument/2006/math">
                    <m:r>
                      <a:rPr lang="en-US" altLang="zh-CN" sz="2800" i="1">
                        <a:latin typeface="Cambria Math" panose="02040503050406030204" pitchFamily="18" charset="0"/>
                      </a:rPr>
                      <m:t>𝐷</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𝜉</m:t>
                        </m:r>
                      </m:e>
                    </m:d>
                    <m:r>
                      <a:rPr lang="en-US" altLang="zh-CN" sz="2800" i="1">
                        <a:latin typeface="Cambria Math" panose="02040503050406030204" pitchFamily="18" charset="0"/>
                      </a:rPr>
                      <m:t>=</m:t>
                    </m:r>
                    <m:r>
                      <a:rPr lang="en-US" altLang="zh-CN" sz="2800" i="1">
                        <a:latin typeface="Cambria Math" panose="02040503050406030204" pitchFamily="18" charset="0"/>
                      </a:rPr>
                      <m:t>𝐷</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𝜂</m:t>
                        </m:r>
                      </m:e>
                    </m:d>
                    <m:r>
                      <a:rPr lang="en-US" altLang="zh-CN" sz="2800" i="1">
                        <a:latin typeface="Cambria Math" panose="02040503050406030204" pitchFamily="18" charset="0"/>
                      </a:rPr>
                      <m:t>=</m:t>
                    </m:r>
                    <m:r>
                      <a:rPr lang="en-US" altLang="zh-CN" sz="2800" b="0" i="1" smtClean="0">
                        <a:latin typeface="Cambria Math" panose="02040503050406030204" pitchFamily="18" charset="0"/>
                      </a:rPr>
                      <m:t>2</m:t>
                    </m:r>
                  </m:oMath>
                </a14:m>
                <a:endParaRPr lang="zh-CN" altLang="en-US" sz="2800" dirty="0"/>
              </a:p>
              <a:p>
                <a:pPr algn="ctr"/>
                <a:endParaRPr lang="zh-CN" altLang="en-US" sz="2800" dirty="0"/>
              </a:p>
              <a:p>
                <a:pPr algn="ctr"/>
                <a14:m>
                  <m:oMath xmlns:m="http://schemas.openxmlformats.org/officeDocument/2006/math">
                    <m:r>
                      <a:rPr lang="en-US" altLang="zh-CN" sz="2800" b="0" i="1" smtClean="0">
                        <a:latin typeface="Cambria Math" panose="02040503050406030204" pitchFamily="18" charset="0"/>
                      </a:rPr>
                      <m:t>𝐶𝑉</m:t>
                    </m:r>
                    <m:d>
                      <m:dPr>
                        <m:ctrlPr>
                          <a:rPr lang="en-US" altLang="zh-CN" sz="2800" b="0" i="1" smtClean="0">
                            <a:latin typeface="Cambria Math" panose="02040503050406030204" pitchFamily="18" charset="0"/>
                          </a:rPr>
                        </m:ctrlPr>
                      </m:dPr>
                      <m:e>
                        <m:r>
                          <a:rPr lang="zh-CN" altLang="en-US" sz="2800" b="0" i="1" smtClean="0">
                            <a:latin typeface="Cambria Math" panose="02040503050406030204" pitchFamily="18" charset="0"/>
                          </a:rPr>
                          <m:t>𝜉</m:t>
                        </m:r>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ad>
                          <m:radPr>
                            <m:degHide m:val="on"/>
                            <m:ctrlPr>
                              <a:rPr lang="en-US" altLang="zh-CN" sz="2800" b="0" i="1" smtClean="0">
                                <a:latin typeface="Cambria Math" panose="02040503050406030204" pitchFamily="18" charset="0"/>
                              </a:rPr>
                            </m:ctrlPr>
                          </m:radPr>
                          <m:deg/>
                          <m:e>
                            <m:r>
                              <a:rPr lang="en-US" altLang="zh-CN" sz="2800" i="1">
                                <a:latin typeface="Cambria Math" panose="02040503050406030204" pitchFamily="18" charset="0"/>
                              </a:rPr>
                              <m:t>𝐷</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𝜉</m:t>
                                </m:r>
                              </m:e>
                            </m:d>
                          </m:e>
                        </m:rad>
                      </m:num>
                      <m:den>
                        <m:d>
                          <m:dPr>
                            <m:begChr m:val="|"/>
                            <m:endChr m:val="|"/>
                            <m:ctrlPr>
                              <a:rPr lang="en-US" altLang="zh-CN" sz="2800" i="1" smtClean="0">
                                <a:latin typeface="Cambria Math" panose="02040503050406030204" pitchFamily="18" charset="0"/>
                              </a:rPr>
                            </m:ctrlPr>
                          </m:dPr>
                          <m:e>
                            <m:r>
                              <a:rPr lang="zh-CN" altLang="en-US" sz="2800" i="1">
                                <a:latin typeface="Cambria Math" panose="02040503050406030204" pitchFamily="18" charset="0"/>
                              </a:rPr>
                              <m:t>𝔼</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𝜉</m:t>
                                </m:r>
                              </m:e>
                            </m:d>
                          </m:e>
                        </m:d>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ad>
                          <m:radPr>
                            <m:degHide m:val="on"/>
                            <m:ctrlPr>
                              <a:rPr lang="en-US" altLang="zh-CN" sz="2800" b="0" i="1" smtClean="0">
                                <a:latin typeface="Cambria Math" panose="02040503050406030204" pitchFamily="18" charset="0"/>
                              </a:rPr>
                            </m:ctrlPr>
                          </m:radPr>
                          <m:deg/>
                          <m:e>
                            <m:r>
                              <a:rPr lang="en-US" altLang="zh-CN" sz="2800" i="1">
                                <a:latin typeface="Cambria Math" panose="02040503050406030204" pitchFamily="18" charset="0"/>
                              </a:rPr>
                              <m:t>2</m:t>
                            </m:r>
                          </m:e>
                        </m:rad>
                      </m:num>
                      <m:den>
                        <m:r>
                          <a:rPr lang="en-US" altLang="zh-CN" sz="2800" b="0" i="1" smtClean="0">
                            <a:latin typeface="Cambria Math" panose="02040503050406030204" pitchFamily="18" charset="0"/>
                          </a:rPr>
                          <m:t>3</m:t>
                        </m:r>
                      </m:den>
                    </m:f>
                  </m:oMath>
                </a14:m>
                <a:r>
                  <a:rPr lang="en-US" altLang="zh-CN" sz="2800" dirty="0"/>
                  <a:t>    </a:t>
                </a:r>
                <a14:m>
                  <m:oMath xmlns:m="http://schemas.openxmlformats.org/officeDocument/2006/math">
                    <m:r>
                      <a:rPr lang="en-US" altLang="zh-CN" sz="2800" i="1">
                        <a:latin typeface="Cambria Math" panose="02040503050406030204" pitchFamily="18" charset="0"/>
                      </a:rPr>
                      <m:t>𝐶𝑉</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𝜂</m:t>
                        </m:r>
                      </m:e>
                    </m:d>
                    <m:r>
                      <a:rPr lang="en-US" altLang="zh-CN" sz="2800" b="0" i="1" smtClean="0">
                        <a:latin typeface="Cambria Math" panose="02040503050406030204" pitchFamily="18" charset="0"/>
                      </a:rPr>
                      <m:t>=</m:t>
                    </m:r>
                    <m:f>
                      <m:fPr>
                        <m:ctrlPr>
                          <a:rPr lang="en-US" altLang="zh-CN" sz="2800" i="1">
                            <a:latin typeface="Cambria Math" panose="02040503050406030204" pitchFamily="18" charset="0"/>
                          </a:rPr>
                        </m:ctrlPr>
                      </m:fPr>
                      <m:num>
                        <m:rad>
                          <m:radPr>
                            <m:degHide m:val="on"/>
                            <m:ctrlPr>
                              <a:rPr lang="en-US" altLang="zh-CN" sz="2800" i="1" smtClean="0">
                                <a:latin typeface="Cambria Math" panose="02040503050406030204" pitchFamily="18" charset="0"/>
                              </a:rPr>
                            </m:ctrlPr>
                          </m:radPr>
                          <m:deg/>
                          <m:e>
                            <m:r>
                              <a:rPr lang="en-US" altLang="zh-CN" sz="2800" i="1">
                                <a:latin typeface="Cambria Math" panose="02040503050406030204" pitchFamily="18" charset="0"/>
                              </a:rPr>
                              <m:t>𝐷</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𝜂</m:t>
                                </m:r>
                              </m:e>
                            </m:d>
                          </m:e>
                        </m:rad>
                      </m:num>
                      <m:den>
                        <m:d>
                          <m:dPr>
                            <m:begChr m:val="|"/>
                            <m:endChr m:val="|"/>
                            <m:ctrlPr>
                              <a:rPr lang="en-US" altLang="zh-CN" sz="2800" i="1" smtClean="0">
                                <a:latin typeface="Cambria Math" panose="02040503050406030204" pitchFamily="18" charset="0"/>
                              </a:rPr>
                            </m:ctrlPr>
                          </m:dPr>
                          <m:e>
                            <m:r>
                              <a:rPr lang="zh-CN" altLang="en-US" sz="2800" i="1">
                                <a:latin typeface="Cambria Math" panose="02040503050406030204" pitchFamily="18" charset="0"/>
                              </a:rPr>
                              <m:t>𝔼</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𝜂</m:t>
                                </m:r>
                              </m:e>
                            </m:d>
                          </m:e>
                        </m:d>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ad>
                          <m:radPr>
                            <m:degHide m:val="on"/>
                            <m:ctrlPr>
                              <a:rPr lang="en-US" altLang="zh-CN" sz="2800" i="1" smtClean="0">
                                <a:latin typeface="Cambria Math" panose="02040503050406030204" pitchFamily="18" charset="0"/>
                              </a:rPr>
                            </m:ctrlPr>
                          </m:radPr>
                          <m:deg/>
                          <m:e>
                            <m:r>
                              <a:rPr lang="en-US" altLang="zh-CN" sz="2800" i="1">
                                <a:latin typeface="Cambria Math" panose="02040503050406030204" pitchFamily="18" charset="0"/>
                              </a:rPr>
                              <m:t>2</m:t>
                            </m:r>
                          </m:e>
                        </m:rad>
                      </m:num>
                      <m:den>
                        <m:r>
                          <a:rPr lang="en-US" altLang="zh-CN" sz="2800" b="0" i="1" smtClean="0">
                            <a:latin typeface="Cambria Math" panose="02040503050406030204" pitchFamily="18" charset="0"/>
                          </a:rPr>
                          <m:t>100</m:t>
                        </m:r>
                        <m:r>
                          <a:rPr lang="en-US" altLang="zh-CN" sz="2800" i="1">
                            <a:latin typeface="Cambria Math" panose="02040503050406030204" pitchFamily="18" charset="0"/>
                          </a:rPr>
                          <m:t>3</m:t>
                        </m:r>
                      </m:den>
                    </m:f>
                  </m:oMath>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1234068" y="4520582"/>
                <a:ext cx="9723863" cy="1782604"/>
              </a:xfrm>
              <a:prstGeom prst="rect">
                <a:avLst/>
              </a:prstGeom>
              <a:blipFill rotWithShape="1">
                <a:blip r:embed="rId5"/>
                <a:stretch>
                  <a:fillRect l="-3" t="-1" r="4" b="10"/>
                </a:stretch>
              </a:blipFill>
            </p:spPr>
            <p:txBody>
              <a:bodyPr/>
              <a:lstStyle/>
              <a:p>
                <a:r>
                  <a:rPr lang="zh-CN" altLang="en-US">
                    <a:noFill/>
                  </a:rPr>
                  <a:t> </a:t>
                </a:r>
              </a:p>
            </p:txBody>
          </p:sp>
        </mc:Fallback>
      </mc:AlternateContent>
    </p:spTree>
    <p:custDataLst>
      <p:tags r:id="rId1"/>
    </p:custData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515114" y="503649"/>
            <a:ext cx="2719136" cy="519773"/>
            <a:chOff x="1676401" y="988194"/>
            <a:chExt cx="2719136" cy="519773"/>
          </a:xfrm>
        </p:grpSpPr>
        <p:grpSp>
          <p:nvGrpSpPr>
            <p:cNvPr id="26" name="组合 25"/>
            <p:cNvGrpSpPr/>
            <p:nvPr/>
          </p:nvGrpSpPr>
          <p:grpSpPr>
            <a:xfrm>
              <a:off x="1676401" y="988194"/>
              <a:ext cx="2719136" cy="519773"/>
              <a:chOff x="1676401" y="988194"/>
              <a:chExt cx="2719136" cy="519773"/>
            </a:xfrm>
          </p:grpSpPr>
          <p:sp>
            <p:nvSpPr>
              <p:cNvPr id="4" name="矩形 3"/>
              <p:cNvSpPr/>
              <p:nvPr/>
            </p:nvSpPr>
            <p:spPr>
              <a:xfrm>
                <a:off x="1676401" y="988194"/>
                <a:ext cx="2719136"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392631" y="1015524"/>
              <a:ext cx="1826444"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变异系数</a:t>
              </a:r>
              <a:endParaRPr lang="zh-CN" altLang="en-US" sz="3200" dirty="0">
                <a:solidFill>
                  <a:schemeClr val="bg1"/>
                </a:solidFill>
                <a:latin typeface="+mj-lt"/>
                <a:ea typeface="思源黑体 CN Bold" panose="020B0800000000000000" pitchFamily="34" charset="-122"/>
              </a:endParaRPr>
            </a:p>
          </p:txBody>
        </p:sp>
      </p:grpSp>
      <p:grpSp>
        <p:nvGrpSpPr>
          <p:cNvPr id="6" name="组合 5"/>
          <p:cNvGrpSpPr/>
          <p:nvPr/>
        </p:nvGrpSpPr>
        <p:grpSpPr>
          <a:xfrm>
            <a:off x="1132695" y="1422676"/>
            <a:ext cx="10136160" cy="1142676"/>
            <a:chOff x="862756" y="1512299"/>
            <a:chExt cx="7158499" cy="830997"/>
          </a:xfrm>
        </p:grpSpPr>
        <p:grpSp>
          <p:nvGrpSpPr>
            <p:cNvPr id="29" name="组合 28"/>
            <p:cNvGrpSpPr/>
            <p:nvPr/>
          </p:nvGrpSpPr>
          <p:grpSpPr>
            <a:xfrm>
              <a:off x="862756" y="1512299"/>
              <a:ext cx="7158499" cy="830997"/>
              <a:chOff x="832352" y="1715832"/>
              <a:chExt cx="7158499" cy="755010"/>
            </a:xfrm>
          </p:grpSpPr>
          <p:grpSp>
            <p:nvGrpSpPr>
              <p:cNvPr id="30" name="组合 29"/>
              <p:cNvGrpSpPr/>
              <p:nvPr/>
            </p:nvGrpSpPr>
            <p:grpSpPr>
              <a:xfrm>
                <a:off x="832352" y="1771759"/>
                <a:ext cx="7158499" cy="616616"/>
                <a:chOff x="832352" y="1771759"/>
                <a:chExt cx="7158499" cy="616616"/>
              </a:xfrm>
            </p:grpSpPr>
            <p:sp>
              <p:nvSpPr>
                <p:cNvPr id="32" name="矩形 31"/>
                <p:cNvSpPr/>
                <p:nvPr/>
              </p:nvSpPr>
              <p:spPr>
                <a:xfrm>
                  <a:off x="873626" y="1771760"/>
                  <a:ext cx="7117225" cy="6166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832352" y="1771759"/>
                  <a:ext cx="90488" cy="61661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1" name="矩形 30"/>
              <p:cNvSpPr/>
              <p:nvPr/>
            </p:nvSpPr>
            <p:spPr>
              <a:xfrm>
                <a:off x="965756" y="1715832"/>
                <a:ext cx="6888000" cy="755010"/>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一般地，若数值变量</a:t>
                </a:r>
                <a:r>
                  <a:rPr lang="el-GR" altLang="zh-CN" sz="2400" i="1" dirty="0">
                    <a:ea typeface="思源黑体 CN Normal" panose="020B0400000000000000" pitchFamily="34" charset="-122"/>
                  </a:rPr>
                  <a:t>ξ</a:t>
                </a:r>
                <a:r>
                  <a:rPr lang="zh-CN" altLang="en-US" sz="2400" dirty="0">
                    <a:ea typeface="思源黑体 CN Normal" panose="020B0400000000000000" pitchFamily="34" charset="-122"/>
                  </a:rPr>
                  <a:t>的方差为实数，均值非</a:t>
                </a:r>
                <a:r>
                  <a:rPr lang="en-US" altLang="zh-CN" sz="2400" dirty="0">
                    <a:ea typeface="思源黑体 CN Normal" panose="020B0400000000000000" pitchFamily="34" charset="-122"/>
                  </a:rPr>
                  <a:t>0</a:t>
                </a:r>
                <a:r>
                  <a:rPr lang="zh-CN" altLang="en-US" sz="2400" dirty="0">
                    <a:ea typeface="思源黑体 CN Normal" panose="020B0400000000000000" pitchFamily="34" charset="-122"/>
                  </a:rPr>
                  <a:t>，称    </a:t>
                </a:r>
                <a:endParaRPr lang="en-US" altLang="zh-CN" sz="2400" dirty="0">
                  <a:ea typeface="思源黑体 CN Normal" panose="020B0400000000000000" pitchFamily="34" charset="-122"/>
                </a:endParaRPr>
              </a:p>
              <a:p>
                <a:r>
                  <a:rPr lang="zh-CN" altLang="en-US" sz="2400" dirty="0">
                    <a:ea typeface="思源黑体 CN Normal" panose="020B0400000000000000" pitchFamily="34" charset="-122"/>
                  </a:rPr>
                  <a:t>为</a:t>
                </a:r>
                <a:r>
                  <a:rPr lang="el-GR" altLang="zh-CN" sz="2400" dirty="0"/>
                  <a:t>ξ</a:t>
                </a:r>
                <a:r>
                  <a:rPr lang="zh-CN" altLang="en-US" sz="2400" dirty="0"/>
                  <a:t>的变异系数</a:t>
                </a:r>
                <a:r>
                  <a:rPr lang="en-US" altLang="zh-CN" sz="2400" dirty="0"/>
                  <a:t>.</a:t>
                </a:r>
                <a:endParaRPr lang="el-GR" altLang="zh-CN" sz="2400" b="1" dirty="0"/>
              </a:p>
            </p:txBody>
          </p:sp>
        </p:grpSp>
        <p:pic>
          <p:nvPicPr>
            <p:cNvPr id="54" name="图片 53"/>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56000" contrast="100000"/>
                      </a14:imgEffect>
                      <a14:imgEffect>
                        <a14:sharpenSoften amount="100000"/>
                      </a14:imgEffect>
                    </a14:imgLayer>
                  </a14:imgProps>
                </a:ext>
              </a:extLst>
            </a:blip>
            <a:srcRect l="36250" t="30360" r="35367" b="30175"/>
            <a:stretch>
              <a:fillRect/>
            </a:stretch>
          </p:blipFill>
          <p:spPr>
            <a:xfrm>
              <a:off x="5854424" y="1624587"/>
              <a:ext cx="1199082" cy="418663"/>
            </a:xfrm>
            <a:prstGeom prst="rect">
              <a:avLst/>
            </a:prstGeom>
          </p:spPr>
        </p:pic>
      </p:grpSp>
      <p:grpSp>
        <p:nvGrpSpPr>
          <p:cNvPr id="61" name="组合 60"/>
          <p:cNvGrpSpPr/>
          <p:nvPr/>
        </p:nvGrpSpPr>
        <p:grpSpPr>
          <a:xfrm>
            <a:off x="1132695" y="3243510"/>
            <a:ext cx="10077718" cy="973749"/>
            <a:chOff x="832352" y="1771759"/>
            <a:chExt cx="7158499" cy="616616"/>
          </a:xfrm>
        </p:grpSpPr>
        <p:grpSp>
          <p:nvGrpSpPr>
            <p:cNvPr id="63" name="组合 62"/>
            <p:cNvGrpSpPr/>
            <p:nvPr/>
          </p:nvGrpSpPr>
          <p:grpSpPr>
            <a:xfrm>
              <a:off x="832352" y="1771759"/>
              <a:ext cx="7158499" cy="616616"/>
              <a:chOff x="832352" y="1771759"/>
              <a:chExt cx="7158499" cy="616616"/>
            </a:xfrm>
          </p:grpSpPr>
          <p:sp>
            <p:nvSpPr>
              <p:cNvPr id="65" name="矩形 64"/>
              <p:cNvSpPr/>
              <p:nvPr/>
            </p:nvSpPr>
            <p:spPr>
              <a:xfrm>
                <a:off x="873626" y="1771760"/>
                <a:ext cx="7117225" cy="6166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6" name="矩形 65"/>
              <p:cNvSpPr/>
              <p:nvPr/>
            </p:nvSpPr>
            <p:spPr>
              <a:xfrm>
                <a:off x="832352" y="1771759"/>
                <a:ext cx="90488" cy="61661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64" name="矩形 63"/>
            <p:cNvSpPr/>
            <p:nvPr/>
          </p:nvSpPr>
          <p:spPr>
            <a:xfrm>
              <a:off x="964114" y="1817661"/>
              <a:ext cx="6888000" cy="526220"/>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变异系数是衡量随机变量的相对集中程度的数字特征，它与随机变量的度量单位没有关系</a:t>
              </a:r>
              <a:r>
                <a:rPr lang="en-US" altLang="zh-CN" sz="2400" dirty="0">
                  <a:ea typeface="思源黑体 CN Normal" panose="020B0400000000000000" pitchFamily="34" charset="-122"/>
                </a:rPr>
                <a:t>.</a:t>
              </a:r>
              <a:endParaRPr lang="zh-CN" altLang="en-US" sz="2400" dirty="0">
                <a:ea typeface="思源黑体 CN Normal" panose="020B0400000000000000" pitchFamily="34" charset="-122"/>
              </a:endParaRPr>
            </a:p>
          </p:txBody>
        </p:sp>
      </p:grpSp>
      <p:grpSp>
        <p:nvGrpSpPr>
          <p:cNvPr id="67" name="组合 66"/>
          <p:cNvGrpSpPr/>
          <p:nvPr/>
        </p:nvGrpSpPr>
        <p:grpSpPr>
          <a:xfrm>
            <a:off x="1042207" y="4939231"/>
            <a:ext cx="10168206" cy="1152564"/>
            <a:chOff x="832352" y="1771759"/>
            <a:chExt cx="7158499" cy="922788"/>
          </a:xfrm>
        </p:grpSpPr>
        <p:grpSp>
          <p:nvGrpSpPr>
            <p:cNvPr id="68" name="组合 67"/>
            <p:cNvGrpSpPr/>
            <p:nvPr/>
          </p:nvGrpSpPr>
          <p:grpSpPr>
            <a:xfrm>
              <a:off x="832352" y="1771759"/>
              <a:ext cx="7158499" cy="922788"/>
              <a:chOff x="832352" y="1771759"/>
              <a:chExt cx="7158499" cy="922788"/>
            </a:xfrm>
          </p:grpSpPr>
          <p:sp>
            <p:nvSpPr>
              <p:cNvPr id="70" name="矩形 69"/>
              <p:cNvSpPr/>
              <p:nvPr/>
            </p:nvSpPr>
            <p:spPr>
              <a:xfrm>
                <a:off x="873626" y="1771759"/>
                <a:ext cx="7117225" cy="92278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1" name="矩形 70"/>
              <p:cNvSpPr/>
              <p:nvPr/>
            </p:nvSpPr>
            <p:spPr>
              <a:xfrm>
                <a:off x="832352" y="1771759"/>
                <a:ext cx="90488" cy="92278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69" name="矩形 68"/>
            <p:cNvSpPr/>
            <p:nvPr/>
          </p:nvSpPr>
          <p:spPr>
            <a:xfrm>
              <a:off x="964114" y="1900617"/>
              <a:ext cx="6888000" cy="665329"/>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当进行两个或多个随机变量变异程度的比较时， 如果度量单位或平均数相同，可以直接利用标准差来比较；否则需采用变异系数来比较</a:t>
              </a:r>
              <a:r>
                <a:rPr lang="en-US" altLang="zh-CN" sz="2400" dirty="0">
                  <a:ea typeface="思源黑体 CN Normal" panose="020B0400000000000000" pitchFamily="34" charset="-122"/>
                </a:rPr>
                <a:t>.</a:t>
              </a:r>
              <a:endParaRPr lang="zh-CN" altLang="en-US" sz="2400" dirty="0">
                <a:ea typeface="思源黑体 CN Normal" panose="020B0400000000000000" pitchFamily="34" charset="-122"/>
              </a:endParaRP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207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wipe(left)">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013654" y="1048929"/>
            <a:ext cx="3368453" cy="519773"/>
            <a:chOff x="1676401" y="988194"/>
            <a:chExt cx="3764280" cy="519773"/>
          </a:xfrm>
        </p:grpSpPr>
        <p:grpSp>
          <p:nvGrpSpPr>
            <p:cNvPr id="26" name="组合 25"/>
            <p:cNvGrpSpPr/>
            <p:nvPr/>
          </p:nvGrpSpPr>
          <p:grpSpPr>
            <a:xfrm>
              <a:off x="1676401" y="988194"/>
              <a:ext cx="3764280" cy="519773"/>
              <a:chOff x="1676401" y="988194"/>
              <a:chExt cx="3764280" cy="519773"/>
            </a:xfrm>
          </p:grpSpPr>
          <p:sp>
            <p:nvSpPr>
              <p:cNvPr id="4" name="矩形 3"/>
              <p:cNvSpPr/>
              <p:nvPr/>
            </p:nvSpPr>
            <p:spPr>
              <a:xfrm>
                <a:off x="1676401" y="988194"/>
                <a:ext cx="3764280"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392631" y="1015524"/>
              <a:ext cx="1752458"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原点矩</a:t>
              </a:r>
              <a:endParaRPr lang="zh-CN" altLang="en-US" sz="3200" dirty="0">
                <a:solidFill>
                  <a:schemeClr val="bg1"/>
                </a:solidFill>
                <a:latin typeface="+mj-lt"/>
                <a:ea typeface="思源黑体 CN Bold" panose="020B0800000000000000" pitchFamily="34" charset="-122"/>
              </a:endParaRPr>
            </a:p>
          </p:txBody>
        </p:sp>
      </p:grpSp>
      <p:grpSp>
        <p:nvGrpSpPr>
          <p:cNvPr id="77" name="组合 76"/>
          <p:cNvGrpSpPr/>
          <p:nvPr/>
        </p:nvGrpSpPr>
        <p:grpSpPr>
          <a:xfrm>
            <a:off x="1280927" y="1596424"/>
            <a:ext cx="1876137" cy="461665"/>
            <a:chOff x="1180079" y="1387853"/>
            <a:chExt cx="1876137" cy="461665"/>
          </a:xfrm>
        </p:grpSpPr>
        <p:sp>
          <p:nvSpPr>
            <p:cNvPr id="78" name="矩形 77"/>
            <p:cNvSpPr/>
            <p:nvPr/>
          </p:nvSpPr>
          <p:spPr>
            <a:xfrm>
              <a:off x="1555751" y="1387853"/>
              <a:ext cx="1500465" cy="461665"/>
            </a:xfrm>
            <a:prstGeom prst="rect">
              <a:avLst/>
            </a:prstGeom>
            <a:noFill/>
            <a:ln w="57150">
              <a:noFill/>
            </a:ln>
          </p:spPr>
          <p:txBody>
            <a:bodyPr wrap="square" anchor="ctr" anchorCtr="0">
              <a:spAutoFit/>
            </a:bodyPr>
            <a:lstStyle/>
            <a:p>
              <a:r>
                <a:rPr lang="zh-CN" altLang="en-US" sz="2400" dirty="0">
                  <a:solidFill>
                    <a:srgbClr val="004EA2"/>
                  </a:solidFill>
                  <a:ea typeface="思源黑体 CN Bold" panose="020B0800000000000000" pitchFamily="34" charset="-122"/>
                </a:rPr>
                <a:t>定义</a:t>
              </a:r>
              <a:endParaRPr lang="en-US" altLang="zh-CN" sz="2400" dirty="0">
                <a:solidFill>
                  <a:srgbClr val="004EA2"/>
                </a:solidFill>
                <a:ea typeface="思源黑体 CN Bold" panose="020B0800000000000000" pitchFamily="34" charset="-122"/>
              </a:endParaRPr>
            </a:p>
          </p:txBody>
        </p:sp>
        <p:grpSp>
          <p:nvGrpSpPr>
            <p:cNvPr id="79" name="组合 78"/>
            <p:cNvGrpSpPr/>
            <p:nvPr/>
          </p:nvGrpSpPr>
          <p:grpSpPr>
            <a:xfrm>
              <a:off x="1180079" y="1415466"/>
              <a:ext cx="375672" cy="375672"/>
              <a:chOff x="1180079" y="1415466"/>
              <a:chExt cx="375672" cy="375672"/>
            </a:xfrm>
          </p:grpSpPr>
          <p:sp>
            <p:nvSpPr>
              <p:cNvPr id="80" name="矩形 79"/>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grpSp>
        <p:nvGrpSpPr>
          <p:cNvPr id="82" name="组合 81"/>
          <p:cNvGrpSpPr/>
          <p:nvPr/>
        </p:nvGrpSpPr>
        <p:grpSpPr>
          <a:xfrm>
            <a:off x="1044934" y="2236062"/>
            <a:ext cx="10102132" cy="1034501"/>
            <a:chOff x="832352" y="1771759"/>
            <a:chExt cx="5282363" cy="616616"/>
          </a:xfrm>
        </p:grpSpPr>
        <p:grpSp>
          <p:nvGrpSpPr>
            <p:cNvPr id="83" name="组合 82"/>
            <p:cNvGrpSpPr/>
            <p:nvPr/>
          </p:nvGrpSpPr>
          <p:grpSpPr>
            <a:xfrm>
              <a:off x="832352" y="1771759"/>
              <a:ext cx="5282363" cy="616616"/>
              <a:chOff x="832352" y="1771759"/>
              <a:chExt cx="5282363" cy="616616"/>
            </a:xfrm>
          </p:grpSpPr>
          <p:sp>
            <p:nvSpPr>
              <p:cNvPr id="85" name="矩形 84"/>
              <p:cNvSpPr/>
              <p:nvPr/>
            </p:nvSpPr>
            <p:spPr>
              <a:xfrm>
                <a:off x="873627" y="1771760"/>
                <a:ext cx="5241088" cy="6166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6" name="矩形 85"/>
              <p:cNvSpPr/>
              <p:nvPr/>
            </p:nvSpPr>
            <p:spPr>
              <a:xfrm>
                <a:off x="832352" y="1771759"/>
                <a:ext cx="90488" cy="61661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mc:AlternateContent xmlns:mc="http://schemas.openxmlformats.org/markup-compatibility/2006" xmlns:a14="http://schemas.microsoft.com/office/drawing/2010/main">
          <mc:Choice Requires="a14">
            <p:sp>
              <p:nvSpPr>
                <p:cNvPr id="84" name="矩形 83"/>
                <p:cNvSpPr/>
                <p:nvPr/>
              </p:nvSpPr>
              <p:spPr>
                <a:xfrm>
                  <a:off x="964114" y="1796422"/>
                  <a:ext cx="4901745" cy="568697"/>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假设 </a:t>
                  </a:r>
                  <a:r>
                    <a:rPr lang="en-US" altLang="zh-CN" sz="2800" i="1" dirty="0">
                      <a:ea typeface="思源黑体 CN Normal" panose="020B0400000000000000" pitchFamily="34" charset="-122"/>
                    </a:rPr>
                    <a:t>X </a:t>
                  </a:r>
                  <a:r>
                    <a:rPr lang="zh-CN" altLang="en-US" sz="2800" dirty="0">
                      <a:ea typeface="思源黑体 CN Normal" panose="020B0400000000000000" pitchFamily="34" charset="-122"/>
                    </a:rPr>
                    <a:t>为随机变量，若 </a:t>
                  </a:r>
                  <a:r>
                    <a:rPr lang="en-US" altLang="zh-CN" sz="2800" i="1" dirty="0" err="1">
                      <a:ea typeface="思源黑体 CN Normal" panose="020B0400000000000000" pitchFamily="34" charset="-122"/>
                    </a:rPr>
                    <a:t>X</a:t>
                  </a:r>
                  <a:r>
                    <a:rPr lang="en-US" altLang="zh-CN" sz="2800" i="1" baseline="30000" dirty="0" err="1">
                      <a:ea typeface="思源黑体 CN Normal" panose="020B0400000000000000" pitchFamily="34" charset="-122"/>
                    </a:rPr>
                    <a:t>k</a:t>
                  </a:r>
                  <a:r>
                    <a:rPr lang="en-US" altLang="zh-CN" sz="2800" i="1" baseline="30000" dirty="0">
                      <a:ea typeface="思源黑体 CN Normal" panose="020B0400000000000000" pitchFamily="34" charset="-122"/>
                    </a:rPr>
                    <a:t> </a:t>
                  </a:r>
                  <a:r>
                    <a:rPr lang="zh-CN" altLang="en-US" sz="2800" dirty="0">
                      <a:ea typeface="思源黑体 CN Normal" panose="020B0400000000000000" pitchFamily="34" charset="-122"/>
                    </a:rPr>
                    <a:t>的数学期望存在，就称 </a:t>
                  </a:r>
                  <a14:m>
                    <m:oMath xmlns:m="http://schemas.openxmlformats.org/officeDocument/2006/math">
                      <m:r>
                        <a:rPr lang="zh-CN" altLang="en-US" sz="2800" i="1" dirty="0" smtClean="0">
                          <a:latin typeface="Cambria Math" panose="02040503050406030204" pitchFamily="18" charset="0"/>
                          <a:ea typeface="思源黑体 CN Normal" panose="020B0400000000000000" pitchFamily="34" charset="-122"/>
                        </a:rPr>
                        <m:t>𝔼</m:t>
                      </m:r>
                    </m:oMath>
                  </a14:m>
                  <a:r>
                    <a:rPr lang="en-US" altLang="zh-CN" sz="2800" dirty="0">
                      <a:ea typeface="思源黑体 CN Normal" panose="020B0400000000000000" pitchFamily="34" charset="-122"/>
                    </a:rPr>
                    <a:t>(</a:t>
                  </a:r>
                  <a:r>
                    <a:rPr lang="en-US" altLang="zh-CN" sz="2800" i="1" dirty="0" err="1">
                      <a:ea typeface="思源黑体 CN Normal" panose="020B0400000000000000" pitchFamily="34" charset="-122"/>
                    </a:rPr>
                    <a:t>X</a:t>
                  </a:r>
                  <a:r>
                    <a:rPr lang="en-US" altLang="zh-CN" sz="2800" i="1" baseline="30000" dirty="0" err="1">
                      <a:ea typeface="思源黑体 CN Normal" panose="020B0400000000000000" pitchFamily="34" charset="-122"/>
                    </a:rPr>
                    <a:t>k</a:t>
                  </a:r>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为 </a:t>
                  </a:r>
                  <a:r>
                    <a:rPr lang="en-US" altLang="zh-CN" sz="2800" i="1" dirty="0">
                      <a:ea typeface="思源黑体 CN Normal" panose="020B0400000000000000" pitchFamily="34" charset="-122"/>
                    </a:rPr>
                    <a:t>X </a:t>
                  </a:r>
                  <a:r>
                    <a:rPr lang="zh-CN" altLang="en-US" sz="2800" dirty="0">
                      <a:ea typeface="思源黑体 CN Normal" panose="020B0400000000000000" pitchFamily="34" charset="-122"/>
                    </a:rPr>
                    <a:t>的 </a:t>
                  </a:r>
                  <a:r>
                    <a:rPr lang="en-US" altLang="zh-CN" sz="2800" i="1" dirty="0">
                      <a:ea typeface="思源黑体 CN Normal" panose="020B0400000000000000" pitchFamily="34" charset="-122"/>
                    </a:rPr>
                    <a:t>k </a:t>
                  </a:r>
                  <a:r>
                    <a:rPr lang="zh-CN" altLang="en-US" sz="2800" dirty="0">
                      <a:ea typeface="思源黑体 CN Normal" panose="020B0400000000000000" pitchFamily="34" charset="-122"/>
                    </a:rPr>
                    <a:t>阶原点矩</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mc:Choice>
          <mc:Fallback xmlns="">
            <p:sp>
              <p:nvSpPr>
                <p:cNvPr id="84" name="矩形 83"/>
                <p:cNvSpPr>
                  <a:spLocks noRot="1" noChangeAspect="1" noMove="1" noResize="1" noEditPoints="1" noAdjustHandles="1" noChangeArrowheads="1" noChangeShapeType="1" noTextEdit="1"/>
                </p:cNvSpPr>
                <p:nvPr/>
              </p:nvSpPr>
              <p:spPr>
                <a:xfrm>
                  <a:off x="964114" y="1796422"/>
                  <a:ext cx="4901745" cy="568697"/>
                </a:xfrm>
                <a:prstGeom prst="rect">
                  <a:avLst/>
                </a:prstGeom>
                <a:blipFill rotWithShape="1">
                  <a:blip r:embed="rId3"/>
                </a:blipFill>
                <a:ln w="57150">
                  <a:noFill/>
                </a:ln>
              </p:spPr>
              <p:txBody>
                <a:bodyPr/>
                <a:lstStyle/>
                <a:p>
                  <a:r>
                    <a:rPr lang="zh-CN" altLang="en-US">
                      <a:noFill/>
                    </a:rPr>
                    <a:t> </a:t>
                  </a:r>
                </a:p>
              </p:txBody>
            </p:sp>
          </mc:Fallback>
        </mc:AlternateContent>
      </p:grpSp>
      <p:sp>
        <p:nvSpPr>
          <p:cNvPr id="87" name="矩形 86"/>
          <p:cNvSpPr/>
          <p:nvPr/>
        </p:nvSpPr>
        <p:spPr>
          <a:xfrm>
            <a:off x="1131460" y="3535015"/>
            <a:ext cx="9752130" cy="940963"/>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注：（</a:t>
            </a:r>
            <a:r>
              <a:rPr lang="en-US" altLang="zh-CN" sz="2400" dirty="0">
                <a:ea typeface="思源黑体 CN Normal" panose="020B0400000000000000" pitchFamily="34" charset="-122"/>
              </a:rPr>
              <a:t>1</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k</a:t>
            </a:r>
            <a:r>
              <a:rPr lang="zh-CN" altLang="en-US" sz="2400" dirty="0">
                <a:ea typeface="思源黑体 CN Normal" panose="020B0400000000000000" pitchFamily="34" charset="-122"/>
              </a:rPr>
              <a:t>阶原点矩是刻画随机变量的分布特征的指标，例如</a:t>
            </a:r>
            <a:r>
              <a:rPr lang="en-US" altLang="zh-CN" sz="2400" dirty="0">
                <a:ea typeface="思源黑体 CN Normal" panose="020B0400000000000000" pitchFamily="34" charset="-122"/>
              </a:rPr>
              <a:t>1</a:t>
            </a:r>
            <a:r>
              <a:rPr lang="zh-CN" altLang="en-US" sz="2400" dirty="0">
                <a:ea typeface="思源黑体 CN Normal" panose="020B0400000000000000" pitchFamily="34" charset="-122"/>
              </a:rPr>
              <a:t>阶原点矩就是数学期望；</a:t>
            </a:r>
            <a:r>
              <a:rPr lang="en-US" altLang="zh-CN" sz="2400" dirty="0">
                <a:ea typeface="思源黑体 CN Normal" panose="020B0400000000000000" pitchFamily="34" charset="-122"/>
              </a:rPr>
              <a:t>1 </a:t>
            </a:r>
            <a:r>
              <a:rPr lang="zh-CN" altLang="en-US" sz="2400" dirty="0">
                <a:ea typeface="思源黑体 CN Normal" panose="020B0400000000000000" pitchFamily="34" charset="-122"/>
              </a:rPr>
              <a:t>阶原点矩和</a:t>
            </a:r>
            <a:r>
              <a:rPr lang="en-US" altLang="zh-CN" sz="2400" dirty="0">
                <a:ea typeface="思源黑体 CN Normal" panose="020B0400000000000000" pitchFamily="34" charset="-122"/>
              </a:rPr>
              <a:t>2</a:t>
            </a:r>
            <a:r>
              <a:rPr lang="zh-CN" altLang="en-US" sz="2400" dirty="0">
                <a:ea typeface="思源黑体 CN Normal" panose="020B0400000000000000" pitchFamily="34" charset="-122"/>
              </a:rPr>
              <a:t>阶原点矩决定了随机变量的方差</a:t>
            </a:r>
            <a:r>
              <a:rPr lang="en-US" altLang="zh-CN" sz="2400" dirty="0">
                <a:ea typeface="思源黑体 CN Normal" panose="020B0400000000000000" pitchFamily="34" charset="-122"/>
              </a:rPr>
              <a:t>.</a:t>
            </a:r>
            <a:endParaRPr lang="zh-CN" altLang="en-US" sz="2400" dirty="0">
              <a:ea typeface="思源黑体 CN Normal" panose="020B0400000000000000" pitchFamily="34" charset="-122"/>
            </a:endParaRPr>
          </a:p>
        </p:txBody>
      </p:sp>
      <p:sp>
        <p:nvSpPr>
          <p:cNvPr id="88" name="矩形 87"/>
          <p:cNvSpPr/>
          <p:nvPr/>
        </p:nvSpPr>
        <p:spPr>
          <a:xfrm>
            <a:off x="1217986" y="4573439"/>
            <a:ext cx="9752130" cy="940963"/>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       （</a:t>
            </a:r>
            <a:r>
              <a:rPr lang="en-US" altLang="zh-CN" sz="2400" dirty="0">
                <a:ea typeface="思源黑体 CN Normal" panose="020B0400000000000000" pitchFamily="34" charset="-122"/>
              </a:rPr>
              <a:t>2</a:t>
            </a:r>
            <a:r>
              <a:rPr lang="zh-CN" altLang="en-US" sz="2400" dirty="0">
                <a:ea typeface="思源黑体 CN Normal" panose="020B0400000000000000" pitchFamily="34" charset="-122"/>
              </a:rPr>
              <a:t>）在相当一般的情况下可以证明：分布函数由所有的原点矩所决定</a:t>
            </a:r>
            <a:r>
              <a:rPr lang="en-US" altLang="zh-CN" sz="2400" dirty="0">
                <a:ea typeface="思源黑体 CN Normal" panose="020B0400000000000000" pitchFamily="34" charset="-122"/>
              </a:rPr>
              <a:t>.</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208</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wipe(left)">
                                      <p:cBhvr>
                                        <p:cTn id="11"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638069" y="1065607"/>
            <a:ext cx="3764280" cy="519773"/>
            <a:chOff x="1676401" y="988194"/>
            <a:chExt cx="3764280" cy="519773"/>
          </a:xfrm>
        </p:grpSpPr>
        <p:grpSp>
          <p:nvGrpSpPr>
            <p:cNvPr id="26" name="组合 25"/>
            <p:cNvGrpSpPr/>
            <p:nvPr/>
          </p:nvGrpSpPr>
          <p:grpSpPr>
            <a:xfrm>
              <a:off x="1676401" y="988194"/>
              <a:ext cx="3764280" cy="519773"/>
              <a:chOff x="1676401" y="988194"/>
              <a:chExt cx="3764280" cy="519773"/>
            </a:xfrm>
          </p:grpSpPr>
          <p:sp>
            <p:nvSpPr>
              <p:cNvPr id="4" name="矩形 3"/>
              <p:cNvSpPr/>
              <p:nvPr/>
            </p:nvSpPr>
            <p:spPr>
              <a:xfrm>
                <a:off x="1676401" y="988194"/>
                <a:ext cx="3764280"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392631" y="1015524"/>
              <a:ext cx="2926130"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   中心矩</a:t>
              </a:r>
              <a:endParaRPr lang="zh-CN" altLang="en-US" sz="3200" dirty="0">
                <a:solidFill>
                  <a:schemeClr val="bg1"/>
                </a:solidFill>
                <a:latin typeface="+mj-lt"/>
                <a:ea typeface="思源黑体 CN Bold" panose="020B0800000000000000" pitchFamily="34" charset="-122"/>
              </a:endParaRPr>
            </a:p>
          </p:txBody>
        </p:sp>
      </p:grpSp>
      <p:grpSp>
        <p:nvGrpSpPr>
          <p:cNvPr id="77" name="组合 76"/>
          <p:cNvGrpSpPr/>
          <p:nvPr/>
        </p:nvGrpSpPr>
        <p:grpSpPr>
          <a:xfrm>
            <a:off x="1181096" y="1917786"/>
            <a:ext cx="1876137" cy="523220"/>
            <a:chOff x="1180079" y="1357076"/>
            <a:chExt cx="1876137" cy="523220"/>
          </a:xfrm>
        </p:grpSpPr>
        <p:sp>
          <p:nvSpPr>
            <p:cNvPr id="78" name="矩形 77"/>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定义</a:t>
              </a:r>
              <a:endParaRPr lang="en-US" altLang="zh-CN" sz="2800" dirty="0">
                <a:solidFill>
                  <a:srgbClr val="004EA2"/>
                </a:solidFill>
                <a:ea typeface="思源黑体 CN Bold" panose="020B0800000000000000" pitchFamily="34" charset="-122"/>
              </a:endParaRPr>
            </a:p>
          </p:txBody>
        </p:sp>
        <p:grpSp>
          <p:nvGrpSpPr>
            <p:cNvPr id="79" name="组合 78"/>
            <p:cNvGrpSpPr/>
            <p:nvPr/>
          </p:nvGrpSpPr>
          <p:grpSpPr>
            <a:xfrm>
              <a:off x="1180079" y="1415466"/>
              <a:ext cx="375672" cy="375672"/>
              <a:chOff x="1180079" y="1415466"/>
              <a:chExt cx="375672" cy="375672"/>
            </a:xfrm>
          </p:grpSpPr>
          <p:sp>
            <p:nvSpPr>
              <p:cNvPr id="80" name="矩形 79"/>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1"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grpSp>
        <p:nvGrpSpPr>
          <p:cNvPr id="82" name="组合 81"/>
          <p:cNvGrpSpPr/>
          <p:nvPr/>
        </p:nvGrpSpPr>
        <p:grpSpPr>
          <a:xfrm>
            <a:off x="1181096" y="2560489"/>
            <a:ext cx="9936670" cy="1034013"/>
            <a:chOff x="832352" y="1771759"/>
            <a:chExt cx="7031177" cy="616616"/>
          </a:xfrm>
        </p:grpSpPr>
        <p:grpSp>
          <p:nvGrpSpPr>
            <p:cNvPr id="83" name="组合 82"/>
            <p:cNvGrpSpPr/>
            <p:nvPr/>
          </p:nvGrpSpPr>
          <p:grpSpPr>
            <a:xfrm>
              <a:off x="832352" y="1771759"/>
              <a:ext cx="7031177" cy="616616"/>
              <a:chOff x="832352" y="1771759"/>
              <a:chExt cx="7031177" cy="616616"/>
            </a:xfrm>
          </p:grpSpPr>
          <p:sp>
            <p:nvSpPr>
              <p:cNvPr id="85" name="矩形 84"/>
              <p:cNvSpPr/>
              <p:nvPr/>
            </p:nvSpPr>
            <p:spPr>
              <a:xfrm>
                <a:off x="873626" y="1771760"/>
                <a:ext cx="6989903" cy="6166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6" name="矩形 85"/>
              <p:cNvSpPr/>
              <p:nvPr/>
            </p:nvSpPr>
            <p:spPr>
              <a:xfrm>
                <a:off x="832352" y="1771759"/>
                <a:ext cx="90488" cy="61661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mc:AlternateContent xmlns:mc="http://schemas.openxmlformats.org/markup-compatibility/2006" xmlns:a14="http://schemas.microsoft.com/office/drawing/2010/main">
          <mc:Choice Requires="a14">
            <p:sp>
              <p:nvSpPr>
                <p:cNvPr id="84" name="矩形 83"/>
                <p:cNvSpPr/>
                <p:nvPr/>
              </p:nvSpPr>
              <p:spPr>
                <a:xfrm>
                  <a:off x="964114" y="1796288"/>
                  <a:ext cx="6899415" cy="568966"/>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假设 </a:t>
                  </a:r>
                  <a:r>
                    <a:rPr lang="en-US" altLang="zh-CN" sz="2800" i="1" dirty="0">
                      <a:ea typeface="思源黑体 CN Normal" panose="020B0400000000000000" pitchFamily="34" charset="-122"/>
                    </a:rPr>
                    <a:t>X </a:t>
                  </a:r>
                  <a:r>
                    <a:rPr lang="zh-CN" altLang="en-US" sz="2800" dirty="0">
                      <a:ea typeface="思源黑体 CN Normal" panose="020B0400000000000000" pitchFamily="34" charset="-122"/>
                    </a:rPr>
                    <a:t>为随机变量，若 </a:t>
                  </a:r>
                  <a:r>
                    <a:rPr lang="en-US" altLang="zh-CN" sz="2800" i="1" dirty="0" err="1">
                      <a:ea typeface="思源黑体 CN Normal" panose="020B0400000000000000" pitchFamily="34" charset="-122"/>
                    </a:rPr>
                    <a:t>X</a:t>
                  </a:r>
                  <a:r>
                    <a:rPr lang="en-US" altLang="zh-CN" sz="2800" i="1" baseline="30000" dirty="0" err="1">
                      <a:ea typeface="思源黑体 CN Normal" panose="020B0400000000000000" pitchFamily="34" charset="-122"/>
                    </a:rPr>
                    <a:t>k</a:t>
                  </a:r>
                  <a:r>
                    <a:rPr lang="en-US" altLang="zh-CN" sz="2800" i="1" baseline="30000" dirty="0">
                      <a:ea typeface="思源黑体 CN Normal" panose="020B0400000000000000" pitchFamily="34" charset="-122"/>
                    </a:rPr>
                    <a:t> </a:t>
                  </a:r>
                  <a:r>
                    <a:rPr lang="zh-CN" altLang="en-US" sz="2800" dirty="0">
                      <a:ea typeface="思源黑体 CN Normal" panose="020B0400000000000000" pitchFamily="34" charset="-122"/>
                    </a:rPr>
                    <a:t>的数学期望存在，就称</a:t>
                  </a:r>
                  <a14:m>
                    <m:oMath xmlns:m="http://schemas.openxmlformats.org/officeDocument/2006/math">
                      <m:r>
                        <a:rPr lang="zh-CN" altLang="en-US" sz="2800" i="1" dirty="0" smtClean="0">
                          <a:latin typeface="Cambria Math" panose="02040503050406030204" pitchFamily="18" charset="0"/>
                          <a:ea typeface="思源黑体 CN Normal" panose="020B0400000000000000" pitchFamily="34" charset="-122"/>
                        </a:rPr>
                        <m:t>𝔼</m:t>
                      </m:r>
                    </m:oMath>
                  </a14:m>
                  <a:r>
                    <a:rPr lang="en-US" altLang="zh-CN" sz="2800" dirty="0">
                      <a:ea typeface="思源黑体 CN Normal" panose="020B0400000000000000" pitchFamily="34" charset="-122"/>
                    </a:rPr>
                    <a:t>(</a:t>
                  </a:r>
                  <a:r>
                    <a:rPr lang="en-US" altLang="zh-CN" sz="2800" i="1" dirty="0">
                      <a:ea typeface="思源黑体 CN Normal" panose="020B0400000000000000" pitchFamily="34" charset="-122"/>
                    </a:rPr>
                    <a:t>X-</a:t>
                  </a:r>
                  <a14:m>
                    <m:oMath xmlns:m="http://schemas.openxmlformats.org/officeDocument/2006/math">
                      <m:r>
                        <a:rPr lang="zh-CN" altLang="en-US" sz="2800" i="1" dirty="0">
                          <a:latin typeface="Cambria Math" panose="02040503050406030204" pitchFamily="18" charset="0"/>
                          <a:ea typeface="思源黑体 CN Normal" panose="020B0400000000000000" pitchFamily="34" charset="-122"/>
                        </a:rPr>
                        <m:t>𝔼</m:t>
                      </m:r>
                      <m:r>
                        <a:rPr lang="en-US" altLang="zh-CN" sz="2800" b="0" i="1" dirty="0" smtClean="0">
                          <a:latin typeface="Cambria Math" panose="02040503050406030204" pitchFamily="18" charset="0"/>
                          <a:ea typeface="思源黑体 CN Normal" panose="020B0400000000000000" pitchFamily="34" charset="-122"/>
                        </a:rPr>
                        <m:t>(</m:t>
                      </m:r>
                      <m:r>
                        <a:rPr lang="en-US" altLang="zh-CN" sz="2800" b="0" i="1" dirty="0" smtClean="0">
                          <a:latin typeface="Cambria Math" panose="02040503050406030204" pitchFamily="18" charset="0"/>
                          <a:ea typeface="思源黑体 CN Normal" panose="020B0400000000000000" pitchFamily="34" charset="-122"/>
                        </a:rPr>
                        <m:t>𝑋</m:t>
                      </m:r>
                      <m:r>
                        <a:rPr lang="en-US" altLang="zh-CN" sz="2800" b="0" i="1" dirty="0" smtClean="0">
                          <a:latin typeface="Cambria Math" panose="02040503050406030204" pitchFamily="18" charset="0"/>
                          <a:ea typeface="思源黑体 CN Normal" panose="020B0400000000000000" pitchFamily="34" charset="-122"/>
                        </a:rPr>
                        <m:t>)</m:t>
                      </m:r>
                    </m:oMath>
                  </a14:m>
                  <a:r>
                    <a:rPr lang="en-US" altLang="zh-CN" sz="2800" dirty="0">
                      <a:ea typeface="思源黑体 CN Normal" panose="020B0400000000000000" pitchFamily="34" charset="-122"/>
                    </a:rPr>
                    <a:t>)</a:t>
                  </a:r>
                  <a:r>
                    <a:rPr lang="en-US" altLang="zh-CN" sz="2800" i="1" baseline="30000" dirty="0">
                      <a:ea typeface="思源黑体 CN Normal" panose="020B0400000000000000" pitchFamily="34" charset="-122"/>
                    </a:rPr>
                    <a:t> k</a:t>
                  </a:r>
                  <a:r>
                    <a:rPr lang="zh-CN" altLang="en-US" sz="2800" dirty="0">
                      <a:ea typeface="思源黑体 CN Normal" panose="020B0400000000000000" pitchFamily="34" charset="-122"/>
                    </a:rPr>
                    <a:t>为 </a:t>
                  </a:r>
                  <a:r>
                    <a:rPr lang="en-US" altLang="zh-CN" sz="2800" i="1" dirty="0">
                      <a:ea typeface="思源黑体 CN Normal" panose="020B0400000000000000" pitchFamily="34" charset="-122"/>
                    </a:rPr>
                    <a:t>X </a:t>
                  </a:r>
                  <a:r>
                    <a:rPr lang="zh-CN" altLang="en-US" sz="2800" dirty="0">
                      <a:ea typeface="思源黑体 CN Normal" panose="020B0400000000000000" pitchFamily="34" charset="-122"/>
                    </a:rPr>
                    <a:t>的</a:t>
                  </a:r>
                  <a:r>
                    <a:rPr lang="en-US" altLang="zh-CN" sz="2800" i="1" dirty="0">
                      <a:ea typeface="思源黑体 CN Normal" panose="020B0400000000000000" pitchFamily="34" charset="-122"/>
                    </a:rPr>
                    <a:t>k</a:t>
                  </a:r>
                  <a:r>
                    <a:rPr lang="zh-CN" altLang="en-US" sz="2800" dirty="0">
                      <a:ea typeface="思源黑体 CN Normal" panose="020B0400000000000000" pitchFamily="34" charset="-122"/>
                    </a:rPr>
                    <a:t>阶中心矩</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mc:Choice>
          <mc:Fallback xmlns="">
            <p:sp>
              <p:nvSpPr>
                <p:cNvPr id="84" name="矩形 83"/>
                <p:cNvSpPr>
                  <a:spLocks noRot="1" noChangeAspect="1" noMove="1" noResize="1" noEditPoints="1" noAdjustHandles="1" noChangeArrowheads="1" noChangeShapeType="1" noTextEdit="1"/>
                </p:cNvSpPr>
                <p:nvPr/>
              </p:nvSpPr>
              <p:spPr>
                <a:xfrm>
                  <a:off x="964114" y="1796288"/>
                  <a:ext cx="6899415" cy="568966"/>
                </a:xfrm>
                <a:prstGeom prst="rect">
                  <a:avLst/>
                </a:prstGeom>
                <a:blipFill rotWithShape="1">
                  <a:blip r:embed="rId4"/>
                </a:blipFill>
                <a:ln w="57150">
                  <a:noFill/>
                </a:ln>
              </p:spPr>
              <p:txBody>
                <a:bodyPr/>
                <a:lstStyle/>
                <a:p>
                  <a:r>
                    <a:rPr lang="zh-CN" altLang="en-US">
                      <a:noFill/>
                    </a:rPr>
                    <a:t> </a:t>
                  </a:r>
                </a:p>
              </p:txBody>
            </p:sp>
          </mc:Fallback>
        </mc:AlternateContent>
      </p:grpSp>
      <p:sp>
        <p:nvSpPr>
          <p:cNvPr id="87" name="矩形 86"/>
          <p:cNvSpPr/>
          <p:nvPr/>
        </p:nvSpPr>
        <p:spPr>
          <a:xfrm>
            <a:off x="1156830" y="3876746"/>
            <a:ext cx="9878340" cy="940963"/>
          </a:xfrm>
          <a:prstGeom prst="rect">
            <a:avLst/>
          </a:prstGeom>
          <a:noFill/>
          <a:ln w="57150">
            <a:noFill/>
          </a:ln>
        </p:spPr>
        <p:txBody>
          <a:bodyPr wrap="square" anchor="ctr" anchorCtr="0">
            <a:spAutoFit/>
          </a:bodyPr>
          <a:lstStyle/>
          <a:p>
            <a:pPr>
              <a:lnSpc>
                <a:spcPct val="120000"/>
              </a:lnSpc>
            </a:pPr>
            <a:r>
              <a:rPr lang="en-US" altLang="zh-CN" sz="2400" dirty="0">
                <a:ea typeface="思源黑体 CN Normal" panose="020B0400000000000000" pitchFamily="34" charset="-122"/>
              </a:rPr>
              <a:t>(1) </a:t>
            </a:r>
            <a:r>
              <a:rPr lang="zh-CN" altLang="en-US" sz="2400" dirty="0">
                <a:ea typeface="思源黑体 CN Normal" panose="020B0400000000000000" pitchFamily="34" charset="-122"/>
              </a:rPr>
              <a:t>中心矩的概念和原点矩的概念类似，它是相对于数学期望的矩，也是刻画随机变量的一种特征指标</a:t>
            </a:r>
            <a:r>
              <a:rPr lang="en-US" altLang="zh-CN" sz="2400" dirty="0">
                <a:ea typeface="思源黑体 CN Normal" panose="020B0400000000000000" pitchFamily="34" charset="-122"/>
              </a:rPr>
              <a:t>.</a:t>
            </a:r>
            <a:endParaRPr lang="zh-CN" altLang="en-US" sz="2400" dirty="0">
              <a:ea typeface="思源黑体 CN Normal" panose="020B0400000000000000" pitchFamily="34" charset="-122"/>
            </a:endParaRPr>
          </a:p>
        </p:txBody>
      </p:sp>
      <p:sp>
        <p:nvSpPr>
          <p:cNvPr id="88" name="矩形 87"/>
          <p:cNvSpPr/>
          <p:nvPr/>
        </p:nvSpPr>
        <p:spPr>
          <a:xfrm>
            <a:off x="1156830" y="5012469"/>
            <a:ext cx="9878340" cy="940963"/>
          </a:xfrm>
          <a:prstGeom prst="rect">
            <a:avLst/>
          </a:prstGeom>
          <a:noFill/>
          <a:ln w="57150">
            <a:noFill/>
          </a:ln>
        </p:spPr>
        <p:txBody>
          <a:bodyPr wrap="square" anchor="ctr" anchorCtr="0">
            <a:spAutoFit/>
          </a:bodyPr>
          <a:lstStyle/>
          <a:p>
            <a:pPr>
              <a:lnSpc>
                <a:spcPct val="120000"/>
              </a:lnSpc>
            </a:pPr>
            <a:r>
              <a:rPr lang="en-US" altLang="zh-CN" sz="2400" dirty="0">
                <a:ea typeface="思源黑体 CN Normal" panose="020B0400000000000000" pitchFamily="34" charset="-122"/>
              </a:rPr>
              <a:t>(2) </a:t>
            </a:r>
            <a:r>
              <a:rPr lang="zh-CN" altLang="en-US" sz="2400" dirty="0">
                <a:ea typeface="思源黑体 CN Normal" panose="020B0400000000000000" pitchFamily="34" charset="-122"/>
              </a:rPr>
              <a:t>利用数学期望的线性性质，可以证明各阶中心矩和各阶原点矩能相互表示</a:t>
            </a:r>
            <a:r>
              <a:rPr lang="en-US" altLang="zh-CN" sz="2400" dirty="0">
                <a:ea typeface="思源黑体 CN Normal" panose="020B0400000000000000" pitchFamily="34" charset="-122"/>
              </a:rPr>
              <a:t>.</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209</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left)">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92309" y="2027075"/>
            <a:ext cx="2034099" cy="2034099"/>
            <a:chOff x="3292309" y="2027075"/>
            <a:chExt cx="2034099" cy="2034099"/>
          </a:xfrm>
        </p:grpSpPr>
        <p:sp>
          <p:nvSpPr>
            <p:cNvPr id="19" name="椭圆 18"/>
            <p:cNvSpPr/>
            <p:nvPr/>
          </p:nvSpPr>
          <p:spPr>
            <a:xfrm>
              <a:off x="3292309" y="2027075"/>
              <a:ext cx="2034099" cy="203409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995283" y="2329574"/>
              <a:ext cx="628150" cy="595561"/>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3" name="TextBox 30"/>
          <p:cNvSpPr txBox="1"/>
          <p:nvPr/>
        </p:nvSpPr>
        <p:spPr>
          <a:xfrm>
            <a:off x="720622" y="3032806"/>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事件关系及运算</a:t>
            </a:r>
          </a:p>
        </p:txBody>
      </p:sp>
      <p:sp>
        <p:nvSpPr>
          <p:cNvPr id="26" name="弧形 25"/>
          <p:cNvSpPr/>
          <p:nvPr/>
        </p:nvSpPr>
        <p:spPr>
          <a:xfrm>
            <a:off x="3181781" y="1921307"/>
            <a:ext cx="2255159" cy="2255159"/>
          </a:xfrm>
          <a:prstGeom prst="arc">
            <a:avLst>
              <a:gd name="adj1" fmla="val 11138046"/>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rot="10373949">
            <a:off x="3181780" y="1897495"/>
            <a:ext cx="2255159" cy="2255159"/>
          </a:xfrm>
          <a:prstGeom prst="arc">
            <a:avLst>
              <a:gd name="adj1" fmla="val 13196809"/>
              <a:gd name="adj2" fmla="val 18630298"/>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5FD308DF-D0D6-41CA-8E01-1A1CE80A10EE}" type="slidenum">
              <a:rPr lang="zh-CN" altLang="en-US" smtClean="0"/>
              <a:t>21</a:t>
            </a:fld>
            <a:endParaRPr lang="zh-CN" altLang="en-US"/>
          </a:p>
        </p:txBody>
      </p:sp>
    </p:spTree>
    <p:custDataLst>
      <p:tags r:id="rId1"/>
    </p:custData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2645228" y="1260337"/>
            <a:ext cx="5810251" cy="519773"/>
            <a:chOff x="1676400" y="988194"/>
            <a:chExt cx="5810251" cy="519773"/>
          </a:xfrm>
        </p:grpSpPr>
        <p:grpSp>
          <p:nvGrpSpPr>
            <p:cNvPr id="26" name="组合 25"/>
            <p:cNvGrpSpPr/>
            <p:nvPr/>
          </p:nvGrpSpPr>
          <p:grpSpPr>
            <a:xfrm>
              <a:off x="1676400" y="988194"/>
              <a:ext cx="5791199" cy="519773"/>
              <a:chOff x="1676400" y="988194"/>
              <a:chExt cx="5791199" cy="519773"/>
            </a:xfrm>
          </p:grpSpPr>
          <p:sp>
            <p:nvSpPr>
              <p:cNvPr id="4" name="矩形 3"/>
              <p:cNvSpPr/>
              <p:nvPr/>
            </p:nvSpPr>
            <p:spPr>
              <a:xfrm>
                <a:off x="1676400" y="988194"/>
                <a:ext cx="5791199"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392631" y="1015524"/>
              <a:ext cx="5094020"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分位数、中位数与四分位数</a:t>
              </a:r>
              <a:endParaRPr lang="zh-CN" altLang="en-US" sz="3200" dirty="0">
                <a:solidFill>
                  <a:schemeClr val="bg1"/>
                </a:solidFill>
                <a:latin typeface="+mj-lt"/>
                <a:ea typeface="思源黑体 CN Bold" panose="020B0800000000000000" pitchFamily="34" charset="-122"/>
              </a:endParaRPr>
            </a:p>
          </p:txBody>
        </p:sp>
      </p:grpSp>
      <p:grpSp>
        <p:nvGrpSpPr>
          <p:cNvPr id="28" name="组合 27"/>
          <p:cNvGrpSpPr/>
          <p:nvPr/>
        </p:nvGrpSpPr>
        <p:grpSpPr>
          <a:xfrm>
            <a:off x="1318351" y="2279214"/>
            <a:ext cx="1876137" cy="523220"/>
            <a:chOff x="1180079" y="1357076"/>
            <a:chExt cx="1876137" cy="523220"/>
          </a:xfrm>
        </p:grpSpPr>
        <p:sp>
          <p:nvSpPr>
            <p:cNvPr id="29" name="矩形 28"/>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定义</a:t>
              </a:r>
              <a:endParaRPr lang="en-US" altLang="zh-CN" sz="2800" dirty="0">
                <a:solidFill>
                  <a:srgbClr val="004EA2"/>
                </a:solidFill>
                <a:ea typeface="思源黑体 CN Bold" panose="020B0800000000000000" pitchFamily="34" charset="-122"/>
              </a:endParaRPr>
            </a:p>
          </p:txBody>
        </p:sp>
        <p:grpSp>
          <p:nvGrpSpPr>
            <p:cNvPr id="30" name="组合 29"/>
            <p:cNvGrpSpPr/>
            <p:nvPr/>
          </p:nvGrpSpPr>
          <p:grpSpPr>
            <a:xfrm>
              <a:off x="1180079" y="1415466"/>
              <a:ext cx="375672" cy="375672"/>
              <a:chOff x="1180079" y="1415466"/>
              <a:chExt cx="375672" cy="375672"/>
            </a:xfrm>
          </p:grpSpPr>
          <p:sp>
            <p:nvSpPr>
              <p:cNvPr id="31" name="矩形 30"/>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grpSp>
        <p:nvGrpSpPr>
          <p:cNvPr id="2" name="组合 1"/>
          <p:cNvGrpSpPr/>
          <p:nvPr/>
        </p:nvGrpSpPr>
        <p:grpSpPr>
          <a:xfrm>
            <a:off x="1670891" y="3144802"/>
            <a:ext cx="7454590" cy="2112117"/>
            <a:chOff x="891876" y="3440429"/>
            <a:chExt cx="7344936" cy="1700439"/>
          </a:xfrm>
        </p:grpSpPr>
        <mc:AlternateContent xmlns:mc="http://schemas.openxmlformats.org/markup-compatibility/2006" xmlns:a14="http://schemas.microsoft.com/office/drawing/2010/main">
          <mc:Choice Requires="a14">
            <p:sp>
              <p:nvSpPr>
                <p:cNvPr id="38" name="矩形 37"/>
                <p:cNvSpPr/>
                <p:nvPr/>
              </p:nvSpPr>
              <p:spPr>
                <a:xfrm>
                  <a:off x="891876" y="3440429"/>
                  <a:ext cx="7344936" cy="1700439"/>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对于随机变量</a:t>
                  </a:r>
                  <a:r>
                    <a:rPr lang="en-US" altLang="zh-CN" sz="2800" i="1" dirty="0">
                      <a:ea typeface="思源黑体 CN Normal" panose="020B0400000000000000" pitchFamily="34" charset="-122"/>
                    </a:rPr>
                    <a:t>X</a:t>
                  </a:r>
                  <a:r>
                    <a:rPr lang="zh-CN" altLang="en-US" sz="2800" dirty="0">
                      <a:ea typeface="思源黑体 CN Normal" panose="020B0400000000000000" pitchFamily="34" charset="-122"/>
                    </a:rPr>
                    <a:t>，和</a:t>
                  </a:r>
                  <a:r>
                    <a:rPr lang="en-US" altLang="zh-CN" sz="2800" dirty="0">
                      <a:ea typeface="思源黑体 CN Normal" panose="020B0400000000000000" pitchFamily="34" charset="-122"/>
                    </a:rPr>
                    <a:t>0 &lt;</a:t>
                  </a:r>
                  <a:r>
                    <a:rPr lang="en-US" altLang="zh-CN" sz="2800" i="1" dirty="0">
                      <a:ea typeface="思源黑体 CN Normal" panose="020B0400000000000000" pitchFamily="34" charset="-122"/>
                    </a:rPr>
                    <a:t>α</a:t>
                  </a:r>
                  <a:r>
                    <a:rPr lang="en-US" altLang="zh-CN" sz="2800" dirty="0">
                      <a:ea typeface="思源黑体 CN Normal" panose="020B0400000000000000" pitchFamily="34" charset="-122"/>
                    </a:rPr>
                    <a:t>&lt;1</a:t>
                  </a:r>
                  <a:r>
                    <a:rPr lang="zh-CN" altLang="en-US" sz="2800" dirty="0">
                      <a:ea typeface="思源黑体 CN Normal" panose="020B0400000000000000" pitchFamily="34" charset="-122"/>
                    </a:rPr>
                    <a:t>，满足如下条件：</a:t>
                  </a:r>
                  <a:endParaRPr lang="en-US" altLang="zh-CN" sz="2800" dirty="0">
                    <a:ea typeface="思源黑体 CN Normal" panose="020B0400000000000000" pitchFamily="34" charset="-122"/>
                  </a:endParaRPr>
                </a:p>
                <a:p>
                  <a:pPr>
                    <a:lnSpc>
                      <a:spcPct val="120000"/>
                    </a:lnSpc>
                  </a:pPr>
                  <a:endParaRPr lang="en-US" altLang="zh-CN" sz="2800" dirty="0">
                    <a:ea typeface="思源黑体 CN Normal" panose="020B0400000000000000" pitchFamily="34" charset="-122"/>
                  </a:endParaRPr>
                </a:p>
                <a:p>
                  <a:pPr>
                    <a:lnSpc>
                      <a:spcPct val="120000"/>
                    </a:lnSpc>
                  </a:pPr>
                  <a:endParaRPr lang="en-US" altLang="zh-CN" sz="2800" dirty="0">
                    <a:ea typeface="思源黑体 CN Normal" panose="020B0400000000000000" pitchFamily="34" charset="-122"/>
                  </a:endParaRPr>
                </a:p>
                <a:p>
                  <a:pPr>
                    <a:lnSpc>
                      <a:spcPct val="120000"/>
                    </a:lnSpc>
                  </a:pPr>
                  <a:r>
                    <a:rPr lang="zh-CN" altLang="en-US" sz="2800" dirty="0">
                      <a:ea typeface="思源黑体 CN Normal" panose="020B0400000000000000" pitchFamily="34" charset="-122"/>
                    </a:rPr>
                    <a:t>的实数</a:t>
                  </a:r>
                  <a14:m>
                    <m:oMath xmlns:m="http://schemas.openxmlformats.org/officeDocument/2006/math">
                      <m:sSub>
                        <m:sSubPr>
                          <m:ctrlPr>
                            <a:rPr lang="en-US" altLang="zh-CN" sz="2800" i="1" dirty="0" smtClean="0">
                              <a:latin typeface="Cambria Math" panose="02040503050406030204" pitchFamily="18" charset="0"/>
                              <a:ea typeface="思源黑体 CN Normal" panose="020B0400000000000000" pitchFamily="34" charset="-122"/>
                            </a:rPr>
                          </m:ctrlPr>
                        </m:sSubPr>
                        <m:e>
                          <m:r>
                            <a:rPr lang="en-US" altLang="zh-CN" sz="2800" b="0" i="1" dirty="0" smtClean="0">
                              <a:latin typeface="Cambria Math" panose="02040503050406030204" pitchFamily="18" charset="0"/>
                              <a:ea typeface="思源黑体 CN Normal" panose="020B0400000000000000" pitchFamily="34" charset="-122"/>
                            </a:rPr>
                            <m:t>𝑥</m:t>
                          </m:r>
                        </m:e>
                        <m:sub>
                          <m:r>
                            <a:rPr lang="zh-CN" altLang="en-US" sz="2800" i="1" dirty="0" smtClean="0">
                              <a:latin typeface="Cambria Math" panose="02040503050406030204" pitchFamily="18" charset="0"/>
                              <a:ea typeface="思源黑体 CN Normal" panose="020B0400000000000000" pitchFamily="34" charset="-122"/>
                            </a:rPr>
                            <m:t>𝛼</m:t>
                          </m:r>
                        </m:sub>
                      </m:sSub>
                    </m:oMath>
                  </a14:m>
                  <a:r>
                    <a:rPr lang="zh-CN" altLang="en-US" sz="2800" dirty="0">
                      <a:ea typeface="思源黑体 CN Normal" panose="020B0400000000000000" pitchFamily="34" charset="-122"/>
                    </a:rPr>
                    <a:t>，称为 </a:t>
                  </a:r>
                  <a:r>
                    <a:rPr lang="en-US" altLang="zh-CN" sz="2800" i="1" dirty="0">
                      <a:ea typeface="思源黑体 CN Normal" panose="020B0400000000000000" pitchFamily="34" charset="-122"/>
                    </a:rPr>
                    <a:t>X </a:t>
                  </a:r>
                  <a:r>
                    <a:rPr lang="zh-CN" altLang="en-US" sz="2800" dirty="0">
                      <a:ea typeface="思源黑体 CN Normal" panose="020B0400000000000000" pitchFamily="34" charset="-122"/>
                    </a:rPr>
                    <a:t>的</a:t>
                  </a:r>
                  <a:r>
                    <a:rPr lang="en-US" altLang="zh-CN" sz="2800" i="1" dirty="0">
                      <a:ea typeface="思源黑体 CN Normal" panose="020B0400000000000000" pitchFamily="34" charset="-122"/>
                    </a:rPr>
                    <a:t>α</a:t>
                  </a:r>
                  <a:r>
                    <a:rPr lang="zh-CN" altLang="en-US" sz="2800" dirty="0">
                      <a:ea typeface="思源黑体 CN Normal" panose="020B0400000000000000" pitchFamily="34" charset="-122"/>
                    </a:rPr>
                    <a:t>分位数</a:t>
                  </a:r>
                  <a:r>
                    <a:rPr kumimoji="1" lang="zh-CN" altLang="en-US" sz="2800" dirty="0">
                      <a:latin typeface="Times New Roman" panose="02020603050405020304" charset="0"/>
                      <a:ea typeface="Times New Roman" panose="02020603050405020304" charset="0"/>
                      <a:cs typeface="Times New Roman" panose="02020603050405020304" charset="0"/>
                    </a:rPr>
                    <a:t>（</a:t>
                  </a:r>
                  <a:r>
                    <a:rPr kumimoji="1" lang="en-US" altLang="zh-CN" sz="2800" dirty="0">
                      <a:latin typeface="Times New Roman" panose="02020603050405020304" charset="0"/>
                      <a:ea typeface="Times New Roman" panose="02020603050405020304" charset="0"/>
                      <a:cs typeface="Times New Roman" panose="02020603050405020304" charset="0"/>
                    </a:rPr>
                    <a:t>Quantile</a:t>
                  </a:r>
                  <a:r>
                    <a:rPr kumimoji="1" lang="zh-CN" altLang="en-US" sz="2800" dirty="0">
                      <a:latin typeface="Times New Roman" panose="02020603050405020304" charset="0"/>
                      <a:ea typeface="Times New Roman" panose="02020603050405020304" charset="0"/>
                      <a:cs typeface="Times New Roman" panose="02020603050405020304" charset="0"/>
                    </a:rPr>
                    <a:t>）</a:t>
                  </a:r>
                  <a:r>
                    <a:rPr kumimoji="1" lang="en-US" altLang="zh-CN" sz="2800" dirty="0">
                      <a:latin typeface="Times New Roman" panose="02020603050405020304" charset="0"/>
                      <a:ea typeface="Times New Roman" panose="02020603050405020304" charset="0"/>
                      <a:cs typeface="Times New Roman" panose="02020603050405020304" charset="0"/>
                    </a:rPr>
                    <a:t>.</a:t>
                  </a:r>
                  <a:endParaRPr lang="zh-CN" altLang="en-US" sz="2800" dirty="0">
                    <a:ea typeface="思源黑体 CN Normal" panose="020B0400000000000000" pitchFamily="34" charset="-122"/>
                  </a:endParaRPr>
                </a:p>
              </p:txBody>
            </p:sp>
          </mc:Choice>
          <mc:Fallback xmlns="">
            <p:sp>
              <p:nvSpPr>
                <p:cNvPr id="38" name="矩形 37"/>
                <p:cNvSpPr>
                  <a:spLocks noRot="1" noChangeAspect="1" noMove="1" noResize="1" noEditPoints="1" noAdjustHandles="1" noChangeArrowheads="1" noChangeShapeType="1" noTextEdit="1"/>
                </p:cNvSpPr>
                <p:nvPr/>
              </p:nvSpPr>
              <p:spPr>
                <a:xfrm>
                  <a:off x="891876" y="3440429"/>
                  <a:ext cx="7344936" cy="1700439"/>
                </a:xfrm>
                <a:prstGeom prst="rect">
                  <a:avLst/>
                </a:prstGeom>
                <a:blipFill rotWithShape="1">
                  <a:blip r:embed="rId4"/>
                </a:blipFill>
                <a:ln w="57150">
                  <a:noFill/>
                </a:ln>
              </p:spPr>
              <p:txBody>
                <a:bodyPr/>
                <a:lstStyle/>
                <a:p>
                  <a:r>
                    <a:rPr lang="zh-CN" altLang="en-US">
                      <a:noFill/>
                    </a:rPr>
                    <a:t> </a:t>
                  </a:r>
                </a:p>
              </p:txBody>
            </p:sp>
          </mc:Fallback>
        </mc:AlternateContent>
        <p:pic>
          <p:nvPicPr>
            <p:cNvPr id="39" name="图片 38"/>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100000"/>
                      </a14:imgEffect>
                      <a14:imgEffect>
                        <a14:sharpenSoften amount="100000"/>
                      </a14:imgEffect>
                    </a14:imgLayer>
                  </a14:imgProps>
                </a:ext>
              </a:extLst>
            </a:blip>
            <a:srcRect l="19837" t="34360" r="14989" b="34081"/>
            <a:stretch>
              <a:fillRect/>
            </a:stretch>
          </p:blipFill>
          <p:spPr>
            <a:xfrm>
              <a:off x="2710557" y="3931704"/>
              <a:ext cx="5018948" cy="537900"/>
            </a:xfrm>
            <a:prstGeom prst="rect">
              <a:avLst/>
            </a:prstGeom>
          </p:spPr>
        </p:pic>
      </p:grpSp>
      <p:sp>
        <p:nvSpPr>
          <p:cNvPr id="5" name="灯片编号占位符 4"/>
          <p:cNvSpPr>
            <a:spLocks noGrp="1"/>
          </p:cNvSpPr>
          <p:nvPr>
            <p:ph type="sldNum" sz="quarter" idx="12"/>
          </p:nvPr>
        </p:nvSpPr>
        <p:spPr/>
        <p:txBody>
          <a:bodyPr/>
          <a:lstStyle/>
          <a:p>
            <a:fld id="{5FD308DF-D0D6-41CA-8E01-1A1CE80A10EE}" type="slidenum">
              <a:rPr lang="zh-CN" altLang="en-US" smtClean="0"/>
              <a:t>210</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251375" y="1353998"/>
            <a:ext cx="9844087" cy="1037388"/>
            <a:chOff x="832352" y="1897752"/>
            <a:chExt cx="7031177" cy="364630"/>
          </a:xfrm>
        </p:grpSpPr>
        <p:grpSp>
          <p:nvGrpSpPr>
            <p:cNvPr id="34" name="组合 33"/>
            <p:cNvGrpSpPr/>
            <p:nvPr/>
          </p:nvGrpSpPr>
          <p:grpSpPr>
            <a:xfrm>
              <a:off x="832352" y="1897752"/>
              <a:ext cx="7031177" cy="364630"/>
              <a:chOff x="832352" y="1897752"/>
              <a:chExt cx="7031177" cy="364630"/>
            </a:xfrm>
          </p:grpSpPr>
          <p:sp>
            <p:nvSpPr>
              <p:cNvPr id="36" name="矩形 35"/>
              <p:cNvSpPr/>
              <p:nvPr/>
            </p:nvSpPr>
            <p:spPr>
              <a:xfrm>
                <a:off x="873626" y="1897753"/>
                <a:ext cx="6989903" cy="36462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7" name="矩形 36"/>
              <p:cNvSpPr/>
              <p:nvPr/>
            </p:nvSpPr>
            <p:spPr>
              <a:xfrm>
                <a:off x="832352" y="1897752"/>
                <a:ext cx="90488" cy="36462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5" name="矩形 34"/>
            <p:cNvSpPr/>
            <p:nvPr/>
          </p:nvSpPr>
          <p:spPr>
            <a:xfrm>
              <a:off x="964114" y="1934728"/>
              <a:ext cx="6899415" cy="292086"/>
            </a:xfrm>
            <a:prstGeom prst="rect">
              <a:avLst/>
            </a:prstGeom>
            <a:noFill/>
            <a:ln w="57150">
              <a:noFill/>
            </a:ln>
          </p:spPr>
          <p:txBody>
            <a:bodyPr wrap="square" anchor="ctr" anchorCtr="0">
              <a:spAutoFit/>
            </a:bodyPr>
            <a:lstStyle/>
            <a:p>
              <a:r>
                <a:rPr lang="en-US" altLang="zh-CN" sz="2400" i="1" dirty="0">
                  <a:ea typeface="思源黑体 CN Normal" panose="020B0400000000000000" pitchFamily="34" charset="-122"/>
                </a:rPr>
                <a:t>α</a:t>
              </a:r>
              <a:r>
                <a:rPr lang="zh-CN" altLang="en-US" sz="2400" dirty="0">
                  <a:ea typeface="思源黑体 CN Normal" panose="020B0400000000000000" pitchFamily="34" charset="-122"/>
                </a:rPr>
                <a:t>分位数描述了随机变量的概率分布的位置信息，特别将</a:t>
              </a:r>
              <a:r>
                <a:rPr lang="en-US" altLang="zh-CN" sz="2400" i="1" dirty="0">
                  <a:ea typeface="思源黑体 CN Normal" panose="020B0400000000000000" pitchFamily="34" charset="-122"/>
                </a:rPr>
                <a:t>x</a:t>
              </a:r>
              <a:r>
                <a:rPr lang="en-US" altLang="zh-CN" sz="2400" baseline="-25000" dirty="0">
                  <a:ea typeface="思源黑体 CN Normal" panose="020B0400000000000000" pitchFamily="34" charset="-122"/>
                </a:rPr>
                <a:t>0.5</a:t>
              </a:r>
              <a:r>
                <a:rPr lang="zh-CN" altLang="en-US" sz="2400" dirty="0">
                  <a:ea typeface="思源黑体 CN Normal" panose="020B0400000000000000" pitchFamily="34" charset="-122"/>
                </a:rPr>
                <a:t>称为</a:t>
              </a:r>
              <a:r>
                <a:rPr lang="zh-CN" altLang="en-US" sz="2400" dirty="0">
                  <a:solidFill>
                    <a:srgbClr val="FF0000"/>
                  </a:solidFill>
                  <a:ea typeface="思源黑体 CN Normal" panose="020B0400000000000000" pitchFamily="34" charset="-122"/>
                </a:rPr>
                <a:t>中位数</a:t>
              </a:r>
              <a:r>
                <a:rPr lang="zh-CN" altLang="en-US" sz="2400" dirty="0">
                  <a:ea typeface="思源黑体 CN Normal" panose="020B0400000000000000" pitchFamily="34" charset="-122"/>
                </a:rPr>
                <a:t>，</a:t>
              </a:r>
              <a:r>
                <a:rPr lang="en-US" altLang="zh-CN" sz="2400" dirty="0">
                  <a:ea typeface="思源黑体 CN Normal" panose="020B0400000000000000" pitchFamily="34" charset="-122"/>
                </a:rPr>
                <a:t> </a:t>
              </a:r>
              <a:r>
                <a:rPr lang="en-US" altLang="zh-CN" sz="2400" i="1" dirty="0">
                  <a:ea typeface="思源黑体 CN Normal" panose="020B0400000000000000" pitchFamily="34" charset="-122"/>
                </a:rPr>
                <a:t>x</a:t>
              </a:r>
              <a:r>
                <a:rPr lang="en-US" altLang="zh-CN" sz="2400" baseline="-25000" dirty="0">
                  <a:ea typeface="思源黑体 CN Normal" panose="020B0400000000000000" pitchFamily="34" charset="-122"/>
                </a:rPr>
                <a:t>0.25</a:t>
              </a:r>
              <a:r>
                <a:rPr lang="zh-CN" altLang="en-US" sz="2400" dirty="0">
                  <a:ea typeface="思源黑体 CN Normal" panose="020B0400000000000000" pitchFamily="34" charset="-122"/>
                </a:rPr>
                <a:t>称为</a:t>
              </a:r>
              <a:r>
                <a:rPr lang="zh-CN" altLang="en-US" sz="2400" dirty="0">
                  <a:solidFill>
                    <a:srgbClr val="FF0000"/>
                  </a:solidFill>
                  <a:ea typeface="思源黑体 CN Normal" panose="020B0400000000000000" pitchFamily="34" charset="-122"/>
                </a:rPr>
                <a:t>下四分位数</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 x</a:t>
              </a:r>
              <a:r>
                <a:rPr lang="en-US" altLang="zh-CN" sz="2400" baseline="-25000" dirty="0">
                  <a:ea typeface="思源黑体 CN Normal" panose="020B0400000000000000" pitchFamily="34" charset="-122"/>
                </a:rPr>
                <a:t>0.75</a:t>
              </a:r>
              <a:r>
                <a:rPr lang="zh-CN" altLang="en-US" sz="2400" dirty="0">
                  <a:ea typeface="思源黑体 CN Normal" panose="020B0400000000000000" pitchFamily="34" charset="-122"/>
                </a:rPr>
                <a:t>称为</a:t>
              </a:r>
              <a:r>
                <a:rPr lang="zh-CN" altLang="en-US" sz="2400" dirty="0">
                  <a:solidFill>
                    <a:srgbClr val="FF0000"/>
                  </a:solidFill>
                  <a:ea typeface="思源黑体 CN Normal" panose="020B0400000000000000" pitchFamily="34" charset="-122"/>
                </a:rPr>
                <a:t>上四分位数</a:t>
              </a:r>
              <a:r>
                <a:rPr lang="en-US" altLang="zh-CN" sz="2400" dirty="0">
                  <a:ea typeface="思源黑体 CN Normal" panose="020B0400000000000000" pitchFamily="34" charset="-122"/>
                </a:rPr>
                <a:t>.</a:t>
              </a:r>
            </a:p>
          </p:txBody>
        </p:sp>
      </p:grpSp>
      <p:grpSp>
        <p:nvGrpSpPr>
          <p:cNvPr id="40" name="组合 39"/>
          <p:cNvGrpSpPr/>
          <p:nvPr/>
        </p:nvGrpSpPr>
        <p:grpSpPr>
          <a:xfrm>
            <a:off x="1251375" y="2790025"/>
            <a:ext cx="9901873" cy="461664"/>
            <a:chOff x="832352" y="1978776"/>
            <a:chExt cx="7072451" cy="212893"/>
          </a:xfrm>
        </p:grpSpPr>
        <p:grpSp>
          <p:nvGrpSpPr>
            <p:cNvPr id="41" name="组合 40"/>
            <p:cNvGrpSpPr/>
            <p:nvPr/>
          </p:nvGrpSpPr>
          <p:grpSpPr>
            <a:xfrm>
              <a:off x="832352" y="1987108"/>
              <a:ext cx="7031177" cy="185917"/>
              <a:chOff x="832352" y="1987108"/>
              <a:chExt cx="7031177" cy="185917"/>
            </a:xfrm>
          </p:grpSpPr>
          <p:sp>
            <p:nvSpPr>
              <p:cNvPr id="43" name="矩形 42"/>
              <p:cNvSpPr/>
              <p:nvPr/>
            </p:nvSpPr>
            <p:spPr>
              <a:xfrm>
                <a:off x="873626" y="1987110"/>
                <a:ext cx="6989903" cy="1859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矩形 43"/>
              <p:cNvSpPr/>
              <p:nvPr/>
            </p:nvSpPr>
            <p:spPr>
              <a:xfrm>
                <a:off x="832352" y="1987108"/>
                <a:ext cx="90488" cy="18450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2" name="矩形 41"/>
            <p:cNvSpPr/>
            <p:nvPr/>
          </p:nvSpPr>
          <p:spPr>
            <a:xfrm>
              <a:off x="1005388" y="1978776"/>
              <a:ext cx="6899415" cy="212893"/>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进一步，将下四分位数、中位数和上四分位数统称为四分位数</a:t>
              </a:r>
              <a:r>
                <a:rPr lang="en-US" altLang="zh-CN" sz="2400" dirty="0">
                  <a:ea typeface="思源黑体 CN Normal" panose="020B0400000000000000" pitchFamily="34" charset="-122"/>
                </a:rPr>
                <a:t>.</a:t>
              </a:r>
            </a:p>
          </p:txBody>
        </p:sp>
      </p:grpSp>
      <p:grpSp>
        <p:nvGrpSpPr>
          <p:cNvPr id="45" name="组合 44"/>
          <p:cNvGrpSpPr/>
          <p:nvPr/>
        </p:nvGrpSpPr>
        <p:grpSpPr>
          <a:xfrm>
            <a:off x="1217218" y="3665968"/>
            <a:ext cx="9786300" cy="1064930"/>
            <a:chOff x="832352" y="1889167"/>
            <a:chExt cx="7031177" cy="383208"/>
          </a:xfrm>
        </p:grpSpPr>
        <p:grpSp>
          <p:nvGrpSpPr>
            <p:cNvPr id="46" name="组合 45"/>
            <p:cNvGrpSpPr/>
            <p:nvPr/>
          </p:nvGrpSpPr>
          <p:grpSpPr>
            <a:xfrm>
              <a:off x="832352" y="1897752"/>
              <a:ext cx="7031177" cy="364630"/>
              <a:chOff x="832352" y="1897752"/>
              <a:chExt cx="7031177" cy="364630"/>
            </a:xfrm>
          </p:grpSpPr>
          <p:sp>
            <p:nvSpPr>
              <p:cNvPr id="48" name="矩形 47"/>
              <p:cNvSpPr/>
              <p:nvPr/>
            </p:nvSpPr>
            <p:spPr>
              <a:xfrm>
                <a:off x="873626" y="1897753"/>
                <a:ext cx="6989903" cy="36462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 name="矩形 48"/>
              <p:cNvSpPr/>
              <p:nvPr/>
            </p:nvSpPr>
            <p:spPr>
              <a:xfrm>
                <a:off x="832352" y="1897752"/>
                <a:ext cx="90488" cy="36462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7" name="矩形 46"/>
            <p:cNvSpPr/>
            <p:nvPr/>
          </p:nvSpPr>
          <p:spPr>
            <a:xfrm>
              <a:off x="964114" y="1889167"/>
              <a:ext cx="6899415" cy="383208"/>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中位数将实数轴分割成两个区间，使得随机变量落到每个区间的概率近似相等，都最接近于</a:t>
              </a:r>
              <a:r>
                <a:rPr lang="en-US" altLang="zh-CN" sz="2400" dirty="0">
                  <a:ea typeface="思源黑体 CN Normal" panose="020B0400000000000000" pitchFamily="34" charset="-122"/>
                </a:rPr>
                <a:t>0.5.</a:t>
              </a:r>
            </a:p>
          </p:txBody>
        </p:sp>
      </p:grpSp>
      <p:grpSp>
        <p:nvGrpSpPr>
          <p:cNvPr id="50" name="组合 49"/>
          <p:cNvGrpSpPr/>
          <p:nvPr/>
        </p:nvGrpSpPr>
        <p:grpSpPr>
          <a:xfrm>
            <a:off x="1251376" y="5061885"/>
            <a:ext cx="9844086" cy="1064930"/>
            <a:chOff x="832352" y="1889167"/>
            <a:chExt cx="7031177" cy="383208"/>
          </a:xfrm>
        </p:grpSpPr>
        <p:grpSp>
          <p:nvGrpSpPr>
            <p:cNvPr id="51" name="组合 50"/>
            <p:cNvGrpSpPr/>
            <p:nvPr/>
          </p:nvGrpSpPr>
          <p:grpSpPr>
            <a:xfrm>
              <a:off x="832352" y="1897752"/>
              <a:ext cx="7031177" cy="364630"/>
              <a:chOff x="832352" y="1897752"/>
              <a:chExt cx="7031177" cy="364630"/>
            </a:xfrm>
          </p:grpSpPr>
          <p:sp>
            <p:nvSpPr>
              <p:cNvPr id="53" name="矩形 52"/>
              <p:cNvSpPr/>
              <p:nvPr/>
            </p:nvSpPr>
            <p:spPr>
              <a:xfrm>
                <a:off x="873626" y="1897753"/>
                <a:ext cx="6989903" cy="36462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4" name="矩形 53"/>
              <p:cNvSpPr/>
              <p:nvPr/>
            </p:nvSpPr>
            <p:spPr>
              <a:xfrm>
                <a:off x="832352" y="1897752"/>
                <a:ext cx="90488" cy="36462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52" name="矩形 51"/>
            <p:cNvSpPr/>
            <p:nvPr/>
          </p:nvSpPr>
          <p:spPr>
            <a:xfrm>
              <a:off x="964114" y="1889167"/>
              <a:ext cx="6899415" cy="383208"/>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三个四分位数将实数轴分割成</a:t>
              </a:r>
              <a:r>
                <a:rPr lang="en-US" altLang="zh-CN" sz="2400" dirty="0">
                  <a:ea typeface="思源黑体 CN Normal" panose="020B0400000000000000" pitchFamily="34" charset="-122"/>
                </a:rPr>
                <a:t>4</a:t>
              </a:r>
              <a:r>
                <a:rPr lang="zh-CN" altLang="en-US" sz="2400" dirty="0">
                  <a:ea typeface="思源黑体 CN Normal" panose="020B0400000000000000" pitchFamily="34" charset="-122"/>
                </a:rPr>
                <a:t>个区间，使得随机变量落到每一个区间的概率都近似相等，都最接近于</a:t>
              </a:r>
              <a:r>
                <a:rPr lang="en-US" altLang="zh-CN" sz="2400" dirty="0">
                  <a:ea typeface="思源黑体 CN Normal" panose="020B0400000000000000" pitchFamily="34" charset="-122"/>
                </a:rPr>
                <a:t>¼.</a:t>
              </a: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211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left)">
                                      <p:cBhvr>
                                        <p:cTn id="2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264106" y="1285440"/>
          <a:ext cx="7271544" cy="4857171"/>
        </p:xfrm>
        <a:graphic>
          <a:graphicData uri="http://schemas.openxmlformats.org/presentationml/2006/ole">
            <mc:AlternateContent xmlns:mc="http://schemas.openxmlformats.org/markup-compatibility/2006">
              <mc:Choice xmlns:v="urn:schemas-microsoft-com:vml" Requires="v">
                <p:oleObj name="文档" r:id="rId3" imgW="6092825" imgH="4069080" progId="Word.Document.12">
                  <p:embed/>
                </p:oleObj>
              </mc:Choice>
              <mc:Fallback>
                <p:oleObj name="文档" r:id="rId3" imgW="6092825" imgH="4069080" progId="Word.Document.12">
                  <p:embed/>
                  <p:pic>
                    <p:nvPicPr>
                      <p:cNvPr id="0" name="对象 6"/>
                      <p:cNvPicPr/>
                      <p:nvPr/>
                    </p:nvPicPr>
                    <p:blipFill>
                      <a:blip r:embed="rId4"/>
                      <a:stretch>
                        <a:fillRect/>
                      </a:stretch>
                    </p:blipFill>
                    <p:spPr>
                      <a:xfrm>
                        <a:off x="264106" y="1285440"/>
                        <a:ext cx="7271544" cy="4857171"/>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5101750" y="1180434"/>
          <a:ext cx="5853830" cy="4497132"/>
        </p:xfrm>
        <a:graphic>
          <a:graphicData uri="http://schemas.openxmlformats.org/presentationml/2006/ole">
            <mc:AlternateContent xmlns:mc="http://schemas.openxmlformats.org/markup-compatibility/2006">
              <mc:Choice xmlns:v="urn:schemas-microsoft-com:vml" Requires="v">
                <p:oleObj name="文档" r:id="rId5" imgW="5279390" imgH="4057650" progId="Word.Document.12">
                  <p:embed/>
                </p:oleObj>
              </mc:Choice>
              <mc:Fallback>
                <p:oleObj name="文档" r:id="rId5" imgW="5279390" imgH="4057650" progId="Word.Document.12">
                  <p:embed/>
                  <p:pic>
                    <p:nvPicPr>
                      <p:cNvPr id="0" name="对象 7"/>
                      <p:cNvPicPr/>
                      <p:nvPr/>
                    </p:nvPicPr>
                    <p:blipFill>
                      <a:blip r:embed="rId6"/>
                      <a:stretch>
                        <a:fillRect/>
                      </a:stretch>
                    </p:blipFill>
                    <p:spPr>
                      <a:xfrm>
                        <a:off x="5101750" y="1180434"/>
                        <a:ext cx="5853830" cy="4497132"/>
                      </a:xfrm>
                      <a:prstGeom prst="rect">
                        <a:avLst/>
                      </a:prstGeom>
                    </p:spPr>
                  </p:pic>
                </p:oleObj>
              </mc:Fallback>
            </mc:AlternateContent>
          </a:graphicData>
        </a:graphic>
      </p:graphicFrame>
      <p:sp>
        <p:nvSpPr>
          <p:cNvPr id="4" name="灯片编号占位符 3"/>
          <p:cNvSpPr>
            <a:spLocks noGrp="1"/>
          </p:cNvSpPr>
          <p:nvPr>
            <p:ph type="sldNum" sz="quarter" idx="12"/>
          </p:nvPr>
        </p:nvSpPr>
        <p:spPr/>
        <p:txBody>
          <a:bodyPr/>
          <a:lstStyle/>
          <a:p>
            <a:fld id="{5FD308DF-D0D6-41CA-8E01-1A1CE80A10EE}" type="slidenum">
              <a:rPr lang="zh-CN" altLang="en-US" smtClean="0"/>
              <a:t>212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2744209" y="983203"/>
            <a:ext cx="8550182" cy="565348"/>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若</a:t>
            </a:r>
            <a:r>
              <a:rPr lang="el-GR" altLang="zh-CN" sz="2800" i="1" dirty="0">
                <a:ea typeface="思源黑体 CN Normal" panose="020B0400000000000000" pitchFamily="34" charset="-122"/>
              </a:rPr>
              <a:t>ξ</a:t>
            </a:r>
            <a:r>
              <a:rPr lang="el-GR" altLang="zh-CN" sz="2800" dirty="0">
                <a:ea typeface="思源黑体 CN Normal" panose="020B0400000000000000" pitchFamily="34" charset="-122"/>
              </a:rPr>
              <a:t> </a:t>
            </a:r>
            <a:r>
              <a:rPr lang="en-US" altLang="zh-CN" sz="2800" dirty="0">
                <a:ea typeface="思源黑体 CN Normal" panose="020B0400000000000000" pitchFamily="34" charset="-122"/>
              </a:rPr>
              <a:t>~</a:t>
            </a:r>
            <a:r>
              <a:rPr lang="en-US" altLang="zh-CN" sz="2800" i="1" dirty="0">
                <a:ea typeface="思源黑体 CN Normal" panose="020B0400000000000000" pitchFamily="34" charset="-122"/>
              </a:rPr>
              <a:t>B</a:t>
            </a:r>
            <a:r>
              <a:rPr lang="en-US" altLang="zh-CN" sz="2800" dirty="0">
                <a:ea typeface="思源黑体 CN Normal" panose="020B0400000000000000" pitchFamily="34" charset="-122"/>
              </a:rPr>
              <a:t>(1</a:t>
            </a:r>
            <a:r>
              <a:rPr lang="zh-CN" altLang="en-US" sz="2800" dirty="0">
                <a:ea typeface="思源黑体 CN Normal" panose="020B0400000000000000" pitchFamily="34" charset="-122"/>
              </a:rPr>
              <a:t>，</a:t>
            </a:r>
            <a:r>
              <a:rPr lang="en-US" altLang="zh-CN" sz="2800" dirty="0">
                <a:ea typeface="思源黑体 CN Normal" panose="020B0400000000000000" pitchFamily="34" charset="-122"/>
              </a:rPr>
              <a:t>0.2)</a:t>
            </a:r>
            <a:r>
              <a:rPr lang="zh-CN" altLang="en-US" sz="2800" dirty="0">
                <a:ea typeface="思源黑体 CN Normal" panose="020B0400000000000000" pitchFamily="34" charset="-122"/>
              </a:rPr>
              <a:t>，求 </a:t>
            </a:r>
            <a:r>
              <a:rPr lang="el-GR" altLang="zh-CN" sz="2800" i="1" dirty="0">
                <a:ea typeface="思源黑体 CN Normal" panose="020B0400000000000000" pitchFamily="34" charset="-122"/>
              </a:rPr>
              <a:t>ξ</a:t>
            </a:r>
            <a:r>
              <a:rPr lang="en-US" altLang="zh-CN" sz="2800" i="1" dirty="0">
                <a:ea typeface="思源黑体 CN Normal" panose="020B0400000000000000" pitchFamily="34" charset="-122"/>
              </a:rPr>
              <a:t> </a:t>
            </a:r>
            <a:r>
              <a:rPr lang="zh-CN" altLang="en-US" sz="2800" dirty="0">
                <a:ea typeface="思源黑体 CN Normal" panose="020B0400000000000000" pitchFamily="34" charset="-122"/>
              </a:rPr>
              <a:t>的</a:t>
            </a:r>
            <a:r>
              <a:rPr lang="zh-CN" altLang="en-US" sz="2800" dirty="0">
                <a:latin typeface="思源黑体 CN Normal" panose="020B0400000000000000" pitchFamily="34" charset="-122"/>
                <a:ea typeface="思源黑体 CN Normal" panose="020B0400000000000000" pitchFamily="34" charset="-122"/>
              </a:rPr>
              <a:t>中位数</a:t>
            </a:r>
            <a:r>
              <a:rPr lang="en-US" altLang="zh-CN" sz="2800" dirty="0">
                <a:latin typeface="思源黑体 CN Normal" panose="020B0400000000000000" pitchFamily="34" charset="-122"/>
                <a:ea typeface="思源黑体 CN Normal" panose="020B0400000000000000" pitchFamily="34" charset="-122"/>
              </a:rPr>
              <a:t>.</a:t>
            </a:r>
          </a:p>
        </p:txBody>
      </p:sp>
      <p:grpSp>
        <p:nvGrpSpPr>
          <p:cNvPr id="59" name="组合 58"/>
          <p:cNvGrpSpPr/>
          <p:nvPr/>
        </p:nvGrpSpPr>
        <p:grpSpPr>
          <a:xfrm>
            <a:off x="1020683" y="1004267"/>
            <a:ext cx="1876137" cy="523220"/>
            <a:chOff x="1180079" y="1357076"/>
            <a:chExt cx="1876137" cy="523220"/>
          </a:xfrm>
        </p:grpSpPr>
        <p:sp>
          <p:nvSpPr>
            <p:cNvPr id="60" name="矩形 59"/>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2.5.2</a:t>
              </a:r>
              <a:endParaRPr lang="en-US" altLang="zh-CN" sz="2800" b="1" dirty="0">
                <a:solidFill>
                  <a:srgbClr val="004EA2"/>
                </a:solidFill>
                <a:ea typeface="思源黑体 CN Bold" panose="020B0800000000000000" pitchFamily="34" charset="-122"/>
              </a:endParaRPr>
            </a:p>
          </p:txBody>
        </p:sp>
        <p:grpSp>
          <p:nvGrpSpPr>
            <p:cNvPr id="61" name="组合 60"/>
            <p:cNvGrpSpPr/>
            <p:nvPr/>
          </p:nvGrpSpPr>
          <p:grpSpPr>
            <a:xfrm>
              <a:off x="1180079" y="1415466"/>
              <a:ext cx="375672" cy="375672"/>
              <a:chOff x="1180079" y="1415466"/>
              <a:chExt cx="375672" cy="375672"/>
            </a:xfrm>
          </p:grpSpPr>
          <p:sp>
            <p:nvSpPr>
              <p:cNvPr id="62" name="矩形 61"/>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3"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grpSp>
        <p:nvGrpSpPr>
          <p:cNvPr id="2" name="组合 1"/>
          <p:cNvGrpSpPr/>
          <p:nvPr/>
        </p:nvGrpSpPr>
        <p:grpSpPr>
          <a:xfrm>
            <a:off x="887234" y="1614119"/>
            <a:ext cx="3852034" cy="561402"/>
            <a:chOff x="1203212" y="2250768"/>
            <a:chExt cx="3378515" cy="561402"/>
          </a:xfrm>
        </p:grpSpPr>
        <p:sp>
          <p:nvSpPr>
            <p:cNvPr id="67" name="矩形 66"/>
            <p:cNvSpPr/>
            <p:nvPr/>
          </p:nvSpPr>
          <p:spPr>
            <a:xfrm>
              <a:off x="1203212" y="2299313"/>
              <a:ext cx="3044697" cy="461665"/>
            </a:xfrm>
            <a:prstGeom prst="rect">
              <a:avLst/>
            </a:prstGeom>
          </p:spPr>
          <p:txBody>
            <a:bodyPr wrap="square">
              <a:spAutoFit/>
            </a:bodyPr>
            <a:lstStyle/>
            <a:p>
              <a:r>
                <a:rPr lang="zh-CN" altLang="en-US" sz="2400" b="1" dirty="0">
                  <a:solidFill>
                    <a:srgbClr val="004EA2"/>
                  </a:solidFill>
                  <a:latin typeface="+mn-ea"/>
                </a:rPr>
                <a:t>解：</a:t>
              </a:r>
              <a:r>
                <a:rPr lang="el-GR" altLang="zh-CN" sz="2400" i="1" dirty="0">
                  <a:ea typeface="思源黑体 CN Normal" panose="020B0400000000000000" pitchFamily="34" charset="-122"/>
                </a:rPr>
                <a:t>ξ</a:t>
              </a:r>
              <a:r>
                <a:rPr lang="en-US" altLang="zh-CN" sz="2400" i="1" dirty="0">
                  <a:ea typeface="思源黑体 CN Normal" panose="020B0400000000000000" pitchFamily="34" charset="-122"/>
                </a:rPr>
                <a:t> </a:t>
              </a:r>
              <a:r>
                <a:rPr lang="zh-CN" altLang="en-US" sz="2400" dirty="0">
                  <a:latin typeface="+mn-ea"/>
                </a:rPr>
                <a:t>的密度矩阵为</a:t>
              </a:r>
            </a:p>
          </p:txBody>
        </p:sp>
        <p:pic>
          <p:nvPicPr>
            <p:cNvPr id="68" name="图片 67"/>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32000" contrast="100000"/>
                      </a14:imgEffect>
                      <a14:imgEffect>
                        <a14:sharpenSoften amount="100000"/>
                      </a14:imgEffect>
                    </a14:imgLayer>
                  </a14:imgProps>
                </a:ext>
              </a:extLst>
            </a:blip>
            <a:srcRect l="44779" t="10483" r="28267" b="64246"/>
            <a:stretch>
              <a:fillRect/>
            </a:stretch>
          </p:blipFill>
          <p:spPr>
            <a:xfrm>
              <a:off x="3524185" y="2250768"/>
              <a:ext cx="1057542" cy="561402"/>
            </a:xfrm>
            <a:prstGeom prst="rect">
              <a:avLst/>
            </a:prstGeom>
          </p:spPr>
        </p:pic>
      </p:grpSp>
      <mc:AlternateContent xmlns:mc="http://schemas.openxmlformats.org/markup-compatibility/2006" xmlns:a14="http://schemas.microsoft.com/office/drawing/2010/main">
        <mc:Choice Requires="a14">
          <p:sp>
            <p:nvSpPr>
              <p:cNvPr id="69" name="矩形 68"/>
              <p:cNvSpPr/>
              <p:nvPr/>
            </p:nvSpPr>
            <p:spPr>
              <a:xfrm>
                <a:off x="1396355" y="2169023"/>
                <a:ext cx="7286815" cy="461665"/>
              </a:xfrm>
              <a:prstGeom prst="rect">
                <a:avLst/>
              </a:prstGeom>
            </p:spPr>
            <p:txBody>
              <a:bodyPr wrap="square">
                <a:spAutoFit/>
              </a:bodyPr>
              <a:lstStyle/>
              <a:p>
                <a:r>
                  <a:rPr lang="zh-CN" altLang="en-US" sz="2400" dirty="0">
                    <a:latin typeface="+mn-ea"/>
                  </a:rPr>
                  <a:t>当 </a:t>
                </a:r>
                <a:r>
                  <a:rPr lang="en-US" altLang="zh-CN" sz="2400" i="1" dirty="0">
                    <a:ea typeface="思源黑体 CN Normal" panose="020B0400000000000000" pitchFamily="34" charset="-122"/>
                  </a:rPr>
                  <a:t>x</a:t>
                </a:r>
                <a:r>
                  <a:rPr lang="zh-CN" altLang="en-US" sz="2400" dirty="0">
                    <a:ea typeface="思源黑体 CN Normal" panose="020B0400000000000000" pitchFamily="34" charset="-122"/>
                  </a:rPr>
                  <a:t>∈</a:t>
                </a:r>
                <a:r>
                  <a:rPr lang="en-US" altLang="zh-CN" sz="2400" dirty="0">
                    <a:ea typeface="思源黑体 CN Normal" panose="020B0400000000000000" pitchFamily="34" charset="-122"/>
                  </a:rPr>
                  <a:t>(-</a:t>
                </a:r>
                <a:r>
                  <a:rPr lang="zh-CN" altLang="en-US" sz="2400" dirty="0">
                    <a:ea typeface="思源黑体 CN Normal" panose="020B0400000000000000" pitchFamily="34" charset="-122"/>
                  </a:rPr>
                  <a:t>∞</a:t>
                </a:r>
                <a:r>
                  <a:rPr lang="en-US" altLang="zh-CN" sz="2400" dirty="0">
                    <a:ea typeface="思源黑体 CN Normal" panose="020B0400000000000000" pitchFamily="34" charset="-122"/>
                  </a:rPr>
                  <a:t>,0)</a:t>
                </a:r>
                <a:r>
                  <a:rPr lang="zh-CN" altLang="en-US" sz="2400" dirty="0">
                    <a:ea typeface="思源黑体 CN Normal" panose="020B0400000000000000" pitchFamily="34" charset="-122"/>
                  </a:rPr>
                  <a:t>时，</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ℙ</m:t>
                    </m:r>
                  </m:oMath>
                </a14:m>
                <a:r>
                  <a:rPr lang="en-US" altLang="zh-CN" sz="2400" dirty="0">
                    <a:ea typeface="思源黑体 CN Normal" panose="020B0400000000000000" pitchFamily="34" charset="-122"/>
                  </a:rPr>
                  <a:t>(</a:t>
                </a:r>
                <a:r>
                  <a:rPr lang="el-GR" altLang="zh-CN" sz="2400" dirty="0">
                    <a:ea typeface="思源黑体 CN Normal" panose="020B0400000000000000" pitchFamily="34" charset="-122"/>
                  </a:rPr>
                  <a:t>ξ</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)=0</a:t>
                </a:r>
                <a:r>
                  <a:rPr lang="zh-CN" altLang="en-US" sz="2400" dirty="0">
                    <a:ea typeface="思源黑体 CN Normal" panose="020B0400000000000000" pitchFamily="34" charset="-122"/>
                  </a:rPr>
                  <a:t>，</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ℙ</m:t>
                    </m:r>
                  </m:oMath>
                </a14:m>
                <a:r>
                  <a:rPr lang="en-US" altLang="zh-CN" sz="2400" dirty="0">
                    <a:ea typeface="思源黑体 CN Normal" panose="020B0400000000000000" pitchFamily="34" charset="-122"/>
                  </a:rPr>
                  <a:t> (</a:t>
                </a:r>
                <a:r>
                  <a:rPr lang="el-GR" altLang="zh-CN" sz="2400" dirty="0">
                    <a:ea typeface="思源黑体 CN Normal" panose="020B0400000000000000" pitchFamily="34" charset="-122"/>
                  </a:rPr>
                  <a:t>ξ</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a:t>
                </a:r>
                <a:r>
                  <a:rPr lang="en-US" altLang="zh-CN" sz="2400" dirty="0">
                    <a:solidFill>
                      <a:srgbClr val="C00000"/>
                    </a:solidFill>
                    <a:ea typeface="思源黑体 CN Normal" panose="020B0400000000000000" pitchFamily="34" charset="-122"/>
                  </a:rPr>
                  <a:t>1</a:t>
                </a:r>
                <a:r>
                  <a:rPr lang="zh-CN" altLang="en-US" sz="2400" dirty="0">
                    <a:ea typeface="思源黑体 CN Normal" panose="020B0400000000000000" pitchFamily="34" charset="-122"/>
                  </a:rPr>
                  <a:t>，</a:t>
                </a:r>
              </a:p>
            </p:txBody>
          </p:sp>
        </mc:Choice>
        <mc:Fallback xmlns="">
          <p:sp>
            <p:nvSpPr>
              <p:cNvPr id="69" name="矩形 68"/>
              <p:cNvSpPr>
                <a:spLocks noRot="1" noChangeAspect="1" noMove="1" noResize="1" noEditPoints="1" noAdjustHandles="1" noChangeArrowheads="1" noChangeShapeType="1" noTextEdit="1"/>
              </p:cNvSpPr>
              <p:nvPr/>
            </p:nvSpPr>
            <p:spPr>
              <a:xfrm>
                <a:off x="1396355" y="2169023"/>
                <a:ext cx="7286815" cy="461665"/>
              </a:xfrm>
              <a:prstGeom prst="rect">
                <a:avLst/>
              </a:prstGeom>
              <a:blipFill rotWithShape="1">
                <a:blip r:embed="rId6"/>
                <a:stretch>
                  <a:fillRect l="-9" t="-108" r="2" b="1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1396355" y="2732972"/>
                <a:ext cx="6393169" cy="461665"/>
              </a:xfrm>
              <a:prstGeom prst="rect">
                <a:avLst/>
              </a:prstGeom>
            </p:spPr>
            <p:txBody>
              <a:bodyPr wrap="square">
                <a:spAutoFit/>
              </a:bodyPr>
              <a:lstStyle/>
              <a:p>
                <a:r>
                  <a:rPr lang="zh-CN" altLang="en-US" sz="2400" dirty="0">
                    <a:latin typeface="+mn-ea"/>
                  </a:rPr>
                  <a:t>当</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0</a:t>
                </a:r>
                <a:r>
                  <a:rPr lang="zh-CN" altLang="en-US" sz="2400" dirty="0">
                    <a:ea typeface="思源黑体 CN Normal" panose="020B0400000000000000" pitchFamily="34" charset="-122"/>
                  </a:rPr>
                  <a:t>时，</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ℙ</m:t>
                    </m:r>
                  </m:oMath>
                </a14:m>
                <a:r>
                  <a:rPr lang="en-US" altLang="zh-CN" sz="2400" dirty="0">
                    <a:ea typeface="思源黑体 CN Normal" panose="020B0400000000000000" pitchFamily="34" charset="-122"/>
                  </a:rPr>
                  <a:t>(</a:t>
                </a:r>
                <a:r>
                  <a:rPr lang="el-GR" altLang="zh-CN" sz="2400" dirty="0">
                    <a:ea typeface="思源黑体 CN Normal" panose="020B0400000000000000" pitchFamily="34" charset="-122"/>
                  </a:rPr>
                  <a:t>ξ</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)=0</a:t>
                </a:r>
                <a:r>
                  <a:rPr lang="zh-CN" altLang="en-US" sz="2400" dirty="0">
                    <a:ea typeface="思源黑体 CN Normal" panose="020B0400000000000000" pitchFamily="34" charset="-122"/>
                  </a:rPr>
                  <a:t>，</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ℙ</m:t>
                    </m:r>
                  </m:oMath>
                </a14:m>
                <a:r>
                  <a:rPr lang="en-US" altLang="zh-CN" sz="2400" dirty="0">
                    <a:ea typeface="思源黑体 CN Normal" panose="020B0400000000000000" pitchFamily="34" charset="-122"/>
                  </a:rPr>
                  <a:t> (</a:t>
                </a:r>
                <a:r>
                  <a:rPr lang="el-GR" altLang="zh-CN" sz="2400" dirty="0">
                    <a:ea typeface="思源黑体 CN Normal" panose="020B0400000000000000" pitchFamily="34" charset="-122"/>
                  </a:rPr>
                  <a:t>ξ</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)=0.2</a:t>
                </a:r>
                <a:r>
                  <a:rPr lang="zh-CN" altLang="en-US" sz="2400" dirty="0">
                    <a:ea typeface="思源黑体 CN Normal" panose="020B0400000000000000" pitchFamily="34" charset="-122"/>
                  </a:rPr>
                  <a:t>，</a:t>
                </a:r>
              </a:p>
            </p:txBody>
          </p:sp>
        </mc:Choice>
        <mc:Fallback xmlns="">
          <p:sp>
            <p:nvSpPr>
              <p:cNvPr id="70" name="矩形 69"/>
              <p:cNvSpPr>
                <a:spLocks noRot="1" noChangeAspect="1" noMove="1" noResize="1" noEditPoints="1" noAdjustHandles="1" noChangeArrowheads="1" noChangeShapeType="1" noTextEdit="1"/>
              </p:cNvSpPr>
              <p:nvPr/>
            </p:nvSpPr>
            <p:spPr>
              <a:xfrm>
                <a:off x="1396355" y="2732972"/>
                <a:ext cx="6393169" cy="461665"/>
              </a:xfrm>
              <a:prstGeom prst="rect">
                <a:avLst/>
              </a:prstGeom>
              <a:blipFill rotWithShape="1">
                <a:blip r:embed="rId7"/>
                <a:stretch>
                  <a:fillRect l="-10" t="-123" r="10" b="1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1396355" y="3264575"/>
                <a:ext cx="6833245" cy="461665"/>
              </a:xfrm>
              <a:prstGeom prst="rect">
                <a:avLst/>
              </a:prstGeom>
            </p:spPr>
            <p:txBody>
              <a:bodyPr wrap="square">
                <a:spAutoFit/>
              </a:bodyPr>
              <a:lstStyle/>
              <a:p>
                <a:r>
                  <a:rPr lang="zh-CN" altLang="en-US" sz="2400" dirty="0">
                    <a:latin typeface="+mn-ea"/>
                  </a:rPr>
                  <a:t>当</a:t>
                </a:r>
                <a:r>
                  <a:rPr lang="en-US" altLang="zh-CN" sz="2400" i="1" dirty="0">
                    <a:ea typeface="思源黑体 CN Normal" panose="020B0400000000000000" pitchFamily="34" charset="-122"/>
                  </a:rPr>
                  <a:t>x</a:t>
                </a:r>
                <a:r>
                  <a:rPr lang="zh-CN" altLang="en-US" sz="2400" dirty="0">
                    <a:ea typeface="思源黑体 CN Normal" panose="020B0400000000000000" pitchFamily="34" charset="-122"/>
                  </a:rPr>
                  <a:t>∈</a:t>
                </a:r>
                <a:r>
                  <a:rPr lang="en-US" altLang="zh-CN" sz="2400" dirty="0">
                    <a:ea typeface="思源黑体 CN Normal" panose="020B0400000000000000" pitchFamily="34" charset="-122"/>
                  </a:rPr>
                  <a:t>(0,1)</a:t>
                </a:r>
                <a:r>
                  <a:rPr lang="zh-CN" altLang="en-US" sz="2400" dirty="0">
                    <a:ea typeface="思源黑体 CN Normal" panose="020B0400000000000000" pitchFamily="34" charset="-122"/>
                  </a:rPr>
                  <a:t>时，</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ℙ</m:t>
                    </m:r>
                  </m:oMath>
                </a14:m>
                <a:r>
                  <a:rPr lang="en-US" altLang="zh-CN" sz="2400" dirty="0">
                    <a:ea typeface="思源黑体 CN Normal" panose="020B0400000000000000" pitchFamily="34" charset="-122"/>
                  </a:rPr>
                  <a:t>(</a:t>
                </a:r>
                <a:r>
                  <a:rPr lang="el-GR" altLang="zh-CN" sz="2400" dirty="0">
                    <a:ea typeface="思源黑体 CN Normal" panose="020B0400000000000000" pitchFamily="34" charset="-122"/>
                  </a:rPr>
                  <a:t>ξ</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a:t>
                </a:r>
                <a:r>
                  <a:rPr lang="en-US" altLang="zh-CN" sz="2400" dirty="0">
                    <a:solidFill>
                      <a:srgbClr val="C00000"/>
                    </a:solidFill>
                    <a:ea typeface="思源黑体 CN Normal" panose="020B0400000000000000" pitchFamily="34" charset="-122"/>
                  </a:rPr>
                  <a:t>0.8</a:t>
                </a:r>
                <a:r>
                  <a:rPr lang="zh-CN" altLang="en-US" sz="2400" dirty="0">
                    <a:ea typeface="思源黑体 CN Normal" panose="020B0400000000000000" pitchFamily="34" charset="-122"/>
                  </a:rPr>
                  <a:t>，</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ℙ</m:t>
                    </m:r>
                  </m:oMath>
                </a14:m>
                <a:r>
                  <a:rPr lang="en-US" altLang="zh-CN" sz="2400" dirty="0">
                    <a:ea typeface="思源黑体 CN Normal" panose="020B0400000000000000" pitchFamily="34" charset="-122"/>
                  </a:rPr>
                  <a:t> (</a:t>
                </a:r>
                <a:r>
                  <a:rPr lang="el-GR" altLang="zh-CN" sz="2400" dirty="0">
                    <a:ea typeface="思源黑体 CN Normal" panose="020B0400000000000000" pitchFamily="34" charset="-122"/>
                  </a:rPr>
                  <a:t>ξ</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)=0.2</a:t>
                </a:r>
                <a:r>
                  <a:rPr lang="zh-CN" altLang="en-US" sz="2400" dirty="0">
                    <a:ea typeface="思源黑体 CN Normal" panose="020B0400000000000000" pitchFamily="34" charset="-122"/>
                  </a:rPr>
                  <a:t>，</a:t>
                </a:r>
              </a:p>
            </p:txBody>
          </p:sp>
        </mc:Choice>
        <mc:Fallback xmlns="">
          <p:sp>
            <p:nvSpPr>
              <p:cNvPr id="71" name="矩形 70"/>
              <p:cNvSpPr>
                <a:spLocks noRot="1" noChangeAspect="1" noMove="1" noResize="1" noEditPoints="1" noAdjustHandles="1" noChangeArrowheads="1" noChangeShapeType="1" noTextEdit="1"/>
              </p:cNvSpPr>
              <p:nvPr/>
            </p:nvSpPr>
            <p:spPr>
              <a:xfrm>
                <a:off x="1396355" y="3264575"/>
                <a:ext cx="6833245" cy="461665"/>
              </a:xfrm>
              <a:prstGeom prst="rect">
                <a:avLst/>
              </a:prstGeom>
              <a:blipFill rotWithShape="1">
                <a:blip r:embed="rId8"/>
                <a:stretch>
                  <a:fillRect l="-9" t="-9" b="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1396355" y="3825014"/>
                <a:ext cx="6136691" cy="461665"/>
              </a:xfrm>
              <a:prstGeom prst="rect">
                <a:avLst/>
              </a:prstGeom>
            </p:spPr>
            <p:txBody>
              <a:bodyPr wrap="square">
                <a:spAutoFit/>
              </a:bodyPr>
              <a:lstStyle/>
              <a:p>
                <a:r>
                  <a:rPr lang="zh-CN" altLang="en-US" sz="2400" dirty="0">
                    <a:latin typeface="+mn-ea"/>
                  </a:rPr>
                  <a:t>当</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=1</a:t>
                </a:r>
                <a:r>
                  <a:rPr lang="zh-CN" altLang="en-US" sz="2400" dirty="0">
                    <a:ea typeface="思源黑体 CN Normal" panose="020B0400000000000000" pitchFamily="34" charset="-122"/>
                  </a:rPr>
                  <a:t>时，</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ℙ</m:t>
                    </m:r>
                  </m:oMath>
                </a14:m>
                <a:r>
                  <a:rPr lang="en-US" altLang="zh-CN" sz="2400" dirty="0">
                    <a:ea typeface="思源黑体 CN Normal" panose="020B0400000000000000" pitchFamily="34" charset="-122"/>
                  </a:rPr>
                  <a:t>(</a:t>
                </a:r>
                <a:r>
                  <a:rPr lang="el-GR" altLang="zh-CN" sz="2400" dirty="0">
                    <a:ea typeface="思源黑体 CN Normal" panose="020B0400000000000000" pitchFamily="34" charset="-122"/>
                  </a:rPr>
                  <a:t>ξ</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a:t>
                </a:r>
                <a:r>
                  <a:rPr lang="en-US" altLang="zh-CN" sz="2400" dirty="0">
                    <a:solidFill>
                      <a:srgbClr val="C00000"/>
                    </a:solidFill>
                    <a:ea typeface="思源黑体 CN Normal" panose="020B0400000000000000" pitchFamily="34" charset="-122"/>
                  </a:rPr>
                  <a:t>0.8</a:t>
                </a:r>
                <a:r>
                  <a:rPr lang="zh-CN" altLang="en-US" sz="2400" dirty="0">
                    <a:ea typeface="思源黑体 CN Normal" panose="020B0400000000000000" pitchFamily="34" charset="-122"/>
                  </a:rPr>
                  <a:t>，</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ℙ</m:t>
                    </m:r>
                  </m:oMath>
                </a14:m>
                <a:r>
                  <a:rPr lang="en-US" altLang="zh-CN" sz="2400" dirty="0">
                    <a:ea typeface="思源黑体 CN Normal" panose="020B0400000000000000" pitchFamily="34" charset="-122"/>
                  </a:rPr>
                  <a:t> (</a:t>
                </a:r>
                <a:r>
                  <a:rPr lang="el-GR" altLang="zh-CN" sz="2400" dirty="0">
                    <a:ea typeface="思源黑体 CN Normal" panose="020B0400000000000000" pitchFamily="34" charset="-122"/>
                  </a:rPr>
                  <a:t>ξ</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)=0</a:t>
                </a:r>
                <a:r>
                  <a:rPr lang="zh-CN" altLang="en-US" sz="2400" dirty="0">
                    <a:ea typeface="思源黑体 CN Normal" panose="020B0400000000000000" pitchFamily="34" charset="-122"/>
                  </a:rPr>
                  <a:t>，</a:t>
                </a:r>
              </a:p>
            </p:txBody>
          </p:sp>
        </mc:Choice>
        <mc:Fallback xmlns="">
          <p:sp>
            <p:nvSpPr>
              <p:cNvPr id="73" name="矩形 72"/>
              <p:cNvSpPr>
                <a:spLocks noRot="1" noChangeAspect="1" noMove="1" noResize="1" noEditPoints="1" noAdjustHandles="1" noChangeArrowheads="1" noChangeShapeType="1" noTextEdit="1"/>
              </p:cNvSpPr>
              <p:nvPr/>
            </p:nvSpPr>
            <p:spPr>
              <a:xfrm>
                <a:off x="1396355" y="3825014"/>
                <a:ext cx="6136691" cy="461665"/>
              </a:xfrm>
              <a:prstGeom prst="rect">
                <a:avLst/>
              </a:prstGeom>
              <a:blipFill rotWithShape="1">
                <a:blip r:embed="rId9"/>
                <a:stretch>
                  <a:fillRect l="-10" t="-89" r="1" b="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1373223" y="4357915"/>
                <a:ext cx="6370867" cy="461665"/>
              </a:xfrm>
              <a:prstGeom prst="rect">
                <a:avLst/>
              </a:prstGeom>
            </p:spPr>
            <p:txBody>
              <a:bodyPr wrap="square">
                <a:spAutoFit/>
              </a:bodyPr>
              <a:lstStyle/>
              <a:p>
                <a:r>
                  <a:rPr lang="zh-CN" altLang="en-US" sz="2400" dirty="0">
                    <a:latin typeface="+mn-ea"/>
                  </a:rPr>
                  <a:t>当</a:t>
                </a:r>
                <a:r>
                  <a:rPr lang="en-US" altLang="zh-CN" sz="2400" i="1" dirty="0">
                    <a:ea typeface="思源黑体 CN Normal" panose="020B0400000000000000" pitchFamily="34" charset="-122"/>
                  </a:rPr>
                  <a:t>x</a:t>
                </a:r>
                <a:r>
                  <a:rPr lang="zh-CN" altLang="en-US" sz="2400" dirty="0">
                    <a:ea typeface="思源黑体 CN Normal" panose="020B0400000000000000" pitchFamily="34" charset="-122"/>
                  </a:rPr>
                  <a:t>∈</a:t>
                </a:r>
                <a:r>
                  <a:rPr lang="en-US" altLang="zh-CN" sz="2400" dirty="0">
                    <a:ea typeface="思源黑体 CN Normal" panose="020B0400000000000000" pitchFamily="34" charset="-122"/>
                  </a:rPr>
                  <a:t>(1,+</a:t>
                </a:r>
                <a:r>
                  <a:rPr lang="zh-CN" altLang="en-US" sz="2400" dirty="0">
                    <a:ea typeface="思源黑体 CN Normal" panose="020B0400000000000000" pitchFamily="34" charset="-122"/>
                  </a:rPr>
                  <a:t>∞</a:t>
                </a:r>
                <a:r>
                  <a:rPr lang="en-US" altLang="zh-CN" sz="2400" dirty="0">
                    <a:ea typeface="思源黑体 CN Normal" panose="020B0400000000000000" pitchFamily="34" charset="-122"/>
                  </a:rPr>
                  <a:t>)</a:t>
                </a:r>
                <a:r>
                  <a:rPr lang="zh-CN" altLang="en-US" sz="2400" dirty="0">
                    <a:ea typeface="思源黑体 CN Normal" panose="020B0400000000000000" pitchFamily="34" charset="-122"/>
                  </a:rPr>
                  <a:t>时，</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ℙ</m:t>
                    </m:r>
                  </m:oMath>
                </a14:m>
                <a:r>
                  <a:rPr lang="en-US" altLang="zh-CN" sz="2400" dirty="0">
                    <a:ea typeface="思源黑体 CN Normal" panose="020B0400000000000000" pitchFamily="34" charset="-122"/>
                  </a:rPr>
                  <a:t>(</a:t>
                </a:r>
                <a:r>
                  <a:rPr lang="el-GR" altLang="zh-CN" sz="2400" dirty="0">
                    <a:ea typeface="思源黑体 CN Normal" panose="020B0400000000000000" pitchFamily="34" charset="-122"/>
                  </a:rPr>
                  <a:t>ξ</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a:t>
                </a:r>
                <a:r>
                  <a:rPr lang="en-US" altLang="zh-CN" sz="2400" dirty="0">
                    <a:solidFill>
                      <a:srgbClr val="C00000"/>
                    </a:solidFill>
                    <a:ea typeface="思源黑体 CN Normal" panose="020B0400000000000000" pitchFamily="34" charset="-122"/>
                  </a:rPr>
                  <a:t>1</a:t>
                </a:r>
                <a:r>
                  <a:rPr lang="zh-CN" altLang="en-US" sz="2400" dirty="0">
                    <a:ea typeface="思源黑体 CN Normal" panose="020B0400000000000000" pitchFamily="34" charset="-122"/>
                  </a:rPr>
                  <a:t>，</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ℙ</m:t>
                    </m:r>
                  </m:oMath>
                </a14:m>
                <a:r>
                  <a:rPr lang="en-US" altLang="zh-CN" sz="2400" dirty="0">
                    <a:ea typeface="思源黑体 CN Normal" panose="020B0400000000000000" pitchFamily="34" charset="-122"/>
                  </a:rPr>
                  <a:t> (</a:t>
                </a:r>
                <a:r>
                  <a:rPr lang="el-GR" altLang="zh-CN" sz="2400" dirty="0">
                    <a:ea typeface="思源黑体 CN Normal" panose="020B0400000000000000" pitchFamily="34" charset="-122"/>
                  </a:rPr>
                  <a:t>ξ</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)=0</a:t>
                </a:r>
                <a:r>
                  <a:rPr lang="zh-CN" altLang="en-US" sz="2400" dirty="0">
                    <a:ea typeface="思源黑体 CN Normal" panose="020B0400000000000000" pitchFamily="34" charset="-122"/>
                  </a:rPr>
                  <a:t>，</a:t>
                </a:r>
              </a:p>
            </p:txBody>
          </p:sp>
        </mc:Choice>
        <mc:Fallback xmlns="">
          <p:sp>
            <p:nvSpPr>
              <p:cNvPr id="75" name="矩形 74"/>
              <p:cNvSpPr>
                <a:spLocks noRot="1" noChangeAspect="1" noMove="1" noResize="1" noEditPoints="1" noAdjustHandles="1" noChangeArrowheads="1" noChangeShapeType="1" noTextEdit="1"/>
              </p:cNvSpPr>
              <p:nvPr/>
            </p:nvSpPr>
            <p:spPr>
              <a:xfrm>
                <a:off x="1373223" y="4357915"/>
                <a:ext cx="6370867" cy="461665"/>
              </a:xfrm>
              <a:prstGeom prst="rect">
                <a:avLst/>
              </a:prstGeom>
              <a:blipFill rotWithShape="1">
                <a:blip r:embed="rId10"/>
                <a:stretch>
                  <a:fillRect l="-6" t="-118" r="4" b="122"/>
                </a:stretch>
              </a:blipFill>
            </p:spPr>
            <p:txBody>
              <a:bodyPr/>
              <a:lstStyle/>
              <a:p>
                <a:r>
                  <a:rPr lang="zh-CN" altLang="en-US">
                    <a:noFill/>
                  </a:rPr>
                  <a:t> </a:t>
                </a:r>
              </a:p>
            </p:txBody>
          </p:sp>
        </mc:Fallback>
      </mc:AlternateContent>
      <p:sp>
        <p:nvSpPr>
          <p:cNvPr id="76" name="矩形 75"/>
          <p:cNvSpPr/>
          <p:nvPr/>
        </p:nvSpPr>
        <p:spPr>
          <a:xfrm>
            <a:off x="1373223" y="4941128"/>
            <a:ext cx="4539220" cy="461665"/>
          </a:xfrm>
          <a:prstGeom prst="rect">
            <a:avLst/>
          </a:prstGeom>
        </p:spPr>
        <p:txBody>
          <a:bodyPr wrap="square">
            <a:spAutoFit/>
          </a:bodyPr>
          <a:lstStyle/>
          <a:p>
            <a:r>
              <a:rPr lang="zh-CN" altLang="en-US" sz="2400" dirty="0">
                <a:latin typeface="+mn-ea"/>
              </a:rPr>
              <a:t>综上所述，</a:t>
            </a:r>
            <a:r>
              <a:rPr lang="el-GR" altLang="zh-CN" sz="2400" dirty="0">
                <a:ea typeface="思源黑体 CN Normal" panose="020B0400000000000000" pitchFamily="34" charset="-122"/>
              </a:rPr>
              <a:t>ξ</a:t>
            </a:r>
            <a:r>
              <a:rPr lang="zh-CN" altLang="en-US" sz="2400" dirty="0">
                <a:latin typeface="+mn-ea"/>
              </a:rPr>
              <a:t>的中位数</a:t>
            </a:r>
            <a:r>
              <a:rPr lang="en-US" altLang="zh-CN" sz="2400" i="1" dirty="0">
                <a:ea typeface="思源黑体 CN Normal" panose="020B0400000000000000" pitchFamily="34" charset="-122"/>
              </a:rPr>
              <a:t>x</a:t>
            </a:r>
            <a:r>
              <a:rPr lang="en-US" altLang="zh-CN" sz="2400" baseline="-25000" dirty="0">
                <a:ea typeface="思源黑体 CN Normal" panose="020B0400000000000000" pitchFamily="34" charset="-122"/>
              </a:rPr>
              <a:t>0.5</a:t>
            </a:r>
            <a:r>
              <a:rPr lang="en-US" altLang="zh-CN" sz="2400" dirty="0">
                <a:ea typeface="思源黑体 CN Normal" panose="020B0400000000000000" pitchFamily="34" charset="-122"/>
              </a:rPr>
              <a:t>=0.</a:t>
            </a:r>
            <a:endParaRPr lang="zh-CN" altLang="en-US" sz="2400" dirty="0">
              <a:latin typeface="+mn-ea"/>
            </a:endParaRPr>
          </a:p>
        </p:txBody>
      </p:sp>
      <p:pic>
        <p:nvPicPr>
          <p:cNvPr id="23" name="图片 22"/>
          <p:cNvPicPr>
            <a:picLocks noChangeAspect="1"/>
          </p:cNvPicPr>
          <p:nvPr/>
        </p:nvPicPr>
        <p:blipFill rotWithShape="1">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brightnessContrast contrast="100000"/>
                    </a14:imgEffect>
                    <a14:imgEffect>
                      <a14:sharpenSoften amount="100000"/>
                    </a14:imgEffect>
                  </a14:imgLayer>
                </a14:imgProps>
              </a:ext>
            </a:extLst>
          </a:blip>
          <a:srcRect l="19837" t="34360" r="14989" b="34081"/>
          <a:stretch>
            <a:fillRect/>
          </a:stretch>
        </p:blipFill>
        <p:spPr>
          <a:xfrm>
            <a:off x="2682988" y="5587292"/>
            <a:ext cx="4972126" cy="532882"/>
          </a:xfrm>
          <a:prstGeom prst="rect">
            <a:avLst/>
          </a:prstGeom>
          <a:solidFill>
            <a:schemeClr val="bg1"/>
          </a:solidFill>
        </p:spPr>
      </p:pic>
      <p:sp>
        <p:nvSpPr>
          <p:cNvPr id="3" name="灯片编号占位符 2"/>
          <p:cNvSpPr>
            <a:spLocks noGrp="1"/>
          </p:cNvSpPr>
          <p:nvPr>
            <p:ph type="sldNum" sz="quarter" idx="12"/>
          </p:nvPr>
        </p:nvSpPr>
        <p:spPr/>
        <p:txBody>
          <a:bodyPr/>
          <a:lstStyle/>
          <a:p>
            <a:fld id="{5FD308DF-D0D6-41CA-8E01-1A1CE80A10EE}" type="slidenum">
              <a:rPr lang="zh-CN" altLang="en-US" smtClean="0"/>
              <a:t>213</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left)">
                                      <p:cBhvr>
                                        <p:cTn id="16" dur="500"/>
                                        <p:tgtEl>
                                          <p:spTgt spid="6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left)">
                                      <p:cBhvr>
                                        <p:cTn id="21" dur="500"/>
                                        <p:tgtEl>
                                          <p:spTgt spid="7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left)">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left)">
                                      <p:cBhvr>
                                        <p:cTn id="31" dur="500"/>
                                        <p:tgtEl>
                                          <p:spTgt spid="7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wipe(left)">
                                      <p:cBhvr>
                                        <p:cTn id="36" dur="500"/>
                                        <p:tgtEl>
                                          <p:spTgt spid="7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wipe(left)">
                                      <p:cBhvr>
                                        <p:cTn id="4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P spid="73" grpId="0"/>
      <p:bldP spid="75" grpId="0"/>
      <p:bldP spid="76"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097994" y="1201638"/>
            <a:ext cx="10008621" cy="917468"/>
            <a:chOff x="832352" y="1771759"/>
            <a:chExt cx="7031177" cy="616616"/>
          </a:xfrm>
        </p:grpSpPr>
        <p:grpSp>
          <p:nvGrpSpPr>
            <p:cNvPr id="20" name="组合 19"/>
            <p:cNvGrpSpPr/>
            <p:nvPr/>
          </p:nvGrpSpPr>
          <p:grpSpPr>
            <a:xfrm>
              <a:off x="832352" y="1771759"/>
              <a:ext cx="7031177" cy="616616"/>
              <a:chOff x="832352" y="1771759"/>
              <a:chExt cx="7031177" cy="616616"/>
            </a:xfrm>
          </p:grpSpPr>
          <p:sp>
            <p:nvSpPr>
              <p:cNvPr id="22" name="矩形 21"/>
              <p:cNvSpPr/>
              <p:nvPr/>
            </p:nvSpPr>
            <p:spPr>
              <a:xfrm>
                <a:off x="873626" y="1771760"/>
                <a:ext cx="6989903" cy="6166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矩形 22"/>
              <p:cNvSpPr/>
              <p:nvPr/>
            </p:nvSpPr>
            <p:spPr>
              <a:xfrm>
                <a:off x="832352" y="1771759"/>
                <a:ext cx="90488" cy="61661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mc:AlternateContent xmlns:mc="http://schemas.openxmlformats.org/markup-compatibility/2006">
          <mc:Choice xmlns:a14="http://schemas.microsoft.com/office/drawing/2010/main" Requires="a14">
            <p:sp>
              <p:nvSpPr>
                <p:cNvPr id="21" name="矩形 20"/>
                <p:cNvSpPr/>
                <p:nvPr/>
              </p:nvSpPr>
              <p:spPr>
                <a:xfrm>
                  <a:off x="964114" y="1801522"/>
                  <a:ext cx="6899415" cy="558500"/>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注意，</a:t>
                  </a:r>
                  <a:r>
                    <a:rPr lang="en-US" altLang="zh-CN" sz="2400" i="1" dirty="0">
                      <a:solidFill>
                        <a:srgbClr val="FF0000"/>
                      </a:solidFill>
                      <a:ea typeface="思源黑体 CN Normal" panose="020B0400000000000000" pitchFamily="34" charset="-122"/>
                    </a:rPr>
                    <a:t>α</a:t>
                  </a:r>
                  <a:r>
                    <a:rPr lang="zh-CN" altLang="en-US" sz="2400" dirty="0">
                      <a:solidFill>
                        <a:srgbClr val="FF0000"/>
                      </a:solidFill>
                      <a:ea typeface="思源黑体 CN Normal" panose="020B0400000000000000" pitchFamily="34" charset="-122"/>
                    </a:rPr>
                    <a:t>分位数可能不唯一</a:t>
                  </a:r>
                  <a:r>
                    <a:rPr lang="zh-CN" altLang="en-US" sz="2400" dirty="0">
                      <a:ea typeface="思源黑体 CN Normal" panose="020B0400000000000000" pitchFamily="34" charset="-122"/>
                    </a:rPr>
                    <a:t>，如当 </a:t>
                  </a:r>
                  <a:r>
                    <a:rPr lang="el-GR" altLang="zh-CN" sz="2400" i="1" dirty="0">
                      <a:ea typeface="思源黑体 CN Normal" panose="020B0400000000000000" pitchFamily="34" charset="-122"/>
                    </a:rPr>
                    <a:t>ξ</a:t>
                  </a:r>
                  <a:r>
                    <a:rPr lang="el-GR" altLang="zh-CN" sz="2400" dirty="0">
                      <a:ea typeface="思源黑体 CN Normal" panose="020B0400000000000000" pitchFamily="34" charset="-122"/>
                    </a:rPr>
                    <a:t> </a:t>
                  </a:r>
                  <a:r>
                    <a:rPr lang="en-US" altLang="zh-CN" sz="2400" dirty="0">
                      <a:ea typeface="思源黑体 CN Normal" panose="020B0400000000000000" pitchFamily="34" charset="-122"/>
                    </a:rPr>
                    <a:t>~ </a:t>
                  </a:r>
                  <a:r>
                    <a:rPr lang="en-US" altLang="zh-CN" sz="2400" i="1" dirty="0">
                      <a:ea typeface="思源黑体 CN Normal" panose="020B0400000000000000" pitchFamily="34" charset="-122"/>
                    </a:rPr>
                    <a:t>B</a:t>
                  </a:r>
                  <a:r>
                    <a:rPr lang="en-US" altLang="zh-CN" sz="2400" dirty="0">
                      <a:ea typeface="思源黑体 CN Normal" panose="020B0400000000000000" pitchFamily="34" charset="-122"/>
                    </a:rPr>
                    <a:t>(1,0.5)</a:t>
                  </a:r>
                  <a:r>
                    <a:rPr lang="zh-CN" altLang="en-US" sz="2400" dirty="0">
                      <a:ea typeface="思源黑体 CN Normal" panose="020B0400000000000000" pitchFamily="34" charset="-122"/>
                    </a:rPr>
                    <a:t>时，闭区间</a:t>
                  </a:r>
                  <a14:m>
                    <m:oMath xmlns:m="http://schemas.openxmlformats.org/officeDocument/2006/math">
                      <m:r>
                        <a:rPr lang="en-US" altLang="zh-CN" sz="2400" i="1" dirty="0" smtClean="0">
                          <a:latin typeface="Cambria Math" panose="02040503050406030204" pitchFamily="18" charset="0"/>
                          <a:ea typeface="思源黑体 CN Normal" panose="020B0400000000000000" pitchFamily="34" charset="-122"/>
                        </a:rPr>
                        <m:t>[</m:t>
                      </m:r>
                      <m:r>
                        <a:rPr lang="en-US" altLang="zh-CN" sz="2400" i="1" dirty="0" smtClean="0">
                          <a:latin typeface="Cambria Math" panose="02040503050406030204" pitchFamily="18" charset="0"/>
                          <a:ea typeface="思源黑体 CN Normal" panose="020B0400000000000000" pitchFamily="34" charset="-122"/>
                        </a:rPr>
                        <m:t>0,1</m:t>
                      </m:r>
                      <m:r>
                        <a:rPr lang="en-US" altLang="zh-CN" sz="2400" i="1" dirty="0">
                          <a:latin typeface="Cambria Math" panose="02040503050406030204" pitchFamily="18" charset="0"/>
                          <a:ea typeface="思源黑体 CN Normal" panose="020B0400000000000000" pitchFamily="34" charset="-122"/>
                        </a:rPr>
                        <m:t>]</m:t>
                      </m:r>
                    </m:oMath>
                  </a14:m>
                  <a:r>
                    <a:rPr lang="zh-CN" altLang="en-US" sz="2400" dirty="0">
                      <a:ea typeface="思源黑体 CN Normal" panose="020B0400000000000000" pitchFamily="34" charset="-122"/>
                    </a:rPr>
                    <a:t>中所有实数都是</a:t>
                  </a:r>
                  <a:r>
                    <a:rPr lang="el-GR" altLang="zh-CN" sz="2400" dirty="0">
                      <a:ea typeface="思源黑体 CN Normal" panose="020B0400000000000000" pitchFamily="34" charset="-122"/>
                    </a:rPr>
                    <a:t>ξ</a:t>
                  </a:r>
                  <a:r>
                    <a:rPr lang="zh-CN" altLang="en-US" sz="2400" dirty="0">
                      <a:ea typeface="思源黑体 CN Normal" panose="020B0400000000000000" pitchFamily="34" charset="-122"/>
                    </a:rPr>
                    <a:t>的</a:t>
                  </a:r>
                  <a:r>
                    <a:rPr lang="en-US" altLang="zh-CN" sz="2400" dirty="0">
                      <a:ea typeface="思源黑体 CN Normal" panose="020B0400000000000000" pitchFamily="34" charset="-122"/>
                    </a:rPr>
                    <a:t>0.5</a:t>
                  </a:r>
                  <a:r>
                    <a:rPr lang="zh-CN" altLang="en-US" sz="2400" dirty="0">
                      <a:ea typeface="思源黑体 CN Normal" panose="020B0400000000000000" pitchFamily="34" charset="-122"/>
                    </a:rPr>
                    <a:t>分位数</a:t>
                  </a:r>
                  <a:r>
                    <a:rPr lang="en-US" altLang="zh-CN" sz="2400" dirty="0">
                      <a:ea typeface="思源黑体 CN Normal" panose="020B0400000000000000" pitchFamily="34" charset="-122"/>
                    </a:rPr>
                    <a:t>.</a:t>
                  </a:r>
                </a:p>
              </p:txBody>
            </p:sp>
          </mc:Choice>
          <mc:Fallback>
            <p:sp>
              <p:nvSpPr>
                <p:cNvPr id="21" name="矩形 20"/>
                <p:cNvSpPr>
                  <a:spLocks noRot="1" noChangeAspect="1" noMove="1" noResize="1" noEditPoints="1" noAdjustHandles="1" noChangeArrowheads="1" noChangeShapeType="1" noTextEdit="1"/>
                </p:cNvSpPr>
                <p:nvPr/>
              </p:nvSpPr>
              <p:spPr>
                <a:xfrm>
                  <a:off x="964114" y="1801522"/>
                  <a:ext cx="6899415" cy="558500"/>
                </a:xfrm>
                <a:prstGeom prst="rect">
                  <a:avLst/>
                </a:prstGeom>
                <a:blipFill>
                  <a:blip r:embed="rId3"/>
                  <a:stretch>
                    <a:fillRect l="-1034" t="-4478" r="-646" b="-16418"/>
                  </a:stretch>
                </a:blipFill>
                <a:ln w="57150">
                  <a:noFill/>
                </a:ln>
              </p:spPr>
              <p:txBody>
                <a:bodyPr/>
                <a:lstStyle/>
                <a:p>
                  <a:r>
                    <a:rPr lang="en-CN">
                      <a:noFill/>
                    </a:rPr>
                    <a:t> </a:t>
                  </a:r>
                </a:p>
              </p:txBody>
            </p:sp>
          </mc:Fallback>
        </mc:AlternateContent>
      </p:grpSp>
      <p:grpSp>
        <p:nvGrpSpPr>
          <p:cNvPr id="2" name="组合 1"/>
          <p:cNvGrpSpPr/>
          <p:nvPr/>
        </p:nvGrpSpPr>
        <p:grpSpPr>
          <a:xfrm>
            <a:off x="1086843" y="2267024"/>
            <a:ext cx="9949869" cy="2689835"/>
            <a:chOff x="862756" y="2325320"/>
            <a:chExt cx="7031177" cy="1332280"/>
          </a:xfrm>
        </p:grpSpPr>
        <p:grpSp>
          <p:nvGrpSpPr>
            <p:cNvPr id="24" name="组合 23"/>
            <p:cNvGrpSpPr/>
            <p:nvPr/>
          </p:nvGrpSpPr>
          <p:grpSpPr>
            <a:xfrm>
              <a:off x="862756" y="2325320"/>
              <a:ext cx="7031177" cy="1332280"/>
              <a:chOff x="832352" y="1731438"/>
              <a:chExt cx="7031177" cy="581197"/>
            </a:xfrm>
          </p:grpSpPr>
          <p:grpSp>
            <p:nvGrpSpPr>
              <p:cNvPr id="25" name="组合 24"/>
              <p:cNvGrpSpPr/>
              <p:nvPr/>
            </p:nvGrpSpPr>
            <p:grpSpPr>
              <a:xfrm>
                <a:off x="832352" y="1771759"/>
                <a:ext cx="7031177" cy="540876"/>
                <a:chOff x="832352" y="1771759"/>
                <a:chExt cx="7031177" cy="540876"/>
              </a:xfrm>
            </p:grpSpPr>
            <p:sp>
              <p:nvSpPr>
                <p:cNvPr id="27" name="矩形 26"/>
                <p:cNvSpPr/>
                <p:nvPr/>
              </p:nvSpPr>
              <p:spPr>
                <a:xfrm>
                  <a:off x="873626" y="1771760"/>
                  <a:ext cx="6989903" cy="54087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矩形 27"/>
                <p:cNvSpPr/>
                <p:nvPr/>
              </p:nvSpPr>
              <p:spPr>
                <a:xfrm>
                  <a:off x="832352" y="1771759"/>
                  <a:ext cx="90488" cy="54087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6" name="矩形 25"/>
              <p:cNvSpPr/>
              <p:nvPr/>
            </p:nvSpPr>
            <p:spPr>
              <a:xfrm>
                <a:off x="918870" y="1731438"/>
                <a:ext cx="6899415" cy="201398"/>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对于连续型随机变量</a:t>
                </a:r>
                <a:r>
                  <a:rPr lang="en-US" altLang="zh-CN" sz="2400" i="1" dirty="0">
                    <a:ea typeface="思源黑体 CN Normal" panose="020B0400000000000000" pitchFamily="34" charset="-122"/>
                  </a:rPr>
                  <a:t>X</a:t>
                </a:r>
                <a:r>
                  <a:rPr lang="zh-CN" altLang="en-US" sz="2400" dirty="0">
                    <a:ea typeface="思源黑体 CN Normal" panose="020B0400000000000000" pitchFamily="34" charset="-122"/>
                  </a:rPr>
                  <a:t>，和</a:t>
                </a:r>
                <a:r>
                  <a:rPr lang="en-US" altLang="zh-CN" sz="2400" dirty="0">
                    <a:ea typeface="思源黑体 CN Normal" panose="020B0400000000000000" pitchFamily="34" charset="-122"/>
                  </a:rPr>
                  <a:t>0&lt;</a:t>
                </a:r>
                <a:r>
                  <a:rPr lang="el-GR" altLang="zh-CN" sz="2400" dirty="0">
                    <a:ea typeface="思源黑体 CN Normal" panose="020B0400000000000000" pitchFamily="34" charset="-122"/>
                  </a:rPr>
                  <a:t>α</a:t>
                </a:r>
                <a:r>
                  <a:rPr lang="en-US" altLang="zh-CN" sz="2400" dirty="0">
                    <a:ea typeface="思源黑体 CN Normal" panose="020B0400000000000000" pitchFamily="34" charset="-122"/>
                  </a:rPr>
                  <a:t>&lt;1</a:t>
                </a:r>
              </a:p>
            </p:txBody>
          </p:sp>
        </p:grpSp>
        <p:pic>
          <p:nvPicPr>
            <p:cNvPr id="29" name="图片 2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104161" y="2633442"/>
              <a:ext cx="4255265" cy="548316"/>
            </a:xfrm>
            <a:prstGeom prst="rect">
              <a:avLst/>
            </a:prstGeom>
          </p:spPr>
        </p:pic>
      </p:grpSp>
      <p:sp>
        <p:nvSpPr>
          <p:cNvPr id="4" name="灯片编号占位符 3"/>
          <p:cNvSpPr>
            <a:spLocks noGrp="1"/>
          </p:cNvSpPr>
          <p:nvPr>
            <p:ph type="sldNum" sz="quarter" idx="12"/>
          </p:nvPr>
        </p:nvSpPr>
        <p:spPr/>
        <p:txBody>
          <a:bodyPr/>
          <a:lstStyle/>
          <a:p>
            <a:fld id="{5FD308DF-D0D6-41CA-8E01-1A1CE80A10EE}" type="slidenum">
              <a:rPr lang="zh-CN" altLang="en-US" smtClean="0"/>
              <a:t>214</a:t>
            </a:fld>
            <a:endParaRPr lang="zh-CN" altLang="en-US"/>
          </a:p>
        </p:txBody>
      </p:sp>
      <mc:AlternateContent xmlns:mc="http://schemas.openxmlformats.org/markup-compatibility/2006" xmlns:a14="http://schemas.microsoft.com/office/drawing/2010/main">
        <mc:Choice Requires="a14">
          <p:sp>
            <p:nvSpPr>
              <p:cNvPr id="6" name="矩形 5"/>
              <p:cNvSpPr/>
              <p:nvPr/>
            </p:nvSpPr>
            <p:spPr>
              <a:xfrm>
                <a:off x="1235530" y="4113844"/>
                <a:ext cx="9716520" cy="830997"/>
              </a:xfrm>
              <a:prstGeom prst="rect">
                <a:avLst/>
              </a:prstGeom>
            </p:spPr>
            <p:txBody>
              <a:bodyPr wrap="square">
                <a:spAutoFit/>
              </a:bodyPr>
              <a:lstStyle/>
              <a:p>
                <a:pPr lvl="0"/>
                <a:r>
                  <a:rPr lang="zh-CN" altLang="en-US" sz="2400" dirty="0">
                    <a:solidFill>
                      <a:prstClr val="black"/>
                    </a:solidFill>
                    <a:ea typeface="思源黑体 CN Normal" panose="020B0400000000000000" pitchFamily="34" charset="-122"/>
                  </a:rPr>
                  <a:t>所以，连续型随机变量</a:t>
                </a:r>
                <a:r>
                  <a:rPr lang="en-US" altLang="zh-CN" sz="2400" i="1" dirty="0">
                    <a:solidFill>
                      <a:prstClr val="black"/>
                    </a:solidFill>
                    <a:ea typeface="思源黑体 CN Normal" panose="020B0400000000000000" pitchFamily="34" charset="-122"/>
                  </a:rPr>
                  <a:t>X</a:t>
                </a:r>
                <a:r>
                  <a:rPr lang="zh-CN" altLang="en-US" sz="2400" dirty="0">
                    <a:solidFill>
                      <a:prstClr val="black"/>
                    </a:solidFill>
                    <a:ea typeface="思源黑体 CN Normal" panose="020B0400000000000000" pitchFamily="34" charset="-122"/>
                  </a:rPr>
                  <a:t>，满足条件</a:t>
                </a:r>
                <a:r>
                  <a:rPr lang="en-US" altLang="zh-CN" sz="2400" i="1" dirty="0">
                    <a:solidFill>
                      <a:prstClr val="black"/>
                    </a:solidFill>
                    <a:ea typeface="思源黑体 CN Normal" panose="020B0400000000000000" pitchFamily="34" charset="-122"/>
                  </a:rPr>
                  <a:t>F</a:t>
                </a:r>
                <a:r>
                  <a:rPr lang="en-US" altLang="zh-CN" sz="2400" dirty="0">
                    <a:solidFill>
                      <a:prstClr val="black"/>
                    </a:solidFill>
                    <a:ea typeface="思源黑体 CN Normal" panose="020B0400000000000000" pitchFamily="34" charset="-122"/>
                  </a:rPr>
                  <a:t>(</a:t>
                </a:r>
                <a:r>
                  <a:rPr lang="en-US" altLang="zh-CN" sz="2400" i="1" dirty="0">
                    <a:solidFill>
                      <a:prstClr val="black"/>
                    </a:solidFill>
                    <a:ea typeface="思源黑体 CN Normal" panose="020B0400000000000000" pitchFamily="34" charset="-122"/>
                  </a:rPr>
                  <a:t>x</a:t>
                </a:r>
                <a:r>
                  <a:rPr lang="en-US" altLang="zh-CN" sz="2400" i="1" baseline="-25000" dirty="0">
                    <a:solidFill>
                      <a:prstClr val="black"/>
                    </a:solidFill>
                    <a:ea typeface="思源黑体 CN Normal" panose="020B0400000000000000" pitchFamily="34" charset="-122"/>
                  </a:rPr>
                  <a:t>α</a:t>
                </a:r>
                <a:r>
                  <a:rPr lang="en-US" altLang="zh-CN" sz="2400" dirty="0">
                    <a:solidFill>
                      <a:prstClr val="black"/>
                    </a:solidFill>
                    <a:ea typeface="思源黑体 CN Normal" panose="020B0400000000000000" pitchFamily="34" charset="-122"/>
                  </a:rPr>
                  <a:t>)=</a:t>
                </a:r>
                <a:r>
                  <a:rPr lang="en-US" altLang="zh-CN" sz="2400" dirty="0">
                    <a:solidFill>
                      <a:prstClr val="black"/>
                    </a:solidFill>
                    <a:ea typeface="Cambria Math" panose="02040503050406030204" pitchFamily="18" charset="0"/>
                  </a:rPr>
                  <a:t> </a:t>
                </a:r>
                <a14:m>
                  <m:oMath xmlns:m="http://schemas.openxmlformats.org/officeDocument/2006/math">
                    <m:r>
                      <a:rPr lang="en-US" altLang="zh-CN" sz="2400" i="1">
                        <a:solidFill>
                          <a:prstClr val="black"/>
                        </a:solidFill>
                        <a:latin typeface="Cambria Math" panose="02040503050406030204" pitchFamily="18" charset="0"/>
                        <a:ea typeface="Cambria Math" panose="02040503050406030204" pitchFamily="18" charset="0"/>
                      </a:rPr>
                      <m:t>ℙ</m:t>
                    </m:r>
                    <m:r>
                      <a:rPr lang="en-US" altLang="zh-CN" sz="2400" i="1">
                        <a:solidFill>
                          <a:prstClr val="black"/>
                        </a:solidFill>
                        <a:latin typeface="Cambria Math" panose="02040503050406030204" pitchFamily="18" charset="0"/>
                        <a:ea typeface="Cambria Math" panose="02040503050406030204" pitchFamily="18" charset="0"/>
                      </a:rPr>
                      <m:t> </m:t>
                    </m:r>
                  </m:oMath>
                </a14:m>
                <a:r>
                  <a:rPr lang="en-US" altLang="zh-CN" sz="2400" dirty="0">
                    <a:solidFill>
                      <a:prstClr val="black"/>
                    </a:solidFill>
                    <a:ea typeface="思源黑体 CN Normal" panose="020B0400000000000000" pitchFamily="34" charset="-122"/>
                  </a:rPr>
                  <a:t>(</a:t>
                </a:r>
                <a:r>
                  <a:rPr lang="en-US" altLang="zh-CN" sz="2400" i="1" dirty="0">
                    <a:solidFill>
                      <a:prstClr val="black"/>
                    </a:solidFill>
                    <a:ea typeface="思源黑体 CN Normal" panose="020B0400000000000000" pitchFamily="34" charset="-122"/>
                  </a:rPr>
                  <a:t>X </a:t>
                </a:r>
                <a:r>
                  <a:rPr lang="zh-CN" altLang="en-US" sz="2400" dirty="0">
                    <a:solidFill>
                      <a:prstClr val="black"/>
                    </a:solidFill>
                    <a:ea typeface="思源黑体 CN Normal" panose="020B0400000000000000" pitchFamily="34" charset="-122"/>
                  </a:rPr>
                  <a:t>≤</a:t>
                </a:r>
                <a:r>
                  <a:rPr lang="en-US" altLang="zh-CN" sz="2400" i="1" dirty="0">
                    <a:solidFill>
                      <a:prstClr val="black"/>
                    </a:solidFill>
                    <a:ea typeface="思源黑体 CN Normal" panose="020B0400000000000000" pitchFamily="34" charset="-122"/>
                  </a:rPr>
                  <a:t> x</a:t>
                </a:r>
                <a:r>
                  <a:rPr lang="en-US" altLang="zh-CN" sz="2400" i="1" baseline="-25000" dirty="0">
                    <a:solidFill>
                      <a:prstClr val="black"/>
                    </a:solidFill>
                    <a:ea typeface="思源黑体 CN Normal" panose="020B0400000000000000" pitchFamily="34" charset="-122"/>
                  </a:rPr>
                  <a:t>α</a:t>
                </a:r>
                <a:r>
                  <a:rPr lang="en-US" altLang="zh-CN" sz="2400" dirty="0">
                    <a:solidFill>
                      <a:prstClr val="black"/>
                    </a:solidFill>
                    <a:ea typeface="思源黑体 CN Normal" panose="020B0400000000000000" pitchFamily="34" charset="-122"/>
                  </a:rPr>
                  <a:t>) =</a:t>
                </a:r>
                <a:r>
                  <a:rPr lang="el-GR" altLang="zh-CN" sz="2400" i="1" dirty="0">
                    <a:solidFill>
                      <a:prstClr val="black"/>
                    </a:solidFill>
                    <a:ea typeface="思源黑体 CN Normal" panose="020B0400000000000000" pitchFamily="34" charset="-122"/>
                  </a:rPr>
                  <a:t>α</a:t>
                </a:r>
                <a:r>
                  <a:rPr lang="zh-CN" altLang="en-US" sz="2400" dirty="0">
                    <a:solidFill>
                      <a:prstClr val="black"/>
                    </a:solidFill>
                    <a:ea typeface="思源黑体 CN Normal" panose="020B0400000000000000" pitchFamily="34" charset="-122"/>
                  </a:rPr>
                  <a:t>的实数</a:t>
                </a:r>
                <a:r>
                  <a:rPr lang="en-US" altLang="zh-CN" sz="2400" i="1" dirty="0">
                    <a:solidFill>
                      <a:prstClr val="black"/>
                    </a:solidFill>
                    <a:ea typeface="思源黑体 CN Normal" panose="020B0400000000000000" pitchFamily="34" charset="-122"/>
                  </a:rPr>
                  <a:t>x</a:t>
                </a:r>
                <a:r>
                  <a:rPr lang="en-US" altLang="zh-CN" sz="2400" i="1" baseline="-25000" dirty="0">
                    <a:solidFill>
                      <a:prstClr val="black"/>
                    </a:solidFill>
                    <a:ea typeface="思源黑体 CN Normal" panose="020B0400000000000000" pitchFamily="34" charset="-122"/>
                  </a:rPr>
                  <a:t>α</a:t>
                </a:r>
                <a:r>
                  <a:rPr lang="zh-CN" altLang="en-US" sz="2400" dirty="0">
                    <a:solidFill>
                      <a:prstClr val="black"/>
                    </a:solidFill>
                    <a:ea typeface="思源黑体 CN Normal" panose="020B0400000000000000" pitchFamily="34" charset="-122"/>
                  </a:rPr>
                  <a:t>就是</a:t>
                </a:r>
                <a:r>
                  <a:rPr lang="en-US" altLang="zh-CN" sz="2400" i="1" dirty="0">
                    <a:solidFill>
                      <a:prstClr val="black"/>
                    </a:solidFill>
                    <a:ea typeface="思源黑体 CN Normal" panose="020B0400000000000000" pitchFamily="34" charset="-122"/>
                  </a:rPr>
                  <a:t>X</a:t>
                </a:r>
                <a:r>
                  <a:rPr lang="zh-CN" altLang="en-US" sz="2400" dirty="0">
                    <a:solidFill>
                      <a:prstClr val="black"/>
                    </a:solidFill>
                    <a:ea typeface="思源黑体 CN Normal" panose="020B0400000000000000" pitchFamily="34" charset="-122"/>
                  </a:rPr>
                  <a:t>的</a:t>
                </a:r>
                <a:r>
                  <a:rPr lang="el-GR" altLang="zh-CN" sz="2400" i="1" dirty="0">
                    <a:solidFill>
                      <a:prstClr val="black"/>
                    </a:solidFill>
                    <a:ea typeface="思源黑体 CN Normal" panose="020B0400000000000000" pitchFamily="34" charset="-122"/>
                  </a:rPr>
                  <a:t>α</a:t>
                </a:r>
                <a:r>
                  <a:rPr lang="zh-CN" altLang="en-US" sz="2400" dirty="0">
                    <a:solidFill>
                      <a:prstClr val="black"/>
                    </a:solidFill>
                    <a:ea typeface="思源黑体 CN Normal" panose="020B0400000000000000" pitchFamily="34" charset="-122"/>
                  </a:rPr>
                  <a:t>分位数</a:t>
                </a:r>
                <a:r>
                  <a:rPr lang="en-US" altLang="zh-CN" sz="2400" dirty="0">
                    <a:solidFill>
                      <a:prstClr val="black"/>
                    </a:solidFill>
                    <a:ea typeface="思源黑体 CN Normal" panose="020B0400000000000000" pitchFamily="34" charset="-122"/>
                  </a:rPr>
                  <a:t>.</a:t>
                </a:r>
                <a:endParaRPr lang="zh-CN" altLang="en-US" sz="2400" dirty="0">
                  <a:solidFill>
                    <a:prstClr val="black"/>
                  </a:solidFill>
                  <a:ea typeface="思源黑体 CN Normal" panose="020B0400000000000000"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1235530" y="4113844"/>
                <a:ext cx="9716520" cy="830997"/>
              </a:xfrm>
              <a:prstGeom prst="rect">
                <a:avLst/>
              </a:prstGeom>
              <a:blipFill rotWithShape="1">
                <a:blip r:embed="rId5"/>
                <a:stretch>
                  <a:fillRect l="-5" t="-38" r="2" b="12"/>
                </a:stretch>
              </a:blipFill>
            </p:spPr>
            <p:txBody>
              <a:bodyPr/>
              <a:lstStyle/>
              <a:p>
                <a:r>
                  <a:rPr lang="zh-CN" altLang="en-US">
                    <a:noFill/>
                  </a:rPr>
                  <a:t> </a:t>
                </a:r>
              </a:p>
            </p:txBody>
          </p:sp>
        </mc:Fallback>
      </mc:AlternateContent>
      <p:sp>
        <p:nvSpPr>
          <p:cNvPr id="30" name="矩形 29"/>
          <p:cNvSpPr/>
          <p:nvPr/>
        </p:nvSpPr>
        <p:spPr>
          <a:xfrm>
            <a:off x="1156746" y="5394751"/>
            <a:ext cx="6288901" cy="523220"/>
          </a:xfrm>
          <a:prstGeom prst="rect">
            <a:avLst/>
          </a:prstGeom>
        </p:spPr>
        <p:txBody>
          <a:bodyPr wrap="none">
            <a:spAutoFit/>
          </a:bodyPr>
          <a:lstStyle/>
          <a:p>
            <a:pPr lvl="0"/>
            <a:r>
              <a:rPr lang="zh-CN" altLang="en-US" sz="2800" dirty="0">
                <a:solidFill>
                  <a:srgbClr val="FF0000"/>
                </a:solidFill>
                <a:ea typeface="思源黑体 CN Normal" panose="020B0400000000000000" pitchFamily="34" charset="-122"/>
              </a:rPr>
              <a:t>问题：</a:t>
            </a:r>
            <a:r>
              <a:rPr lang="zh-CN" altLang="en-US" sz="2800" dirty="0">
                <a:solidFill>
                  <a:prstClr val="black"/>
                </a:solidFill>
                <a:ea typeface="思源黑体 CN Normal" panose="020B0400000000000000" pitchFamily="34" charset="-122"/>
              </a:rPr>
              <a:t>标准正态分布的中位数是多少？</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0"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2926173" y="1124844"/>
            <a:ext cx="4650105" cy="519773"/>
            <a:chOff x="1676400" y="988194"/>
            <a:chExt cx="4650105" cy="519773"/>
          </a:xfrm>
        </p:grpSpPr>
        <p:grpSp>
          <p:nvGrpSpPr>
            <p:cNvPr id="26" name="组合 25"/>
            <p:cNvGrpSpPr/>
            <p:nvPr/>
          </p:nvGrpSpPr>
          <p:grpSpPr>
            <a:xfrm>
              <a:off x="1676400" y="988194"/>
              <a:ext cx="4650105" cy="519773"/>
              <a:chOff x="1676400" y="988194"/>
              <a:chExt cx="4650105" cy="519773"/>
            </a:xfrm>
          </p:grpSpPr>
          <p:sp>
            <p:nvSpPr>
              <p:cNvPr id="4" name="矩形 3"/>
              <p:cNvSpPr/>
              <p:nvPr/>
            </p:nvSpPr>
            <p:spPr>
              <a:xfrm>
                <a:off x="1676400" y="988194"/>
                <a:ext cx="4650105"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392631" y="1015524"/>
              <a:ext cx="3933874"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离群数据与四分位数</a:t>
              </a:r>
              <a:endParaRPr lang="zh-CN" altLang="en-US" sz="3200" dirty="0">
                <a:solidFill>
                  <a:schemeClr val="bg1"/>
                </a:solidFill>
                <a:latin typeface="+mj-lt"/>
                <a:ea typeface="思源黑体 CN Bold" panose="020B0800000000000000" pitchFamily="34" charset="-122"/>
              </a:endParaRPr>
            </a:p>
          </p:txBody>
        </p:sp>
      </p:grpSp>
      <p:grpSp>
        <p:nvGrpSpPr>
          <p:cNvPr id="33" name="组合 32"/>
          <p:cNvGrpSpPr/>
          <p:nvPr/>
        </p:nvGrpSpPr>
        <p:grpSpPr>
          <a:xfrm>
            <a:off x="1089102" y="1882472"/>
            <a:ext cx="10013795" cy="974660"/>
            <a:chOff x="832352" y="1897752"/>
            <a:chExt cx="7031177" cy="364630"/>
          </a:xfrm>
        </p:grpSpPr>
        <p:grpSp>
          <p:nvGrpSpPr>
            <p:cNvPr id="34" name="组合 33"/>
            <p:cNvGrpSpPr/>
            <p:nvPr/>
          </p:nvGrpSpPr>
          <p:grpSpPr>
            <a:xfrm>
              <a:off x="832352" y="1897752"/>
              <a:ext cx="7031177" cy="364630"/>
              <a:chOff x="832352" y="1897752"/>
              <a:chExt cx="7031177" cy="364630"/>
            </a:xfrm>
          </p:grpSpPr>
          <p:sp>
            <p:nvSpPr>
              <p:cNvPr id="36" name="矩形 35"/>
              <p:cNvSpPr/>
              <p:nvPr/>
            </p:nvSpPr>
            <p:spPr>
              <a:xfrm>
                <a:off x="873626" y="1897753"/>
                <a:ext cx="6989903" cy="36462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7" name="矩形 36"/>
              <p:cNvSpPr/>
              <p:nvPr/>
            </p:nvSpPr>
            <p:spPr>
              <a:xfrm>
                <a:off x="832352" y="1897752"/>
                <a:ext cx="90488" cy="36462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5" name="矩形 34"/>
            <p:cNvSpPr/>
            <p:nvPr/>
          </p:nvSpPr>
          <p:spPr>
            <a:xfrm>
              <a:off x="964114" y="1925329"/>
              <a:ext cx="6899415" cy="310884"/>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如果获取数据中混有其它数据</a:t>
              </a:r>
              <a:r>
                <a:rPr lang="en-US" altLang="zh-CN" sz="2400" dirty="0">
                  <a:ea typeface="思源黑体 CN Normal" panose="020B0400000000000000" pitchFamily="34" charset="-122"/>
                </a:rPr>
                <a:t>(</a:t>
              </a:r>
              <a:r>
                <a:rPr lang="zh-CN" altLang="en-US" sz="2400" dirty="0">
                  <a:ea typeface="思源黑体 CN Normal" panose="020B0400000000000000" pitchFamily="34" charset="-122"/>
                </a:rPr>
                <a:t>不是所要研究未知现象的观测数据</a:t>
              </a:r>
              <a:r>
                <a:rPr lang="en-US" altLang="zh-CN" sz="2400" dirty="0">
                  <a:ea typeface="思源黑体 CN Normal" panose="020B0400000000000000" pitchFamily="34" charset="-122"/>
                </a:rPr>
                <a:t>),</a:t>
              </a:r>
              <a:r>
                <a:rPr lang="zh-CN" altLang="en-US" sz="2400" dirty="0">
                  <a:ea typeface="思源黑体 CN Normal" panose="020B0400000000000000" pitchFamily="34" charset="-122"/>
                </a:rPr>
                <a:t>将会影响认知的结论</a:t>
              </a:r>
              <a:r>
                <a:rPr lang="en-US" altLang="zh-CN" sz="2400" dirty="0">
                  <a:ea typeface="思源黑体 CN Normal" panose="020B0400000000000000" pitchFamily="34" charset="-122"/>
                </a:rPr>
                <a:t>.</a:t>
              </a:r>
            </a:p>
          </p:txBody>
        </p:sp>
      </p:grpSp>
      <p:grpSp>
        <p:nvGrpSpPr>
          <p:cNvPr id="45" name="组合 44"/>
          <p:cNvGrpSpPr/>
          <p:nvPr/>
        </p:nvGrpSpPr>
        <p:grpSpPr>
          <a:xfrm>
            <a:off x="1069929" y="3078604"/>
            <a:ext cx="10013795" cy="915989"/>
            <a:chOff x="832352" y="1897752"/>
            <a:chExt cx="7031177" cy="364630"/>
          </a:xfrm>
        </p:grpSpPr>
        <p:grpSp>
          <p:nvGrpSpPr>
            <p:cNvPr id="46" name="组合 45"/>
            <p:cNvGrpSpPr/>
            <p:nvPr/>
          </p:nvGrpSpPr>
          <p:grpSpPr>
            <a:xfrm>
              <a:off x="832352" y="1897752"/>
              <a:ext cx="7031177" cy="364630"/>
              <a:chOff x="832352" y="1897752"/>
              <a:chExt cx="7031177" cy="364630"/>
            </a:xfrm>
          </p:grpSpPr>
          <p:sp>
            <p:nvSpPr>
              <p:cNvPr id="48" name="矩形 47"/>
              <p:cNvSpPr/>
              <p:nvPr/>
            </p:nvSpPr>
            <p:spPr>
              <a:xfrm>
                <a:off x="873626" y="1897753"/>
                <a:ext cx="6989903" cy="36462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 name="矩形 48"/>
              <p:cNvSpPr/>
              <p:nvPr/>
            </p:nvSpPr>
            <p:spPr>
              <a:xfrm>
                <a:off x="832352" y="1897752"/>
                <a:ext cx="90488" cy="36462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7" name="矩形 46"/>
            <p:cNvSpPr/>
            <p:nvPr/>
          </p:nvSpPr>
          <p:spPr>
            <a:xfrm>
              <a:off x="964114" y="1915373"/>
              <a:ext cx="6899415" cy="330797"/>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通常这些错误数据远离其它数据</a:t>
              </a:r>
              <a:r>
                <a:rPr lang="en-US" altLang="zh-CN" sz="2400" dirty="0">
                  <a:ea typeface="思源黑体 CN Normal" panose="020B0400000000000000" pitchFamily="34" charset="-122"/>
                </a:rPr>
                <a:t>, </a:t>
              </a:r>
              <a:r>
                <a:rPr lang="zh-CN" altLang="en-US" sz="2400" dirty="0">
                  <a:ea typeface="思源黑体 CN Normal" panose="020B0400000000000000" pitchFamily="34" charset="-122"/>
                </a:rPr>
                <a:t>呈现出离群的特性</a:t>
              </a:r>
              <a:r>
                <a:rPr lang="en-US" altLang="zh-CN" sz="2400" dirty="0">
                  <a:ea typeface="思源黑体 CN Normal" panose="020B0400000000000000" pitchFamily="34" charset="-122"/>
                </a:rPr>
                <a:t>, </a:t>
              </a:r>
              <a:r>
                <a:rPr lang="zh-CN" altLang="en-US" sz="2400" dirty="0">
                  <a:ea typeface="思源黑体 CN Normal" panose="020B0400000000000000" pitchFamily="34" charset="-122"/>
                </a:rPr>
                <a:t>称之为</a:t>
              </a:r>
              <a:r>
                <a:rPr lang="zh-CN" altLang="en-US" sz="2400" dirty="0">
                  <a:solidFill>
                    <a:srgbClr val="C00000"/>
                  </a:solidFill>
                  <a:ea typeface="思源黑体 CN Normal" panose="020B0400000000000000" pitchFamily="34" charset="-122"/>
                </a:rPr>
                <a:t>离群数据</a:t>
              </a:r>
              <a:r>
                <a:rPr lang="zh-CN" altLang="en-US" sz="2400" dirty="0">
                  <a:ea typeface="思源黑体 CN Normal" panose="020B0400000000000000" pitchFamily="34" charset="-122"/>
                </a:rPr>
                <a:t>，</a:t>
              </a:r>
              <a:r>
                <a:rPr lang="en-US" altLang="zh-CN" sz="2400" dirty="0">
                  <a:ea typeface="思源黑体 CN Normal" panose="020B0400000000000000" pitchFamily="34" charset="-122"/>
                </a:rPr>
                <a:t> </a:t>
              </a:r>
              <a:r>
                <a:rPr lang="zh-CN" altLang="en-US" sz="2400" dirty="0">
                  <a:ea typeface="思源黑体 CN Normal" panose="020B0400000000000000" pitchFamily="34" charset="-122"/>
                </a:rPr>
                <a:t>或者</a:t>
              </a:r>
              <a:r>
                <a:rPr lang="zh-CN" altLang="en-US" sz="2400" dirty="0">
                  <a:solidFill>
                    <a:srgbClr val="FF0000"/>
                  </a:solidFill>
                  <a:ea typeface="思源黑体 CN Normal" panose="020B0400000000000000" pitchFamily="34" charset="-122"/>
                </a:rPr>
                <a:t>离群点</a:t>
              </a:r>
              <a:r>
                <a:rPr lang="en-US" altLang="zh-CN" sz="2400" dirty="0">
                  <a:ea typeface="思源黑体 CN Normal" panose="020B0400000000000000" pitchFamily="34" charset="-122"/>
                </a:rPr>
                <a:t>.</a:t>
              </a:r>
            </a:p>
          </p:txBody>
        </p:sp>
      </p:grpSp>
      <p:grpSp>
        <p:nvGrpSpPr>
          <p:cNvPr id="38" name="组合 37"/>
          <p:cNvGrpSpPr/>
          <p:nvPr/>
        </p:nvGrpSpPr>
        <p:grpSpPr>
          <a:xfrm>
            <a:off x="1098454" y="4366733"/>
            <a:ext cx="6046953" cy="1305976"/>
            <a:chOff x="1362565" y="1905903"/>
            <a:chExt cx="6046953" cy="1305976"/>
          </a:xfrm>
        </p:grpSpPr>
        <p:sp>
          <p:nvSpPr>
            <p:cNvPr id="39" name="椭圆 38"/>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cxnSp>
          <p:nvCxnSpPr>
            <p:cNvPr id="57" name="直接连接符 56"/>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8" name="矩形 57"/>
          <p:cNvSpPr/>
          <p:nvPr/>
        </p:nvSpPr>
        <p:spPr>
          <a:xfrm>
            <a:off x="1917230" y="4311491"/>
            <a:ext cx="5314828" cy="400110"/>
          </a:xfrm>
          <a:prstGeom prst="rect">
            <a:avLst/>
          </a:prstGeom>
          <a:noFill/>
          <a:ln w="57150">
            <a:noFill/>
          </a:ln>
        </p:spPr>
        <p:txBody>
          <a:bodyPr wrap="square" anchor="ctr" anchorCtr="0">
            <a:spAutoFit/>
          </a:bodyPr>
          <a:lstStyle/>
          <a:p>
            <a:r>
              <a:rPr lang="zh-CN" altLang="en-US" sz="2000" b="1" dirty="0">
                <a:solidFill>
                  <a:srgbClr val="004EA2"/>
                </a:solidFill>
                <a:latin typeface="思源黑体 CN Normal" panose="020B0400000000000000" pitchFamily="34" charset="-122"/>
                <a:ea typeface="思源黑体 CN Normal" panose="020B0400000000000000" pitchFamily="34" charset="-122"/>
              </a:rPr>
              <a:t>习惯上，人们认为区间</a:t>
            </a:r>
          </a:p>
        </p:txBody>
      </p:sp>
      <p:pic>
        <p:nvPicPr>
          <p:cNvPr id="59" name="图片 58"/>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29000" contrast="100000"/>
                    </a14:imgEffect>
                    <a14:imgEffect>
                      <a14:sharpenSoften amount="100000"/>
                    </a14:imgEffect>
                  </a14:imgLayer>
                </a14:imgProps>
              </a:ext>
            </a:extLst>
          </a:blip>
          <a:srcRect l="11664" t="33505" r="17282" b="36690"/>
          <a:stretch>
            <a:fillRect/>
          </a:stretch>
        </p:blipFill>
        <p:spPr>
          <a:xfrm>
            <a:off x="2120008" y="4743070"/>
            <a:ext cx="7346735" cy="643317"/>
          </a:xfrm>
          <a:prstGeom prst="rect">
            <a:avLst/>
          </a:prstGeom>
        </p:spPr>
      </p:pic>
      <p:sp>
        <p:nvSpPr>
          <p:cNvPr id="60" name="矩形 59"/>
          <p:cNvSpPr/>
          <p:nvPr/>
        </p:nvSpPr>
        <p:spPr>
          <a:xfrm>
            <a:off x="1966160" y="5533101"/>
            <a:ext cx="3044791" cy="400110"/>
          </a:xfrm>
          <a:prstGeom prst="rect">
            <a:avLst/>
          </a:prstGeom>
          <a:noFill/>
          <a:ln w="57150">
            <a:noFill/>
          </a:ln>
        </p:spPr>
        <p:txBody>
          <a:bodyPr wrap="square" anchor="ctr" anchorCtr="0">
            <a:spAutoFit/>
          </a:bodyPr>
          <a:lstStyle/>
          <a:p>
            <a:r>
              <a:rPr lang="zh-CN" altLang="en-US" sz="2000" dirty="0">
                <a:ea typeface="思源黑体 CN Normal" panose="020B0400000000000000" pitchFamily="34" charset="-122"/>
              </a:rPr>
              <a:t>之外数据为异常数据</a:t>
            </a:r>
            <a:r>
              <a:rPr lang="en-US" altLang="zh-CN" sz="2000" dirty="0">
                <a:ea typeface="思源黑体 CN Normal" panose="020B0400000000000000" pitchFamily="34" charset="-122"/>
              </a:rPr>
              <a:t>.</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215</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750"/>
                                        <p:tgtEl>
                                          <p:spTgt spid="38"/>
                                        </p:tgtEl>
                                      </p:cBhvr>
                                    </p:animEffect>
                                    <p:anim calcmode="lin" valueType="num">
                                      <p:cBhvr>
                                        <p:cTn id="18" dur="750" fill="hold"/>
                                        <p:tgtEl>
                                          <p:spTgt spid="38"/>
                                        </p:tgtEl>
                                        <p:attrNameLst>
                                          <p:attrName>ppt_x</p:attrName>
                                        </p:attrNameLst>
                                      </p:cBhvr>
                                      <p:tavLst>
                                        <p:tav tm="0">
                                          <p:val>
                                            <p:strVal val="#ppt_x"/>
                                          </p:val>
                                        </p:tav>
                                        <p:tav tm="100000">
                                          <p:val>
                                            <p:strVal val="#ppt_x"/>
                                          </p:val>
                                        </p:tav>
                                      </p:tavLst>
                                    </p:anim>
                                    <p:anim calcmode="lin" valueType="num">
                                      <p:cBhvr>
                                        <p:cTn id="19" dur="75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wipe(left)">
                                      <p:cBhvr>
                                        <p:cTn id="28" dur="500"/>
                                        <p:tgtEl>
                                          <p:spTgt spid="5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wipe(left)">
                                      <p:cBhvr>
                                        <p:cTn id="3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241090" y="1394972"/>
            <a:ext cx="1993109" cy="531946"/>
            <a:chOff x="1053632" y="1397127"/>
            <a:chExt cx="1993109" cy="531946"/>
          </a:xfrm>
        </p:grpSpPr>
        <p:sp>
          <p:nvSpPr>
            <p:cNvPr id="4" name="矩形 3"/>
            <p:cNvSpPr/>
            <p:nvPr/>
          </p:nvSpPr>
          <p:spPr>
            <a:xfrm>
              <a:off x="1520318" y="1405853"/>
              <a:ext cx="1526423"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案例</a:t>
              </a:r>
              <a:r>
                <a:rPr lang="en-US" altLang="zh-CN" sz="2800" dirty="0">
                  <a:solidFill>
                    <a:srgbClr val="004EA2"/>
                  </a:solidFill>
                  <a:ea typeface="思源黑体 CN Bold" panose="020B0800000000000000" pitchFamily="34" charset="-122"/>
                </a:rPr>
                <a:t>2.16</a:t>
              </a:r>
            </a:p>
          </p:txBody>
        </p:sp>
        <p:grpSp>
          <p:nvGrpSpPr>
            <p:cNvPr id="35" name="组合 34"/>
            <p:cNvGrpSpPr/>
            <p:nvPr/>
          </p:nvGrpSpPr>
          <p:grpSpPr>
            <a:xfrm>
              <a:off x="1053632" y="1397127"/>
              <a:ext cx="428587" cy="424183"/>
              <a:chOff x="1053632" y="1397127"/>
              <a:chExt cx="428587" cy="424183"/>
            </a:xfrm>
          </p:grpSpPr>
          <p:sp>
            <p:nvSpPr>
              <p:cNvPr id="33" name="矩形 32"/>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34" name="组合 33"/>
              <p:cNvGrpSpPr/>
              <p:nvPr/>
            </p:nvGrpSpPr>
            <p:grpSpPr>
              <a:xfrm>
                <a:off x="1109134" y="1448225"/>
                <a:ext cx="373085" cy="373085"/>
                <a:chOff x="1109134" y="1448225"/>
                <a:chExt cx="373085" cy="373085"/>
              </a:xfrm>
            </p:grpSpPr>
            <p:sp>
              <p:nvSpPr>
                <p:cNvPr id="30" name="矩形 29"/>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28" name="矩形 27"/>
          <p:cNvSpPr/>
          <p:nvPr/>
        </p:nvSpPr>
        <p:spPr>
          <a:xfrm>
            <a:off x="1241090" y="2046384"/>
            <a:ext cx="9609047" cy="3150671"/>
          </a:xfrm>
          <a:prstGeom prst="rect">
            <a:avLst/>
          </a:prstGeom>
        </p:spPr>
        <p:txBody>
          <a:bodyPr wrap="square">
            <a:spAutoFit/>
          </a:bodyPr>
          <a:lstStyle/>
          <a:p>
            <a:pPr>
              <a:lnSpc>
                <a:spcPct val="120000"/>
              </a:lnSpc>
            </a:pPr>
            <a:r>
              <a:rPr lang="zh-CN" altLang="en-US" sz="2800" dirty="0"/>
              <a:t>        考察某城市居民的性别变量，其中心是什么</a:t>
            </a:r>
            <a:r>
              <a:rPr lang="en-US" altLang="zh-CN" sz="2800" dirty="0"/>
              <a:t>? </a:t>
            </a:r>
            <a:r>
              <a:rPr lang="zh-CN" altLang="en-US" sz="2800" dirty="0"/>
              <a:t>这个变量只有两个值</a:t>
            </a:r>
            <a:r>
              <a:rPr lang="en-US" altLang="zh-CN" sz="2800" dirty="0"/>
              <a:t>: “</a:t>
            </a:r>
            <a:r>
              <a:rPr lang="zh-CN" altLang="en-US" sz="2800" dirty="0"/>
              <a:t>男”和“女”</a:t>
            </a:r>
            <a:r>
              <a:rPr lang="en-US" altLang="zh-CN" sz="2800" dirty="0"/>
              <a:t>.  </a:t>
            </a:r>
            <a:r>
              <a:rPr lang="zh-CN" altLang="en-US" sz="2800" dirty="0"/>
              <a:t>我们无法对这两个值进行算术运算</a:t>
            </a:r>
            <a:r>
              <a:rPr lang="en-US" altLang="zh-CN" sz="2800" dirty="0"/>
              <a:t>, </a:t>
            </a:r>
            <a:r>
              <a:rPr lang="zh-CN" altLang="en-US" sz="2800" dirty="0"/>
              <a:t>因此不能用数学期望或中位数的概念描述此变量的中心</a:t>
            </a:r>
            <a:r>
              <a:rPr lang="en-US" altLang="zh-CN" sz="2800" dirty="0"/>
              <a:t>. </a:t>
            </a:r>
            <a:r>
              <a:rPr lang="zh-CN" altLang="en-US" sz="2800" dirty="0"/>
              <a:t>在此类问题中</a:t>
            </a:r>
            <a:r>
              <a:rPr lang="en-US" altLang="zh-CN" sz="2800" dirty="0"/>
              <a:t>, </a:t>
            </a:r>
            <a:r>
              <a:rPr lang="zh-CN" altLang="en-US" sz="2800" dirty="0"/>
              <a:t>我们应以少数服从多数的原则</a:t>
            </a:r>
            <a:r>
              <a:rPr lang="en-US" altLang="zh-CN" sz="2800" dirty="0"/>
              <a:t>, </a:t>
            </a:r>
            <a:r>
              <a:rPr lang="zh-CN" altLang="en-US" sz="2800" dirty="0"/>
              <a:t>将出现概率大的变量值作为其中心</a:t>
            </a:r>
            <a:r>
              <a:rPr lang="en-US" altLang="zh-CN" sz="2800" dirty="0"/>
              <a:t>. </a:t>
            </a:r>
            <a:r>
              <a:rPr lang="zh-CN" altLang="en-US" sz="2800" dirty="0"/>
              <a:t>即若居民中“男”居多</a:t>
            </a:r>
            <a:r>
              <a:rPr lang="en-US" altLang="zh-CN" sz="2800" dirty="0"/>
              <a:t>, </a:t>
            </a:r>
            <a:r>
              <a:rPr lang="zh-CN" altLang="en-US" sz="2800" dirty="0"/>
              <a:t>就以“男”为中心</a:t>
            </a:r>
            <a:r>
              <a:rPr lang="en-US" altLang="zh-CN" sz="2800" dirty="0"/>
              <a:t>; </a:t>
            </a:r>
            <a:r>
              <a:rPr lang="zh-CN" altLang="en-US" sz="2800" dirty="0"/>
              <a:t>否则</a:t>
            </a:r>
            <a:r>
              <a:rPr lang="en-US" altLang="zh-CN" sz="2800" dirty="0"/>
              <a:t>, </a:t>
            </a:r>
            <a:r>
              <a:rPr lang="zh-CN" altLang="en-US" sz="2800" dirty="0"/>
              <a:t>以 “女”为中心</a:t>
            </a:r>
            <a:r>
              <a:rPr lang="en-US" altLang="zh-CN" sz="2800" dirty="0"/>
              <a:t>.</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216</a:t>
            </a:fld>
            <a:endParaRPr lang="zh-CN" altLang="en-US"/>
          </a:p>
        </p:txBody>
      </p:sp>
    </p:spTree>
    <p:custDataLst>
      <p:tags r:id="rId1"/>
    </p:custData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715118" y="299138"/>
            <a:ext cx="1772856" cy="519773"/>
            <a:chOff x="1676401" y="988194"/>
            <a:chExt cx="1772856" cy="519773"/>
          </a:xfrm>
        </p:grpSpPr>
        <p:grpSp>
          <p:nvGrpSpPr>
            <p:cNvPr id="26" name="组合 25"/>
            <p:cNvGrpSpPr/>
            <p:nvPr/>
          </p:nvGrpSpPr>
          <p:grpSpPr>
            <a:xfrm>
              <a:off x="1676401" y="988194"/>
              <a:ext cx="1772856" cy="519773"/>
              <a:chOff x="1676401" y="988194"/>
              <a:chExt cx="1772856" cy="519773"/>
            </a:xfrm>
          </p:grpSpPr>
          <p:sp>
            <p:nvSpPr>
              <p:cNvPr id="4" name="矩形 3"/>
              <p:cNvSpPr/>
              <p:nvPr/>
            </p:nvSpPr>
            <p:spPr>
              <a:xfrm>
                <a:off x="1676401" y="988194"/>
                <a:ext cx="1772856"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392631" y="1015524"/>
              <a:ext cx="1056625"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众数</a:t>
              </a:r>
              <a:endParaRPr lang="zh-CN" altLang="en-US" sz="3200" dirty="0">
                <a:solidFill>
                  <a:schemeClr val="bg1"/>
                </a:solidFill>
                <a:latin typeface="+mj-lt"/>
                <a:ea typeface="思源黑体 CN Bold" panose="020B0800000000000000" pitchFamily="34" charset="-122"/>
              </a:endParaRPr>
            </a:p>
          </p:txBody>
        </p:sp>
      </p:grpSp>
      <p:sp>
        <p:nvSpPr>
          <p:cNvPr id="61" name="矩形 60"/>
          <p:cNvSpPr/>
          <p:nvPr/>
        </p:nvSpPr>
        <p:spPr>
          <a:xfrm>
            <a:off x="1773841" y="4418351"/>
            <a:ext cx="2299428" cy="1938992"/>
          </a:xfrm>
          <a:prstGeom prst="rect">
            <a:avLst/>
          </a:prstGeom>
        </p:spPr>
        <p:txBody>
          <a:bodyPr wrap="square">
            <a:spAutoFit/>
            <a:scene3d>
              <a:camera prst="orthographicFront"/>
              <a:lightRig rig="threePt" dir="t"/>
            </a:scene3d>
            <a:sp3d contourW="12700"/>
          </a:bodyPr>
          <a:lstStyle/>
          <a:p>
            <a:pPr algn="ctr"/>
            <a:r>
              <a:rPr lang="zh-CN" altLang="en-US" sz="2400" dirty="0">
                <a:sym typeface="+mn-ea"/>
              </a:rPr>
              <a:t>在数学期望和中位数的定义中，其变量值的大小有量化的实际含义</a:t>
            </a:r>
            <a:r>
              <a:rPr lang="en-US" altLang="zh-CN" sz="2400" dirty="0">
                <a:sym typeface="+mn-ea"/>
              </a:rPr>
              <a:t>. </a:t>
            </a:r>
          </a:p>
        </p:txBody>
      </p:sp>
      <p:sp>
        <p:nvSpPr>
          <p:cNvPr id="62" name="矩形 61"/>
          <p:cNvSpPr/>
          <p:nvPr/>
        </p:nvSpPr>
        <p:spPr>
          <a:xfrm>
            <a:off x="4190678" y="1152383"/>
            <a:ext cx="3810643" cy="1569660"/>
          </a:xfrm>
          <a:prstGeom prst="rect">
            <a:avLst/>
          </a:prstGeom>
        </p:spPr>
        <p:txBody>
          <a:bodyPr wrap="square">
            <a:spAutoFit/>
            <a:scene3d>
              <a:camera prst="orthographicFront"/>
              <a:lightRig rig="threePt" dir="t"/>
            </a:scene3d>
            <a:sp3d contourW="12700"/>
          </a:bodyPr>
          <a:lstStyle/>
          <a:p>
            <a:pPr algn="ctr"/>
            <a:r>
              <a:rPr lang="zh-CN" altLang="en-US" sz="2400" dirty="0">
                <a:sym typeface="+mn-ea"/>
              </a:rPr>
              <a:t>分类变量的取值仅表示分类</a:t>
            </a:r>
            <a:r>
              <a:rPr lang="en-US" altLang="zh-CN" sz="2400" dirty="0">
                <a:sym typeface="+mn-ea"/>
              </a:rPr>
              <a:t>, </a:t>
            </a:r>
            <a:r>
              <a:rPr lang="zh-CN" altLang="en-US" sz="2400" dirty="0">
                <a:sym typeface="+mn-ea"/>
              </a:rPr>
              <a:t>没有其它的含义，因此对于分类变量而言，数学期望和中位数就无意义了</a:t>
            </a:r>
            <a:r>
              <a:rPr lang="en-US" altLang="zh-CN" sz="2400" dirty="0">
                <a:sym typeface="+mn-ea"/>
              </a:rPr>
              <a:t>.</a:t>
            </a:r>
          </a:p>
        </p:txBody>
      </p:sp>
      <p:sp>
        <p:nvSpPr>
          <p:cNvPr id="63" name="矩形 62"/>
          <p:cNvSpPr/>
          <p:nvPr/>
        </p:nvSpPr>
        <p:spPr>
          <a:xfrm>
            <a:off x="8561489" y="4454273"/>
            <a:ext cx="1856670" cy="1569660"/>
          </a:xfrm>
          <a:prstGeom prst="rect">
            <a:avLst/>
          </a:prstGeom>
        </p:spPr>
        <p:txBody>
          <a:bodyPr wrap="square">
            <a:spAutoFit/>
            <a:scene3d>
              <a:camera prst="orthographicFront"/>
              <a:lightRig rig="threePt" dir="t"/>
            </a:scene3d>
            <a:sp3d contourW="12700"/>
          </a:bodyPr>
          <a:lstStyle/>
          <a:p>
            <a:pPr algn="ctr"/>
            <a:r>
              <a:rPr lang="zh-CN" altLang="en-US" sz="2400" dirty="0">
                <a:sym typeface="+mn-ea"/>
              </a:rPr>
              <a:t>下面讨论分类变量的中心位置的定义方法</a:t>
            </a:r>
            <a:r>
              <a:rPr lang="en-US" altLang="zh-CN" sz="2400" dirty="0">
                <a:sym typeface="+mn-ea"/>
              </a:rPr>
              <a:t>.</a:t>
            </a:r>
          </a:p>
        </p:txBody>
      </p:sp>
      <p:sp>
        <p:nvSpPr>
          <p:cNvPr id="29" name="椭圆 28"/>
          <p:cNvSpPr/>
          <p:nvPr/>
        </p:nvSpPr>
        <p:spPr>
          <a:xfrm>
            <a:off x="5286382" y="2897362"/>
            <a:ext cx="1413913" cy="141391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2</a:t>
            </a:r>
            <a:endParaRPr lang="zh-CN" altLang="en-US" sz="3600" dirty="0"/>
          </a:p>
        </p:txBody>
      </p:sp>
      <p:sp>
        <p:nvSpPr>
          <p:cNvPr id="32" name="椭圆 31"/>
          <p:cNvSpPr/>
          <p:nvPr/>
        </p:nvSpPr>
        <p:spPr>
          <a:xfrm>
            <a:off x="8568287" y="2722043"/>
            <a:ext cx="1413913" cy="1413913"/>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3</a:t>
            </a:r>
            <a:endParaRPr lang="zh-CN" altLang="en-US" sz="3600" dirty="0"/>
          </a:p>
        </p:txBody>
      </p:sp>
      <p:sp>
        <p:nvSpPr>
          <p:cNvPr id="35" name="椭圆 34"/>
          <p:cNvSpPr/>
          <p:nvPr/>
        </p:nvSpPr>
        <p:spPr>
          <a:xfrm>
            <a:off x="2510547" y="2897363"/>
            <a:ext cx="1413913" cy="1413913"/>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1</a:t>
            </a:r>
            <a:endParaRPr lang="zh-CN" altLang="en-US" sz="3600" dirty="0"/>
          </a:p>
        </p:txBody>
      </p:sp>
      <p:sp>
        <p:nvSpPr>
          <p:cNvPr id="2" name="灯片编号占位符 1"/>
          <p:cNvSpPr>
            <a:spLocks noGrp="1"/>
          </p:cNvSpPr>
          <p:nvPr>
            <p:ph type="sldNum" sz="quarter" idx="12"/>
          </p:nvPr>
        </p:nvSpPr>
        <p:spPr/>
        <p:txBody>
          <a:bodyPr/>
          <a:lstStyle/>
          <a:p>
            <a:fld id="{5FD308DF-D0D6-41CA-8E01-1A1CE80A10EE}" type="slidenum">
              <a:rPr lang="zh-CN" altLang="en-US" smtClean="0"/>
              <a:t>217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29" grpId="0" animBg="1"/>
      <p:bldP spid="32" grpId="0" animBg="1"/>
      <p:bldP spid="35"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244941" y="1056605"/>
            <a:ext cx="1876137" cy="461665"/>
            <a:chOff x="1180079" y="1387853"/>
            <a:chExt cx="1876137" cy="461665"/>
          </a:xfrm>
        </p:grpSpPr>
        <p:sp>
          <p:nvSpPr>
            <p:cNvPr id="11" name="矩形 10"/>
            <p:cNvSpPr/>
            <p:nvPr/>
          </p:nvSpPr>
          <p:spPr>
            <a:xfrm>
              <a:off x="1555751" y="1387853"/>
              <a:ext cx="1500465" cy="461665"/>
            </a:xfrm>
            <a:prstGeom prst="rect">
              <a:avLst/>
            </a:prstGeom>
            <a:noFill/>
            <a:ln w="57150">
              <a:noFill/>
            </a:ln>
          </p:spPr>
          <p:txBody>
            <a:bodyPr wrap="square" anchor="ctr" anchorCtr="0">
              <a:spAutoFit/>
            </a:bodyPr>
            <a:lstStyle/>
            <a:p>
              <a:r>
                <a:rPr lang="zh-CN" altLang="en-US" sz="2400" dirty="0">
                  <a:solidFill>
                    <a:srgbClr val="004EA2"/>
                  </a:solidFill>
                  <a:ea typeface="思源黑体 CN Bold" panose="020B0800000000000000" pitchFamily="34" charset="-122"/>
                </a:rPr>
                <a:t>定义</a:t>
              </a:r>
              <a:endParaRPr lang="en-US" altLang="zh-CN" sz="2400" dirty="0">
                <a:solidFill>
                  <a:srgbClr val="004EA2"/>
                </a:solidFill>
                <a:ea typeface="思源黑体 CN Bold" panose="020B0800000000000000" pitchFamily="34" charset="-122"/>
              </a:endParaRPr>
            </a:p>
          </p:txBody>
        </p:sp>
        <p:grpSp>
          <p:nvGrpSpPr>
            <p:cNvPr id="12" name="组合 11"/>
            <p:cNvGrpSpPr/>
            <p:nvPr/>
          </p:nvGrpSpPr>
          <p:grpSpPr>
            <a:xfrm>
              <a:off x="1180079" y="1415466"/>
              <a:ext cx="375672" cy="375672"/>
              <a:chOff x="1180079" y="1415466"/>
              <a:chExt cx="375672" cy="375672"/>
            </a:xfrm>
          </p:grpSpPr>
          <p:sp>
            <p:nvSpPr>
              <p:cNvPr id="13" name="矩形 12"/>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grpSp>
        <p:nvGrpSpPr>
          <p:cNvPr id="15" name="组合 14"/>
          <p:cNvGrpSpPr/>
          <p:nvPr/>
        </p:nvGrpSpPr>
        <p:grpSpPr>
          <a:xfrm>
            <a:off x="1244941" y="1653807"/>
            <a:ext cx="9571742" cy="657344"/>
            <a:chOff x="832352" y="1871046"/>
            <a:chExt cx="7031177" cy="419449"/>
          </a:xfrm>
        </p:grpSpPr>
        <p:grpSp>
          <p:nvGrpSpPr>
            <p:cNvPr id="16" name="组合 15"/>
            <p:cNvGrpSpPr/>
            <p:nvPr/>
          </p:nvGrpSpPr>
          <p:grpSpPr>
            <a:xfrm>
              <a:off x="832352" y="1897605"/>
              <a:ext cx="7031177" cy="364928"/>
              <a:chOff x="832352" y="1897605"/>
              <a:chExt cx="7031177" cy="364928"/>
            </a:xfrm>
          </p:grpSpPr>
          <p:sp>
            <p:nvSpPr>
              <p:cNvPr id="18" name="矩形 17"/>
              <p:cNvSpPr/>
              <p:nvPr/>
            </p:nvSpPr>
            <p:spPr>
              <a:xfrm>
                <a:off x="873626" y="1897605"/>
                <a:ext cx="6989903" cy="3649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矩形 18"/>
              <p:cNvSpPr/>
              <p:nvPr/>
            </p:nvSpPr>
            <p:spPr>
              <a:xfrm>
                <a:off x="832352" y="1897605"/>
                <a:ext cx="90488" cy="36352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
          <p:nvSpPr>
            <p:cNvPr id="17" name="矩形 16"/>
            <p:cNvSpPr/>
            <p:nvPr/>
          </p:nvSpPr>
          <p:spPr>
            <a:xfrm>
              <a:off x="964114" y="1871046"/>
              <a:ext cx="6899415" cy="419449"/>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随机变量</a:t>
              </a:r>
              <a:r>
                <a:rPr lang="el-GR" altLang="zh-CN" sz="2400" i="1" dirty="0">
                  <a:ea typeface="思源黑体 CN Normal" panose="020B0400000000000000" pitchFamily="34" charset="-122"/>
                </a:rPr>
                <a:t>ξ</a:t>
              </a:r>
              <a:r>
                <a:rPr lang="zh-CN" altLang="en-US" sz="2400" dirty="0">
                  <a:ea typeface="思源黑体 CN Normal" panose="020B0400000000000000" pitchFamily="34" charset="-122"/>
                </a:rPr>
                <a:t>的密度的最大值点称为众数，记为</a:t>
              </a:r>
              <a:r>
                <a:rPr lang="en-US" altLang="zh-CN" sz="2400" dirty="0">
                  <a:ea typeface="思源黑体 CN Normal" panose="020B0400000000000000" pitchFamily="34" charset="-122"/>
                </a:rPr>
                <a:t>O(</a:t>
              </a:r>
              <a:r>
                <a:rPr lang="el-GR" altLang="zh-CN" sz="2400" i="1" dirty="0">
                  <a:ea typeface="思源黑体 CN Normal" panose="020B0400000000000000" pitchFamily="34" charset="-122"/>
                </a:rPr>
                <a:t>ξ</a:t>
              </a:r>
              <a:r>
                <a:rPr lang="en-US" altLang="zh-CN" sz="2400" dirty="0">
                  <a:ea typeface="思源黑体 CN Normal" panose="020B0400000000000000" pitchFamily="34" charset="-122"/>
                </a:rPr>
                <a:t>).</a:t>
              </a:r>
            </a:p>
          </p:txBody>
        </p:sp>
      </p:grpSp>
      <p:grpSp>
        <p:nvGrpSpPr>
          <p:cNvPr id="2" name="组合 1"/>
          <p:cNvGrpSpPr/>
          <p:nvPr/>
        </p:nvGrpSpPr>
        <p:grpSpPr>
          <a:xfrm>
            <a:off x="1255367" y="2528145"/>
            <a:ext cx="9548609" cy="2191756"/>
            <a:chOff x="862756" y="2292363"/>
            <a:chExt cx="7031177" cy="1839029"/>
          </a:xfrm>
        </p:grpSpPr>
        <p:grpSp>
          <p:nvGrpSpPr>
            <p:cNvPr id="20" name="组合 19"/>
            <p:cNvGrpSpPr/>
            <p:nvPr/>
          </p:nvGrpSpPr>
          <p:grpSpPr>
            <a:xfrm>
              <a:off x="862756" y="2292363"/>
              <a:ext cx="7031177" cy="1839029"/>
              <a:chOff x="832352" y="1810979"/>
              <a:chExt cx="7031177" cy="1670865"/>
            </a:xfrm>
          </p:grpSpPr>
          <p:grpSp>
            <p:nvGrpSpPr>
              <p:cNvPr id="21" name="组合 20"/>
              <p:cNvGrpSpPr/>
              <p:nvPr/>
            </p:nvGrpSpPr>
            <p:grpSpPr>
              <a:xfrm>
                <a:off x="832352" y="1824801"/>
                <a:ext cx="7031177" cy="1629080"/>
                <a:chOff x="832352" y="1824801"/>
                <a:chExt cx="7031177" cy="1629080"/>
              </a:xfrm>
            </p:grpSpPr>
            <p:sp>
              <p:nvSpPr>
                <p:cNvPr id="23" name="矩形 22"/>
                <p:cNvSpPr/>
                <p:nvPr/>
              </p:nvSpPr>
              <p:spPr>
                <a:xfrm>
                  <a:off x="873626" y="1824802"/>
                  <a:ext cx="6989903" cy="162907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矩形 23"/>
                <p:cNvSpPr/>
                <p:nvPr/>
              </p:nvSpPr>
              <p:spPr>
                <a:xfrm>
                  <a:off x="832352" y="1824801"/>
                  <a:ext cx="90488" cy="16290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
            <p:nvSpPr>
              <p:cNvPr id="22" name="矩形 21"/>
              <p:cNvSpPr/>
              <p:nvPr/>
            </p:nvSpPr>
            <p:spPr>
              <a:xfrm>
                <a:off x="964114" y="1810979"/>
                <a:ext cx="6899415" cy="419449"/>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考察随机变量</a:t>
                </a:r>
                <a:r>
                  <a:rPr lang="el-GR" altLang="zh-CN" sz="2400" i="1" dirty="0">
                    <a:ea typeface="思源黑体 CN Normal" panose="020B0400000000000000" pitchFamily="34" charset="-122"/>
                  </a:rPr>
                  <a:t>ξ </a:t>
                </a:r>
                <a:r>
                  <a:rPr lang="zh-CN" altLang="en-US" sz="2400" dirty="0">
                    <a:ea typeface="思源黑体 CN Normal" panose="020B0400000000000000" pitchFamily="34" charset="-122"/>
                  </a:rPr>
                  <a:t>，若它为离散随机变量，其密度矩阵为</a:t>
                </a:r>
                <a:endParaRPr lang="en-US" altLang="zh-CN" sz="2400" dirty="0">
                  <a:ea typeface="思源黑体 CN Normal" panose="020B0400000000000000" pitchFamily="34" charset="-122"/>
                </a:endParaRPr>
              </a:p>
            </p:txBody>
          </p:sp>
          <p:sp>
            <p:nvSpPr>
              <p:cNvPr id="27" name="矩形 26"/>
              <p:cNvSpPr/>
              <p:nvPr/>
            </p:nvSpPr>
            <p:spPr>
              <a:xfrm>
                <a:off x="1022241" y="2656357"/>
                <a:ext cx="483762" cy="419449"/>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则</a:t>
                </a:r>
                <a:endParaRPr lang="en-US" altLang="zh-CN" sz="2400" dirty="0">
                  <a:ea typeface="思源黑体 CN Normal" panose="020B0400000000000000" pitchFamily="34" charset="-122"/>
                </a:endParaRPr>
              </a:p>
            </p:txBody>
          </p:sp>
          <p:sp>
            <p:nvSpPr>
              <p:cNvPr id="32" name="矩形 31"/>
              <p:cNvSpPr/>
              <p:nvPr/>
            </p:nvSpPr>
            <p:spPr>
              <a:xfrm>
                <a:off x="1022241" y="3062395"/>
                <a:ext cx="938453" cy="419449"/>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其中</a:t>
                </a:r>
                <a:endParaRPr lang="en-US" altLang="zh-CN" sz="2400" dirty="0">
                  <a:ea typeface="思源黑体 CN Normal" panose="020B0400000000000000" pitchFamily="34" charset="-122"/>
                </a:endParaRPr>
              </a:p>
            </p:txBody>
          </p:sp>
        </p:grpSp>
        <p:pic>
          <p:nvPicPr>
            <p:cNvPr id="25" name="图片 24"/>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76000"/>
                      </a14:imgEffect>
                      <a14:imgEffect>
                        <a14:sharpenSoften amount="64000"/>
                      </a14:imgEffect>
                    </a14:imgLayer>
                  </a14:imgProps>
                </a:ext>
              </a:extLst>
            </a:blip>
            <a:srcRect l="36006" t="17451" r="28306" b="50000"/>
            <a:stretch>
              <a:fillRect/>
            </a:stretch>
          </p:blipFill>
          <p:spPr>
            <a:xfrm>
              <a:off x="3750435" y="2666903"/>
              <a:ext cx="1685165" cy="600558"/>
            </a:xfrm>
            <a:prstGeom prst="rect">
              <a:avLst/>
            </a:prstGeom>
          </p:spPr>
        </p:pic>
        <p:pic>
          <p:nvPicPr>
            <p:cNvPr id="29" name="图片 28"/>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76000"/>
                      </a14:imgEffect>
                      <a14:imgEffect>
                        <a14:sharpenSoften amount="64000"/>
                      </a14:imgEffect>
                    </a14:imgLayer>
                  </a14:imgProps>
                </a:ext>
              </a:extLst>
            </a:blip>
            <a:srcRect l="30812" t="67253" r="24648" b="15401"/>
            <a:stretch>
              <a:fillRect/>
            </a:stretch>
          </p:blipFill>
          <p:spPr>
            <a:xfrm>
              <a:off x="3444510" y="3343478"/>
              <a:ext cx="2541213" cy="386706"/>
            </a:xfrm>
            <a:prstGeom prst="rect">
              <a:avLst/>
            </a:prstGeom>
          </p:spPr>
        </p:pic>
        <p:pic>
          <p:nvPicPr>
            <p:cNvPr id="37" name="图片 36"/>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76000"/>
                      </a14:imgEffect>
                      <a14:imgEffect>
                        <a14:sharpenSoften amount="64000"/>
                      </a14:imgEffect>
                    </a14:imgLayer>
                  </a14:imgProps>
                </a:ext>
              </a:extLst>
            </a:blip>
            <a:srcRect l="8523" t="88139" r="57200" b="-1212"/>
            <a:stretch>
              <a:fillRect/>
            </a:stretch>
          </p:blipFill>
          <p:spPr>
            <a:xfrm>
              <a:off x="1567834" y="3760961"/>
              <a:ext cx="2259119" cy="336669"/>
            </a:xfrm>
            <a:prstGeom prst="rect">
              <a:avLst/>
            </a:prstGeom>
          </p:spPr>
        </p:pic>
      </p:grpSp>
      <p:grpSp>
        <p:nvGrpSpPr>
          <p:cNvPr id="3" name="组合 2"/>
          <p:cNvGrpSpPr/>
          <p:nvPr/>
        </p:nvGrpSpPr>
        <p:grpSpPr>
          <a:xfrm>
            <a:off x="1270306" y="5034230"/>
            <a:ext cx="9546377" cy="1336873"/>
            <a:chOff x="862756" y="4201578"/>
            <a:chExt cx="7031177" cy="879393"/>
          </a:xfrm>
        </p:grpSpPr>
        <p:grpSp>
          <p:nvGrpSpPr>
            <p:cNvPr id="38" name="组合 37"/>
            <p:cNvGrpSpPr/>
            <p:nvPr/>
          </p:nvGrpSpPr>
          <p:grpSpPr>
            <a:xfrm>
              <a:off x="862756" y="4201578"/>
              <a:ext cx="7031177" cy="858774"/>
              <a:chOff x="832352" y="1897605"/>
              <a:chExt cx="7031177" cy="364928"/>
            </a:xfrm>
          </p:grpSpPr>
          <p:grpSp>
            <p:nvGrpSpPr>
              <p:cNvPr id="39" name="组合 38"/>
              <p:cNvGrpSpPr/>
              <p:nvPr/>
            </p:nvGrpSpPr>
            <p:grpSpPr>
              <a:xfrm>
                <a:off x="832352" y="1897605"/>
                <a:ext cx="7031177" cy="364928"/>
                <a:chOff x="832352" y="1897605"/>
                <a:chExt cx="7031177" cy="364928"/>
              </a:xfrm>
            </p:grpSpPr>
            <p:sp>
              <p:nvSpPr>
                <p:cNvPr id="41" name="矩形 40"/>
                <p:cNvSpPr/>
                <p:nvPr/>
              </p:nvSpPr>
              <p:spPr>
                <a:xfrm>
                  <a:off x="873626" y="1897605"/>
                  <a:ext cx="6989903" cy="3649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矩形 41"/>
                <p:cNvSpPr/>
                <p:nvPr/>
              </p:nvSpPr>
              <p:spPr>
                <a:xfrm>
                  <a:off x="832352" y="1897605"/>
                  <a:ext cx="90488" cy="36352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
            <p:nvSpPr>
              <p:cNvPr id="40" name="矩形 39"/>
              <p:cNvSpPr/>
              <p:nvPr/>
            </p:nvSpPr>
            <p:spPr>
              <a:xfrm>
                <a:off x="964114" y="1912961"/>
                <a:ext cx="6899415" cy="170023"/>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若随机变量</a:t>
                </a:r>
                <a:r>
                  <a:rPr lang="el-GR" altLang="zh-CN" sz="2400" i="1" dirty="0">
                    <a:ea typeface="思源黑体 CN Normal" panose="020B0400000000000000" pitchFamily="34" charset="-122"/>
                  </a:rPr>
                  <a:t>ξ</a:t>
                </a:r>
                <a:r>
                  <a:rPr lang="zh-CN" altLang="en-US" sz="2400" dirty="0">
                    <a:ea typeface="思源黑体 CN Normal" panose="020B0400000000000000" pitchFamily="34" charset="-122"/>
                  </a:rPr>
                  <a:t>为连续型随机变量，其密度函数为</a:t>
                </a:r>
                <a:r>
                  <a:rPr lang="en-US" altLang="zh-CN" sz="2400" i="1" dirty="0">
                    <a:ea typeface="思源黑体 CN Normal" panose="020B0400000000000000" pitchFamily="34" charset="-122"/>
                  </a:rPr>
                  <a:t>p</a:t>
                </a:r>
                <a:r>
                  <a:rPr lang="en-US" altLang="zh-CN"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a:t>
                </a:r>
                <a:r>
                  <a:rPr lang="zh-CN" altLang="en-US" sz="2400" dirty="0">
                    <a:ea typeface="思源黑体 CN Normal" panose="020B0400000000000000" pitchFamily="34" charset="-122"/>
                  </a:rPr>
                  <a:t>，则</a:t>
                </a:r>
                <a:endParaRPr lang="en-US" altLang="zh-CN" sz="2400" dirty="0">
                  <a:ea typeface="思源黑体 CN Normal" panose="020B0400000000000000" pitchFamily="34" charset="-122"/>
                </a:endParaRPr>
              </a:p>
            </p:txBody>
          </p:sp>
        </p:grpSp>
        <p:pic>
          <p:nvPicPr>
            <p:cNvPr id="43" name="图片 42"/>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100000"/>
                      </a14:imgEffect>
                    </a14:imgLayer>
                  </a14:imgProps>
                </a:ext>
              </a:extLst>
            </a:blip>
            <a:srcRect l="33533" t="53119" r="29214" b="-1033"/>
            <a:stretch>
              <a:fillRect/>
            </a:stretch>
          </p:blipFill>
          <p:spPr>
            <a:xfrm>
              <a:off x="3443469" y="4617207"/>
              <a:ext cx="1849390" cy="463764"/>
            </a:xfrm>
            <a:prstGeom prst="rect">
              <a:avLst/>
            </a:prstGeom>
          </p:spPr>
        </p:pic>
      </p:grpSp>
      <p:sp>
        <p:nvSpPr>
          <p:cNvPr id="4" name="灯片编号占位符 3"/>
          <p:cNvSpPr>
            <a:spLocks noGrp="1"/>
          </p:cNvSpPr>
          <p:nvPr>
            <p:ph type="sldNum" sz="quarter" idx="12"/>
          </p:nvPr>
        </p:nvSpPr>
        <p:spPr/>
        <p:txBody>
          <a:bodyPr/>
          <a:lstStyle/>
          <a:p>
            <a:fld id="{5FD308DF-D0D6-41CA-8E01-1A1CE80A10EE}" type="slidenum">
              <a:rPr lang="zh-CN" altLang="en-US" smtClean="0"/>
              <a:t>218</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1025911" y="1393327"/>
            <a:ext cx="10158761" cy="940963"/>
          </a:xfrm>
          <a:prstGeom prst="rect">
            <a:avLst/>
          </a:prstGeom>
        </p:spPr>
        <p:txBody>
          <a:bodyPr wrap="square">
            <a:spAutoFit/>
          </a:bodyPr>
          <a:lstStyle/>
          <a:p>
            <a:pPr>
              <a:lnSpc>
                <a:spcPct val="120000"/>
              </a:lnSpc>
            </a:pPr>
            <a:r>
              <a:rPr lang="zh-CN" altLang="en-US" sz="2400" dirty="0"/>
              <a:t>随机变量的众数可以不唯一。例如当</a:t>
            </a:r>
            <a:r>
              <a:rPr lang="el-GR" altLang="zh-CN" sz="2400" i="1" dirty="0">
                <a:ea typeface="思源黑体 CN Normal" panose="020B0400000000000000" pitchFamily="34" charset="-122"/>
              </a:rPr>
              <a:t>ξ </a:t>
            </a:r>
            <a:r>
              <a:rPr lang="en-US" altLang="zh-CN" sz="2400" dirty="0"/>
              <a:t>~ </a:t>
            </a:r>
            <a:r>
              <a:rPr lang="en-US" altLang="zh-CN" sz="2400" i="1" dirty="0"/>
              <a:t>B</a:t>
            </a:r>
            <a:r>
              <a:rPr lang="en-US" altLang="zh-CN" sz="2400" dirty="0"/>
              <a:t>(1,0.5)</a:t>
            </a:r>
            <a:r>
              <a:rPr lang="zh-CN" altLang="en-US" sz="2400" dirty="0"/>
              <a:t>时，</a:t>
            </a:r>
            <a:r>
              <a:rPr lang="en-US" altLang="zh-CN" sz="2400" dirty="0"/>
              <a:t>0</a:t>
            </a:r>
            <a:r>
              <a:rPr lang="zh-CN" altLang="en-US" sz="2400" dirty="0"/>
              <a:t>和</a:t>
            </a:r>
            <a:r>
              <a:rPr lang="en-US" altLang="zh-CN" sz="2400" dirty="0"/>
              <a:t>1</a:t>
            </a:r>
            <a:r>
              <a:rPr lang="zh-CN" altLang="en-US" sz="2400" dirty="0"/>
              <a:t>都是</a:t>
            </a:r>
            <a:r>
              <a:rPr lang="en-US" altLang="zh-CN" sz="2400" i="1" dirty="0"/>
              <a:t>X</a:t>
            </a:r>
            <a:r>
              <a:rPr lang="zh-CN" altLang="en-US" sz="2400" dirty="0"/>
              <a:t>的众数。当</a:t>
            </a:r>
            <a:r>
              <a:rPr lang="el-GR" altLang="zh-CN" sz="2400" i="1" dirty="0">
                <a:ea typeface="思源黑体 CN Normal" panose="020B0400000000000000" pitchFamily="34" charset="-122"/>
              </a:rPr>
              <a:t>ξ </a:t>
            </a:r>
            <a:r>
              <a:rPr lang="en-US" altLang="zh-CN" sz="2400" dirty="0"/>
              <a:t>~ </a:t>
            </a:r>
            <a:r>
              <a:rPr lang="en-US" altLang="zh-CN" sz="2400" i="1" dirty="0"/>
              <a:t>U</a:t>
            </a:r>
            <a:r>
              <a:rPr lang="en-US" altLang="zh-CN" sz="2400" dirty="0"/>
              <a:t>(</a:t>
            </a:r>
            <a:r>
              <a:rPr lang="en-US" altLang="zh-CN" sz="2400" i="1" dirty="0" err="1"/>
              <a:t>a,b</a:t>
            </a:r>
            <a:r>
              <a:rPr lang="en-US" altLang="zh-CN" sz="2400" dirty="0"/>
              <a:t>)</a:t>
            </a:r>
            <a:r>
              <a:rPr lang="zh-CN" altLang="en-US" sz="2400" dirty="0"/>
              <a:t>时，</a:t>
            </a:r>
            <a:r>
              <a:rPr lang="en-US" altLang="zh-CN" sz="2400" dirty="0"/>
              <a:t> (</a:t>
            </a:r>
            <a:r>
              <a:rPr lang="en-US" altLang="zh-CN" sz="2400" i="1" dirty="0" err="1"/>
              <a:t>a,b</a:t>
            </a:r>
            <a:r>
              <a:rPr lang="en-US" altLang="zh-CN" sz="2400" dirty="0"/>
              <a:t>)</a:t>
            </a:r>
            <a:r>
              <a:rPr lang="zh-CN" altLang="en-US" sz="2400" dirty="0"/>
              <a:t>区间上的任何数都是</a:t>
            </a:r>
            <a:r>
              <a:rPr lang="el-GR" altLang="zh-CN" sz="2400" i="1" dirty="0">
                <a:ea typeface="思源黑体 CN Normal" panose="020B0400000000000000" pitchFamily="34" charset="-122"/>
              </a:rPr>
              <a:t>ξ</a:t>
            </a:r>
            <a:r>
              <a:rPr lang="zh-CN" altLang="en-US" sz="2400" dirty="0"/>
              <a:t>的众数。</a:t>
            </a:r>
            <a:endParaRPr lang="en-US" altLang="zh-CN" sz="2400" dirty="0"/>
          </a:p>
        </p:txBody>
      </p:sp>
      <p:cxnSp>
        <p:nvCxnSpPr>
          <p:cNvPr id="31" name="直接连接符 30"/>
          <p:cNvCxnSpPr/>
          <p:nvPr/>
        </p:nvCxnSpPr>
        <p:spPr>
          <a:xfrm flipV="1">
            <a:off x="934030" y="2334290"/>
            <a:ext cx="10161433" cy="4479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107287" y="3043006"/>
            <a:ext cx="9988176" cy="1606866"/>
            <a:chOff x="832352" y="1858369"/>
            <a:chExt cx="7031177" cy="510069"/>
          </a:xfrm>
        </p:grpSpPr>
        <p:grpSp>
          <p:nvGrpSpPr>
            <p:cNvPr id="34" name="组合 33"/>
            <p:cNvGrpSpPr/>
            <p:nvPr/>
          </p:nvGrpSpPr>
          <p:grpSpPr>
            <a:xfrm>
              <a:off x="832352" y="1897605"/>
              <a:ext cx="7031177" cy="431585"/>
              <a:chOff x="832352" y="1897605"/>
              <a:chExt cx="7031177" cy="431585"/>
            </a:xfrm>
          </p:grpSpPr>
          <p:sp>
            <p:nvSpPr>
              <p:cNvPr id="36" name="矩形 35"/>
              <p:cNvSpPr/>
              <p:nvPr/>
            </p:nvSpPr>
            <p:spPr>
              <a:xfrm>
                <a:off x="873626" y="1897605"/>
                <a:ext cx="6989903" cy="43158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矩形 43"/>
              <p:cNvSpPr/>
              <p:nvPr/>
            </p:nvSpPr>
            <p:spPr>
              <a:xfrm>
                <a:off x="832352" y="1897605"/>
                <a:ext cx="90488" cy="43158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
          <p:nvSpPr>
            <p:cNvPr id="35" name="矩形 34"/>
            <p:cNvSpPr/>
            <p:nvPr/>
          </p:nvSpPr>
          <p:spPr>
            <a:xfrm>
              <a:off x="964114" y="1858369"/>
              <a:ext cx="6899415" cy="510069"/>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在某大学招收的新生中，有文科类学生</a:t>
              </a:r>
              <a:r>
                <a:rPr lang="en-US" altLang="zh-CN" sz="2400" dirty="0">
                  <a:ea typeface="思源黑体 CN Normal" panose="020B0400000000000000" pitchFamily="34" charset="-122"/>
                </a:rPr>
                <a:t>980</a:t>
              </a:r>
              <a:r>
                <a:rPr lang="zh-CN" altLang="en-US" sz="2400" dirty="0">
                  <a:ea typeface="思源黑体 CN Normal" panose="020B0400000000000000" pitchFamily="34" charset="-122"/>
                </a:rPr>
                <a:t>人，理科类学生</a:t>
              </a:r>
              <a:r>
                <a:rPr lang="en-US" altLang="zh-CN" sz="2400" dirty="0">
                  <a:ea typeface="思源黑体 CN Normal" panose="020B0400000000000000" pitchFamily="34" charset="-122"/>
                </a:rPr>
                <a:t>1200</a:t>
              </a:r>
              <a:r>
                <a:rPr lang="zh-CN" altLang="en-US" sz="2400" dirty="0">
                  <a:ea typeface="思源黑体 CN Normal" panose="020B0400000000000000" pitchFamily="34" charset="-122"/>
                </a:rPr>
                <a:t>人，问是否可以用均值或者中位数来表达变量“学科专业”的中心？“学科专业”的中心是什么？</a:t>
              </a:r>
            </a:p>
          </p:txBody>
        </p:sp>
      </p:grpSp>
      <p:grpSp>
        <p:nvGrpSpPr>
          <p:cNvPr id="45" name="组合 44"/>
          <p:cNvGrpSpPr/>
          <p:nvPr/>
        </p:nvGrpSpPr>
        <p:grpSpPr>
          <a:xfrm>
            <a:off x="1025911" y="4884769"/>
            <a:ext cx="10069552" cy="1224167"/>
            <a:chOff x="832352" y="1897605"/>
            <a:chExt cx="7031177" cy="431585"/>
          </a:xfrm>
        </p:grpSpPr>
        <p:grpSp>
          <p:nvGrpSpPr>
            <p:cNvPr id="46" name="组合 45"/>
            <p:cNvGrpSpPr/>
            <p:nvPr/>
          </p:nvGrpSpPr>
          <p:grpSpPr>
            <a:xfrm>
              <a:off x="832352" y="1897605"/>
              <a:ext cx="7031177" cy="431585"/>
              <a:chOff x="832352" y="1897605"/>
              <a:chExt cx="7031177" cy="431585"/>
            </a:xfrm>
          </p:grpSpPr>
          <p:sp>
            <p:nvSpPr>
              <p:cNvPr id="48" name="矩形 47"/>
              <p:cNvSpPr/>
              <p:nvPr/>
            </p:nvSpPr>
            <p:spPr>
              <a:xfrm>
                <a:off x="873626" y="1897605"/>
                <a:ext cx="6989903" cy="43158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832352" y="1897605"/>
                <a:ext cx="90488" cy="4315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7" name="矩形 46"/>
            <p:cNvSpPr/>
            <p:nvPr/>
          </p:nvSpPr>
          <p:spPr>
            <a:xfrm>
              <a:off x="964114" y="1901812"/>
              <a:ext cx="6899415" cy="423181"/>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因为变量“学科专业”是分类变量，所以无法计算其均值和中位数，只能用众数来表达这些数据的中心，在上面的数据中，变量“学科专业”的中心为理科类</a:t>
              </a:r>
              <a:r>
                <a:rPr lang="en-US" altLang="zh-CN" sz="2400" dirty="0">
                  <a:ea typeface="思源黑体 CN Normal" panose="020B0400000000000000" pitchFamily="34" charset="-122"/>
                </a:rPr>
                <a:t>.</a:t>
              </a:r>
            </a:p>
          </p:txBody>
        </p:sp>
      </p:grpSp>
      <p:grpSp>
        <p:nvGrpSpPr>
          <p:cNvPr id="14" name="组合 13"/>
          <p:cNvGrpSpPr/>
          <p:nvPr/>
        </p:nvGrpSpPr>
        <p:grpSpPr>
          <a:xfrm>
            <a:off x="1107287" y="2577788"/>
            <a:ext cx="1876137" cy="461665"/>
            <a:chOff x="1180079" y="1387853"/>
            <a:chExt cx="1876137" cy="461665"/>
          </a:xfrm>
        </p:grpSpPr>
        <p:sp>
          <p:nvSpPr>
            <p:cNvPr id="15" name="矩形 14"/>
            <p:cNvSpPr/>
            <p:nvPr/>
          </p:nvSpPr>
          <p:spPr>
            <a:xfrm>
              <a:off x="1555751" y="1387853"/>
              <a:ext cx="1500465" cy="461665"/>
            </a:xfrm>
            <a:prstGeom prst="rect">
              <a:avLst/>
            </a:prstGeom>
            <a:noFill/>
            <a:ln w="57150">
              <a:noFill/>
            </a:ln>
          </p:spPr>
          <p:txBody>
            <a:bodyPr wrap="square" anchor="ctr" anchorCtr="0">
              <a:spAutoFit/>
            </a:bodyPr>
            <a:lstStyle/>
            <a:p>
              <a:r>
                <a:rPr lang="zh-CN" altLang="en-US" sz="2400" dirty="0">
                  <a:solidFill>
                    <a:srgbClr val="004EA2"/>
                  </a:solidFill>
                  <a:ea typeface="思源黑体 CN Bold" panose="020B0800000000000000" pitchFamily="34" charset="-122"/>
                </a:rPr>
                <a:t>例</a:t>
              </a:r>
              <a:endParaRPr lang="en-US" altLang="zh-CN" sz="2400" b="1" dirty="0">
                <a:solidFill>
                  <a:srgbClr val="004EA2"/>
                </a:solidFill>
                <a:ea typeface="思源黑体 CN Bold" panose="020B0800000000000000" pitchFamily="34" charset="-122"/>
              </a:endParaRPr>
            </a:p>
          </p:txBody>
        </p:sp>
        <p:grpSp>
          <p:nvGrpSpPr>
            <p:cNvPr id="16" name="组合 15"/>
            <p:cNvGrpSpPr/>
            <p:nvPr/>
          </p:nvGrpSpPr>
          <p:grpSpPr>
            <a:xfrm>
              <a:off x="1180079" y="1415466"/>
              <a:ext cx="375672" cy="375672"/>
              <a:chOff x="1180079" y="1415466"/>
              <a:chExt cx="375672" cy="375672"/>
            </a:xfrm>
          </p:grpSpPr>
          <p:sp>
            <p:nvSpPr>
              <p:cNvPr id="17" name="矩形 1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2" name="灯片编号占位符 1"/>
          <p:cNvSpPr>
            <a:spLocks noGrp="1"/>
          </p:cNvSpPr>
          <p:nvPr>
            <p:ph type="sldNum" sz="quarter" idx="12"/>
          </p:nvPr>
        </p:nvSpPr>
        <p:spPr/>
        <p:txBody>
          <a:bodyPr/>
          <a:lstStyle/>
          <a:p>
            <a:fld id="{5FD308DF-D0D6-41CA-8E01-1A1CE80A10EE}" type="slidenum">
              <a:rPr lang="zh-CN" altLang="en-US" smtClean="0"/>
              <a:t>219</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545876" y="1125938"/>
            <a:ext cx="5582251" cy="580878"/>
            <a:chOff x="1827267" y="1800108"/>
            <a:chExt cx="5582251" cy="580878"/>
          </a:xfrm>
        </p:grpSpPr>
        <p:sp>
          <p:nvSpPr>
            <p:cNvPr id="30"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6" name="矩形 5"/>
            <p:cNvSpPr/>
            <p:nvPr/>
          </p:nvSpPr>
          <p:spPr>
            <a:xfrm>
              <a:off x="2267348" y="1800108"/>
              <a:ext cx="5142170" cy="523220"/>
            </a:xfrm>
            <a:prstGeom prst="rect">
              <a:avLst/>
            </a:prstGeom>
            <a:noFill/>
            <a:ln w="57150">
              <a:noFill/>
            </a:ln>
          </p:spPr>
          <p:txBody>
            <a:bodyPr wrap="square" anchor="ctr" anchorCtr="0">
              <a:spAutoFit/>
            </a:bodyPr>
            <a:lstStyle/>
            <a:p>
              <a:r>
                <a:rPr lang="zh-CN" altLang="en-US" sz="2800" b="1" dirty="0">
                  <a:solidFill>
                    <a:prstClr val="black"/>
                  </a:solidFill>
                  <a:latin typeface="思源黑体 CN Normal" panose="020B0400000000000000" pitchFamily="34" charset="-122"/>
                  <a:ea typeface="思源黑体 CN Normal" panose="020B0400000000000000" pitchFamily="34" charset="-122"/>
                </a:rPr>
                <a:t>可以用集合的方式来表达事件</a:t>
              </a:r>
              <a:endParaRPr lang="en-US" altLang="zh-CN" sz="2800" b="1" dirty="0">
                <a:solidFill>
                  <a:prstClr val="black"/>
                </a:solidFill>
                <a:latin typeface="思源黑体 CN Normal" panose="020B0400000000000000" pitchFamily="34" charset="-122"/>
                <a:ea typeface="思源黑体 CN Normal" panose="020B0400000000000000" pitchFamily="34" charset="-122"/>
              </a:endParaRPr>
            </a:p>
          </p:txBody>
        </p:sp>
        <p:cxnSp>
          <p:nvCxnSpPr>
            <p:cNvPr id="32" name="直接连接符 31"/>
            <p:cNvCxnSpPr/>
            <p:nvPr/>
          </p:nvCxnSpPr>
          <p:spPr>
            <a:xfrm>
              <a:off x="1913918" y="2380986"/>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Effect>
                      <a14:sharpenSoften amount="50000"/>
                    </a14:imgEffect>
                  </a14:imgLayer>
                </a14:imgProps>
              </a:ext>
            </a:extLst>
          </a:blip>
          <a:srcRect t="14384" r="-10" b="54892"/>
          <a:stretch>
            <a:fillRect/>
          </a:stretch>
        </p:blipFill>
        <p:spPr>
          <a:xfrm>
            <a:off x="2355096" y="1824518"/>
            <a:ext cx="7481809" cy="1527950"/>
          </a:xfrm>
          <a:prstGeom prst="rect">
            <a:avLst/>
          </a:prstGeom>
          <a:effectLst>
            <a:outerShdw blurRad="50800" dist="38100" dir="2700000" algn="tl" rotWithShape="0">
              <a:prstClr val="black">
                <a:alpha val="40000"/>
              </a:prstClr>
            </a:outerShdw>
          </a:effectLst>
        </p:spPr>
      </p:pic>
      <p:grpSp>
        <p:nvGrpSpPr>
          <p:cNvPr id="31" name="组合 30"/>
          <p:cNvGrpSpPr/>
          <p:nvPr/>
        </p:nvGrpSpPr>
        <p:grpSpPr>
          <a:xfrm>
            <a:off x="1545876" y="3684197"/>
            <a:ext cx="7252435" cy="560081"/>
            <a:chOff x="1827267" y="1780096"/>
            <a:chExt cx="7252435" cy="560081"/>
          </a:xfrm>
        </p:grpSpPr>
        <p:sp>
          <p:nvSpPr>
            <p:cNvPr id="40"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41" name="矩形 40"/>
            <p:cNvSpPr/>
            <p:nvPr/>
          </p:nvSpPr>
          <p:spPr>
            <a:xfrm>
              <a:off x="2230043" y="1780096"/>
              <a:ext cx="6849659" cy="523220"/>
            </a:xfrm>
            <a:prstGeom prst="rect">
              <a:avLst/>
            </a:prstGeom>
            <a:noFill/>
            <a:ln w="57150">
              <a:noFill/>
            </a:ln>
          </p:spPr>
          <p:txBody>
            <a:bodyPr wrap="square" anchor="ctr" anchorCtr="0">
              <a:spAutoFit/>
            </a:bodyPr>
            <a:lstStyle/>
            <a:p>
              <a:r>
                <a:rPr lang="zh-CN" altLang="en-US" sz="2800" b="1" dirty="0">
                  <a:solidFill>
                    <a:prstClr val="black"/>
                  </a:solidFill>
                  <a:latin typeface="+mj-lt"/>
                  <a:ea typeface="思源黑体 CN Normal" panose="020B0400000000000000" pitchFamily="34" charset="-122"/>
                </a:rPr>
                <a:t>如用数字</a:t>
              </a:r>
              <a:r>
                <a:rPr lang="en-US" altLang="zh-CN" sz="2800" b="1" i="1" dirty="0">
                  <a:solidFill>
                    <a:prstClr val="black"/>
                  </a:solidFill>
                  <a:latin typeface="+mj-lt"/>
                  <a:ea typeface="思源黑体 CN Normal" panose="020B0400000000000000" pitchFamily="34" charset="-122"/>
                </a:rPr>
                <a:t>n</a:t>
              </a:r>
              <a:r>
                <a:rPr lang="zh-CN" altLang="en-US" sz="2800" b="1" dirty="0">
                  <a:solidFill>
                    <a:prstClr val="black"/>
                  </a:solidFill>
                  <a:latin typeface="+mj-lt"/>
                  <a:ea typeface="思源黑体 CN Normal" panose="020B0400000000000000" pitchFamily="34" charset="-122"/>
                </a:rPr>
                <a:t>表示事件“被点击</a:t>
              </a:r>
              <a:r>
                <a:rPr lang="en-US" altLang="zh-CN" sz="2800" b="1" i="1" dirty="0">
                  <a:solidFill>
                    <a:prstClr val="black"/>
                  </a:solidFill>
                  <a:latin typeface="+mj-lt"/>
                  <a:ea typeface="思源黑体 CN Normal" panose="020B0400000000000000" pitchFamily="34" charset="-122"/>
                </a:rPr>
                <a:t>n</a:t>
              </a:r>
              <a:r>
                <a:rPr lang="zh-CN" altLang="en-US" sz="2800" b="1" dirty="0">
                  <a:solidFill>
                    <a:prstClr val="black"/>
                  </a:solidFill>
                  <a:latin typeface="+mj-lt"/>
                  <a:ea typeface="思源黑体 CN Normal" panose="020B0400000000000000" pitchFamily="34" charset="-122"/>
                </a:rPr>
                <a:t>次”，则</a:t>
              </a:r>
              <a:endParaRPr lang="en-US" altLang="zh-CN" sz="2800" b="1" dirty="0">
                <a:solidFill>
                  <a:prstClr val="black"/>
                </a:solidFill>
                <a:latin typeface="+mj-lt"/>
                <a:ea typeface="思源黑体 CN Normal" panose="020B0400000000000000" pitchFamily="34" charset="-122"/>
              </a:endParaRPr>
            </a:p>
          </p:txBody>
        </p:sp>
        <p:cxnSp>
          <p:nvCxnSpPr>
            <p:cNvPr id="42" name="直接连接符 41"/>
            <p:cNvCxnSpPr/>
            <p:nvPr/>
          </p:nvCxnSpPr>
          <p:spPr>
            <a:xfrm>
              <a:off x="1913918" y="2340177"/>
              <a:ext cx="6978073"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pic>
        <p:nvPicPr>
          <p:cNvPr id="43" name="图片 4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Effect>
                      <a14:sharpenSoften amount="50000"/>
                    </a14:imgEffect>
                  </a14:imgLayer>
                </a14:imgProps>
              </a:ext>
            </a:extLst>
          </a:blip>
          <a:srcRect l="26996" t="61223" r="27070" b="143"/>
          <a:stretch>
            <a:fillRect/>
          </a:stretch>
        </p:blipFill>
        <p:spPr>
          <a:xfrm>
            <a:off x="4414996" y="4281140"/>
            <a:ext cx="3362009" cy="1879742"/>
          </a:xfrm>
          <a:prstGeom prst="rect">
            <a:avLst/>
          </a:prstGeom>
          <a:effectLst>
            <a:outerShdw blurRad="50800" dist="38100" dir="2700000" algn="tl" rotWithShape="0">
              <a:prstClr val="black">
                <a:alpha val="40000"/>
              </a:prstClr>
            </a:outerShdw>
          </a:effectLst>
        </p:spPr>
      </p:pic>
      <p:sp>
        <p:nvSpPr>
          <p:cNvPr id="2" name="灯片编号占位符 1"/>
          <p:cNvSpPr>
            <a:spLocks noGrp="1"/>
          </p:cNvSpPr>
          <p:nvPr>
            <p:ph type="sldNum" sz="quarter" idx="12"/>
          </p:nvPr>
        </p:nvSpPr>
        <p:spPr/>
        <p:txBody>
          <a:bodyPr/>
          <a:lstStyle/>
          <a:p>
            <a:fld id="{5FD308DF-D0D6-41CA-8E01-1A1CE80A10EE}" type="slidenum">
              <a:rPr lang="zh-CN" altLang="en-US" smtClean="0"/>
              <a:t>22</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10896" y="1460138"/>
            <a:ext cx="3570208" cy="461665"/>
          </a:xfrm>
          <a:prstGeom prst="rect">
            <a:avLst/>
          </a:prstGeom>
        </p:spPr>
        <p:txBody>
          <a:bodyPr wrap="none">
            <a:spAutoFit/>
          </a:bodyPr>
          <a:lstStyle/>
          <a:p>
            <a:r>
              <a:rPr lang="zh-CN" altLang="en-US" sz="2400" dirty="0"/>
              <a:t>小笑话</a:t>
            </a:r>
            <a:r>
              <a:rPr lang="en-US" altLang="zh-CN" sz="2400" dirty="0"/>
              <a:t>——</a:t>
            </a:r>
            <a:r>
              <a:rPr lang="zh-CN" altLang="en-US" sz="2400" dirty="0"/>
              <a:t>当选最美妈妈</a:t>
            </a:r>
          </a:p>
        </p:txBody>
      </p:sp>
      <p:sp>
        <p:nvSpPr>
          <p:cNvPr id="3" name="Text Box 3"/>
          <p:cNvSpPr txBox="1">
            <a:spLocks noChangeArrowheads="1"/>
          </p:cNvSpPr>
          <p:nvPr/>
        </p:nvSpPr>
        <p:spPr bwMode="auto">
          <a:xfrm>
            <a:off x="1650381" y="2283164"/>
            <a:ext cx="8575288" cy="2653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eaLnBrk="0" hangingPunct="0">
              <a:spcBef>
                <a:spcPct val="20000"/>
              </a:spcBef>
            </a:pPr>
            <a:r>
              <a:rPr kumimoji="1" lang="en-US" altLang="zh-CN" sz="2600" b="1" dirty="0">
                <a:solidFill>
                  <a:schemeClr val="tx2"/>
                </a:solidFill>
                <a:latin typeface="Arial Unicode MS" pitchFamily="34" charset="-122"/>
              </a:rPr>
              <a:t>       </a:t>
            </a:r>
            <a:r>
              <a:rPr kumimoji="1" lang="zh-CN" altLang="en-US" sz="2600" b="1" dirty="0">
                <a:solidFill>
                  <a:schemeClr val="tx2"/>
                </a:solidFill>
                <a:latin typeface="Arial Unicode MS" pitchFamily="34" charset="-122"/>
              </a:rPr>
              <a:t>一对双胞胎兄弟放学回家，兴奋地告诉母亲：</a:t>
            </a:r>
            <a:r>
              <a:rPr kumimoji="1" lang="zh-CN" altLang="en-US" sz="2600" b="1" dirty="0">
                <a:solidFill>
                  <a:schemeClr val="tx2"/>
                </a:solidFill>
                <a:latin typeface="Arial Narrow" panose="020B0606020202030204" pitchFamily="34" charset="0"/>
              </a:rPr>
              <a:t>“</a:t>
            </a:r>
            <a:r>
              <a:rPr kumimoji="1" lang="zh-CN" altLang="en-US" sz="2600" b="1" dirty="0">
                <a:solidFill>
                  <a:schemeClr val="tx2"/>
                </a:solidFill>
                <a:latin typeface="Arial Unicode MS" pitchFamily="34" charset="-122"/>
              </a:rPr>
              <a:t>妈妈，今天我们全班同学要选一位最美丽的妈妈，结果你当选了。</a:t>
            </a:r>
            <a:r>
              <a:rPr kumimoji="1" lang="zh-CN" altLang="en-US" sz="2600" b="1" dirty="0">
                <a:solidFill>
                  <a:schemeClr val="tx2"/>
                </a:solidFill>
                <a:latin typeface="Arial Narrow" panose="020B0606020202030204" pitchFamily="34" charset="0"/>
              </a:rPr>
              <a:t>”</a:t>
            </a:r>
            <a:r>
              <a:rPr kumimoji="1" lang="zh-CN" altLang="en-US" sz="2600" b="1" dirty="0">
                <a:solidFill>
                  <a:schemeClr val="tx2"/>
                </a:solidFill>
                <a:latin typeface="Arial Unicode MS" pitchFamily="34" charset="-122"/>
              </a:rPr>
              <a:t> </a:t>
            </a:r>
          </a:p>
          <a:p>
            <a:pPr lvl="1" eaLnBrk="0" hangingPunct="0">
              <a:spcBef>
                <a:spcPct val="20000"/>
              </a:spcBef>
            </a:pPr>
            <a:r>
              <a:rPr kumimoji="1" lang="zh-CN" altLang="en-US" sz="2600" b="1" dirty="0">
                <a:solidFill>
                  <a:schemeClr val="tx2"/>
                </a:solidFill>
                <a:latin typeface="Arial Unicode MS" pitchFamily="34" charset="-122"/>
              </a:rPr>
              <a:t>        母亲很高兴，问怎么会当选的。 　　</a:t>
            </a:r>
          </a:p>
          <a:p>
            <a:pPr lvl="1" eaLnBrk="0" hangingPunct="0">
              <a:spcBef>
                <a:spcPct val="20000"/>
              </a:spcBef>
            </a:pPr>
            <a:r>
              <a:rPr kumimoji="1" lang="zh-CN" altLang="en-US" sz="2600" b="1" dirty="0">
                <a:solidFill>
                  <a:schemeClr val="tx2"/>
                </a:solidFill>
                <a:latin typeface="Arial Unicode MS" pitchFamily="34" charset="-122"/>
              </a:rPr>
              <a:t>    双胞胎兄弟说：</a:t>
            </a:r>
            <a:r>
              <a:rPr kumimoji="1" lang="zh-CN" altLang="en-US" sz="2600" b="1" dirty="0">
                <a:solidFill>
                  <a:schemeClr val="tx2"/>
                </a:solidFill>
                <a:latin typeface="Arial Narrow" panose="020B0606020202030204" pitchFamily="34" charset="0"/>
              </a:rPr>
              <a:t>“</a:t>
            </a:r>
            <a:r>
              <a:rPr kumimoji="1" lang="zh-CN" altLang="en-US" sz="2600" b="1" dirty="0">
                <a:solidFill>
                  <a:schemeClr val="tx2"/>
                </a:solidFill>
                <a:latin typeface="Arial Unicode MS" pitchFamily="34" charset="-122"/>
              </a:rPr>
              <a:t>同学们都投自己妈妈的票，我们有两票，所以你当选了！</a:t>
            </a:r>
            <a:r>
              <a:rPr kumimoji="1" lang="zh-CN" altLang="en-US" sz="2600" b="1" dirty="0">
                <a:solidFill>
                  <a:schemeClr val="tx2"/>
                </a:solidFill>
                <a:latin typeface="Arial Narrow" panose="020B0606020202030204" pitchFamily="34" charset="0"/>
              </a:rPr>
              <a:t>”</a:t>
            </a:r>
            <a:endParaRPr kumimoji="1" lang="zh-CN" altLang="en-US" sz="2600" b="1" dirty="0">
              <a:solidFill>
                <a:schemeClr val="tx2"/>
              </a:solidFill>
              <a:latin typeface="Arial Unicode MS" pitchFamily="34" charset="-122"/>
            </a:endParaRPr>
          </a:p>
        </p:txBody>
      </p:sp>
      <p:sp>
        <p:nvSpPr>
          <p:cNvPr id="4" name="灯片编号占位符 3"/>
          <p:cNvSpPr>
            <a:spLocks noGrp="1"/>
          </p:cNvSpPr>
          <p:nvPr>
            <p:ph type="sldNum" sz="quarter" idx="12"/>
          </p:nvPr>
        </p:nvSpPr>
        <p:spPr/>
        <p:txBody>
          <a:bodyPr/>
          <a:lstStyle/>
          <a:p>
            <a:fld id="{5FD308DF-D0D6-41CA-8E01-1A1CE80A10EE}" type="slidenum">
              <a:rPr lang="zh-CN" altLang="en-US" smtClean="0"/>
              <a:t>220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95919" y="1043300"/>
            <a:ext cx="8835656" cy="5309146"/>
          </a:xfrm>
          <a:prstGeom prst="rect">
            <a:avLst/>
          </a:prstGeom>
          <a:noFill/>
        </p:spPr>
        <p:txBody>
          <a:bodyPr wrap="square" rtlCol="0">
            <a:spAutoFit/>
          </a:bodyPr>
          <a:lstStyle/>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en-US" altLang="zh-CN" sz="2100" b="1" dirty="0">
              <a:latin typeface="Times New Roman" panose="02020603050405020304" charset="0"/>
              <a:ea typeface="Times New Roman" panose="02020603050405020304" charset="0"/>
              <a:cs typeface="Times New Roman" panose="02020603050405020304" charset="0"/>
            </a:endParaRPr>
          </a:p>
          <a:p>
            <a:endParaRPr kumimoji="1" lang="en-US" altLang="zh-CN"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r>
              <a:rPr kumimoji="1" lang="zh-CN" altLang="en-US" sz="2400" dirty="0">
                <a:latin typeface="Times New Roman" panose="02020603050405020304" charset="0"/>
                <a:ea typeface="Times New Roman" panose="02020603050405020304" charset="0"/>
                <a:cs typeface="Times New Roman" panose="02020603050405020304" charset="0"/>
              </a:rPr>
              <a:t>         图</a:t>
            </a:r>
            <a:r>
              <a:rPr kumimoji="1" lang="en-US" altLang="zh-CN" sz="2400" dirty="0">
                <a:latin typeface="Times New Roman" panose="02020603050405020304" charset="0"/>
                <a:ea typeface="Times New Roman" panose="02020603050405020304" charset="0"/>
                <a:cs typeface="Times New Roman" panose="02020603050405020304" charset="0"/>
              </a:rPr>
              <a:t>2.18</a:t>
            </a:r>
            <a:r>
              <a:rPr kumimoji="1" lang="zh-CN" altLang="en-US" sz="2400" dirty="0">
                <a:latin typeface="Times New Roman" panose="02020603050405020304" charset="0"/>
                <a:ea typeface="Times New Roman" panose="02020603050405020304" charset="0"/>
                <a:cs typeface="Times New Roman" panose="02020603050405020304" charset="0"/>
              </a:rPr>
              <a:t> 数学期望、中位数和众数所蕴含的分布几何特征信息</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7933" y="1118240"/>
            <a:ext cx="5067746" cy="1293084"/>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7933" y="2652222"/>
            <a:ext cx="5191783" cy="1293084"/>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3785" y="4232751"/>
            <a:ext cx="5096271" cy="1293084"/>
          </a:xfrm>
          <a:prstGeom prst="rect">
            <a:avLst/>
          </a:prstGeom>
        </p:spPr>
      </p:pic>
      <p:sp>
        <p:nvSpPr>
          <p:cNvPr id="2" name="灯片编号占位符 1"/>
          <p:cNvSpPr>
            <a:spLocks noGrp="1"/>
          </p:cNvSpPr>
          <p:nvPr>
            <p:ph type="sldNum" sz="quarter" idx="12"/>
          </p:nvPr>
        </p:nvSpPr>
        <p:spPr/>
        <p:txBody>
          <a:bodyPr/>
          <a:lstStyle/>
          <a:p>
            <a:fld id="{5FD308DF-D0D6-41CA-8E01-1A1CE80A10EE}" type="slidenum">
              <a:rPr lang="zh-CN" altLang="en-US" smtClean="0"/>
              <a:t>221</a:t>
            </a:fld>
            <a:endParaRPr lang="zh-CN" altLang="en-US"/>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20"/>
          <p:cNvGrpSpPr/>
          <p:nvPr/>
        </p:nvGrpSpPr>
        <p:grpSpPr bwMode="auto">
          <a:xfrm>
            <a:off x="2120158" y="1887476"/>
            <a:ext cx="3088601" cy="2790702"/>
            <a:chOff x="385" y="973"/>
            <a:chExt cx="1473" cy="1542"/>
          </a:xfrm>
        </p:grpSpPr>
        <p:grpSp>
          <p:nvGrpSpPr>
            <p:cNvPr id="17" name="Group 21"/>
            <p:cNvGrpSpPr/>
            <p:nvPr/>
          </p:nvGrpSpPr>
          <p:grpSpPr bwMode="auto">
            <a:xfrm>
              <a:off x="385" y="981"/>
              <a:ext cx="1473" cy="1534"/>
              <a:chOff x="385" y="981"/>
              <a:chExt cx="1473" cy="1534"/>
            </a:xfrm>
          </p:grpSpPr>
          <p:sp>
            <p:nvSpPr>
              <p:cNvPr id="20" name="Rectangle 22"/>
              <p:cNvSpPr>
                <a:spLocks noChangeArrowheads="1"/>
              </p:cNvSpPr>
              <p:nvPr/>
            </p:nvSpPr>
            <p:spPr bwMode="auto">
              <a:xfrm>
                <a:off x="673" y="2229"/>
                <a:ext cx="772" cy="28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0" hangingPunct="0"/>
                <a:r>
                  <a:rPr kumimoji="1" lang="zh-CN" altLang="en-US" sz="2400" b="1">
                    <a:effectLst>
                      <a:outerShdw blurRad="38100" dist="38100" dir="2700000" algn="tl">
                        <a:srgbClr val="C0C0C0"/>
                      </a:outerShdw>
                    </a:effectLst>
                  </a:rPr>
                  <a:t>左偏分布</a:t>
                </a:r>
              </a:p>
            </p:txBody>
          </p:sp>
          <p:sp>
            <p:nvSpPr>
              <p:cNvPr id="21" name="Rectangle 23"/>
              <p:cNvSpPr>
                <a:spLocks noChangeArrowheads="1"/>
              </p:cNvSpPr>
              <p:nvPr/>
            </p:nvSpPr>
            <p:spPr bwMode="auto">
              <a:xfrm>
                <a:off x="385" y="981"/>
                <a:ext cx="352"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0" hangingPunct="0"/>
                <a:r>
                  <a:rPr kumimoji="1" lang="zh-CN" altLang="en-US" b="1" dirty="0">
                    <a:solidFill>
                      <a:srgbClr val="00FF00"/>
                    </a:solidFill>
                    <a:effectLst>
                      <a:outerShdw blurRad="38100" dist="38100" dir="2700000" algn="tl">
                        <a:srgbClr val="C0C0C0"/>
                      </a:outerShdw>
                    </a:effectLst>
                  </a:rPr>
                  <a:t>均值</a:t>
                </a:r>
              </a:p>
            </p:txBody>
          </p:sp>
          <p:sp>
            <p:nvSpPr>
              <p:cNvPr id="22" name="Rectangle 24"/>
              <p:cNvSpPr>
                <a:spLocks noChangeArrowheads="1"/>
              </p:cNvSpPr>
              <p:nvPr/>
            </p:nvSpPr>
            <p:spPr bwMode="auto">
              <a:xfrm>
                <a:off x="817" y="981"/>
                <a:ext cx="169"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0" hangingPunct="0"/>
                <a:r>
                  <a:rPr kumimoji="1" lang="en-US" altLang="zh-CN" b="1">
                    <a:solidFill>
                      <a:srgbClr val="00FF00"/>
                    </a:solidFill>
                    <a:effectLst>
                      <a:outerShdw blurRad="38100" dist="38100" dir="2700000" algn="tl">
                        <a:srgbClr val="C0C0C0"/>
                      </a:outerShdw>
                    </a:effectLst>
                  </a:rPr>
                  <a:t>  </a:t>
                </a:r>
              </a:p>
            </p:txBody>
          </p:sp>
          <p:sp>
            <p:nvSpPr>
              <p:cNvPr id="23" name="Rectangle 25"/>
              <p:cNvSpPr>
                <a:spLocks noChangeArrowheads="1"/>
              </p:cNvSpPr>
              <p:nvPr/>
            </p:nvSpPr>
            <p:spPr bwMode="auto">
              <a:xfrm>
                <a:off x="817" y="981"/>
                <a:ext cx="478"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0" hangingPunct="0"/>
                <a:r>
                  <a:rPr kumimoji="1" lang="zh-CN" altLang="en-US" b="1">
                    <a:solidFill>
                      <a:schemeClr val="hlink"/>
                    </a:solidFill>
                    <a:effectLst>
                      <a:outerShdw blurRad="38100" dist="38100" dir="2700000" algn="tl">
                        <a:srgbClr val="C0C0C0"/>
                      </a:outerShdw>
                    </a:effectLst>
                  </a:rPr>
                  <a:t>中位数</a:t>
                </a:r>
              </a:p>
            </p:txBody>
          </p:sp>
          <p:sp>
            <p:nvSpPr>
              <p:cNvPr id="24" name="Rectangle 26"/>
              <p:cNvSpPr>
                <a:spLocks noChangeArrowheads="1"/>
              </p:cNvSpPr>
              <p:nvPr/>
            </p:nvSpPr>
            <p:spPr bwMode="auto">
              <a:xfrm>
                <a:off x="1286" y="1825"/>
                <a:ext cx="169"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0" hangingPunct="0"/>
                <a:r>
                  <a:rPr kumimoji="1" lang="en-US" altLang="zh-CN" b="1">
                    <a:solidFill>
                      <a:srgbClr val="FF0000"/>
                    </a:solidFill>
                    <a:effectLst>
                      <a:outerShdw blurRad="38100" dist="38100" dir="2700000" algn="tl">
                        <a:srgbClr val="C0C0C0"/>
                      </a:outerShdw>
                    </a:effectLst>
                  </a:rPr>
                  <a:t>  </a:t>
                </a:r>
              </a:p>
            </p:txBody>
          </p:sp>
          <p:sp>
            <p:nvSpPr>
              <p:cNvPr id="25" name="Rectangle 27"/>
              <p:cNvSpPr>
                <a:spLocks noChangeArrowheads="1"/>
              </p:cNvSpPr>
              <p:nvPr/>
            </p:nvSpPr>
            <p:spPr bwMode="auto">
              <a:xfrm>
                <a:off x="1393" y="981"/>
                <a:ext cx="352"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0" hangingPunct="0"/>
                <a:r>
                  <a:rPr kumimoji="1" lang="zh-CN" altLang="en-US" b="1" dirty="0">
                    <a:solidFill>
                      <a:srgbClr val="FF9900"/>
                    </a:solidFill>
                    <a:effectLst>
                      <a:outerShdw blurRad="38100" dist="38100" dir="2700000" algn="tl">
                        <a:srgbClr val="C0C0C0"/>
                      </a:outerShdw>
                    </a:effectLst>
                  </a:rPr>
                  <a:t>众数</a:t>
                </a:r>
              </a:p>
            </p:txBody>
          </p:sp>
          <p:sp>
            <p:nvSpPr>
              <p:cNvPr id="26" name="Rectangle 28"/>
              <p:cNvSpPr>
                <a:spLocks noChangeArrowheads="1"/>
              </p:cNvSpPr>
              <p:nvPr/>
            </p:nvSpPr>
            <p:spPr bwMode="auto">
              <a:xfrm>
                <a:off x="1742" y="1958"/>
                <a:ext cx="116" cy="5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lstStyle/>
              <a:p>
                <a:endParaRPr lang="zh-CN" altLang="en-US"/>
              </a:p>
            </p:txBody>
          </p:sp>
          <p:sp>
            <p:nvSpPr>
              <p:cNvPr id="27" name="Line 29"/>
              <p:cNvSpPr>
                <a:spLocks noChangeShapeType="1"/>
              </p:cNvSpPr>
              <p:nvPr/>
            </p:nvSpPr>
            <p:spPr bwMode="auto">
              <a:xfrm>
                <a:off x="1345" y="1413"/>
                <a:ext cx="0" cy="672"/>
              </a:xfrm>
              <a:prstGeom prst="line">
                <a:avLst/>
              </a:prstGeom>
              <a:noFill/>
              <a:ln w="25400">
                <a:solidFill>
                  <a:srgbClr val="FF9900"/>
                </a:solidFill>
                <a:rou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30"/>
              <p:cNvSpPr>
                <a:spLocks noChangeShapeType="1"/>
              </p:cNvSpPr>
              <p:nvPr/>
            </p:nvSpPr>
            <p:spPr bwMode="auto">
              <a:xfrm>
                <a:off x="1127" y="1616"/>
                <a:ext cx="0" cy="469"/>
              </a:xfrm>
              <a:prstGeom prst="line">
                <a:avLst/>
              </a:prstGeom>
              <a:noFill/>
              <a:ln w="25400">
                <a:solidFill>
                  <a:schemeClr val="hlink"/>
                </a:solidFill>
                <a:rou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1"/>
              <p:cNvSpPr>
                <a:spLocks noChangeShapeType="1"/>
              </p:cNvSpPr>
              <p:nvPr/>
            </p:nvSpPr>
            <p:spPr bwMode="auto">
              <a:xfrm>
                <a:off x="1009" y="1797"/>
                <a:ext cx="0" cy="288"/>
              </a:xfrm>
              <a:prstGeom prst="line">
                <a:avLst/>
              </a:prstGeom>
              <a:noFill/>
              <a:ln w="25400">
                <a:solidFill>
                  <a:srgbClr val="00FF00"/>
                </a:solidFill>
                <a:rou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2"/>
              <p:cNvSpPr>
                <a:spLocks noChangeShapeType="1"/>
              </p:cNvSpPr>
              <p:nvPr/>
            </p:nvSpPr>
            <p:spPr bwMode="auto">
              <a:xfrm flipH="1">
                <a:off x="1393" y="1173"/>
                <a:ext cx="192" cy="192"/>
              </a:xfrm>
              <a:prstGeom prst="line">
                <a:avLst/>
              </a:prstGeom>
              <a:noFill/>
              <a:ln w="12700">
                <a:solidFill>
                  <a:schemeClr val="tx1"/>
                </a:solidFill>
                <a:rou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3"/>
              <p:cNvSpPr>
                <a:spLocks noChangeShapeType="1"/>
              </p:cNvSpPr>
              <p:nvPr/>
            </p:nvSpPr>
            <p:spPr bwMode="auto">
              <a:xfrm>
                <a:off x="1105" y="1173"/>
                <a:ext cx="48" cy="384"/>
              </a:xfrm>
              <a:prstGeom prst="line">
                <a:avLst/>
              </a:prstGeom>
              <a:noFill/>
              <a:ln w="12700">
                <a:solidFill>
                  <a:schemeClr val="tx1"/>
                </a:solidFill>
                <a:rou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4"/>
              <p:cNvSpPr>
                <a:spLocks noChangeShapeType="1"/>
              </p:cNvSpPr>
              <p:nvPr/>
            </p:nvSpPr>
            <p:spPr bwMode="auto">
              <a:xfrm>
                <a:off x="577" y="1173"/>
                <a:ext cx="432" cy="576"/>
              </a:xfrm>
              <a:prstGeom prst="line">
                <a:avLst/>
              </a:prstGeom>
              <a:noFill/>
              <a:ln w="12700">
                <a:solidFill>
                  <a:schemeClr val="tx1"/>
                </a:solidFill>
                <a:rou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5"/>
              <p:cNvSpPr>
                <a:spLocks noChangeShapeType="1"/>
              </p:cNvSpPr>
              <p:nvPr/>
            </p:nvSpPr>
            <p:spPr bwMode="auto">
              <a:xfrm>
                <a:off x="481" y="2085"/>
                <a:ext cx="1248" cy="0"/>
              </a:xfrm>
              <a:prstGeom prst="line">
                <a:avLst/>
              </a:prstGeom>
              <a:noFill/>
              <a:ln w="12700">
                <a:solidFill>
                  <a:schemeClr val="tx1"/>
                </a:solidFill>
                <a:rou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Freeform 36"/>
              <p:cNvSpPr/>
              <p:nvPr/>
            </p:nvSpPr>
            <p:spPr bwMode="auto">
              <a:xfrm>
                <a:off x="1345" y="1413"/>
                <a:ext cx="285" cy="627"/>
              </a:xfrm>
              <a:custGeom>
                <a:avLst/>
                <a:gdLst>
                  <a:gd name="T0" fmla="*/ 284 w 285"/>
                  <a:gd name="T1" fmla="*/ 674 h 675"/>
                  <a:gd name="T2" fmla="*/ 254 w 285"/>
                  <a:gd name="T3" fmla="*/ 667 h 675"/>
                  <a:gd name="T4" fmla="*/ 239 w 285"/>
                  <a:gd name="T5" fmla="*/ 659 h 675"/>
                  <a:gd name="T6" fmla="*/ 225 w 285"/>
                  <a:gd name="T7" fmla="*/ 648 h 675"/>
                  <a:gd name="T8" fmla="*/ 210 w 285"/>
                  <a:gd name="T9" fmla="*/ 633 h 675"/>
                  <a:gd name="T10" fmla="*/ 195 w 285"/>
                  <a:gd name="T11" fmla="*/ 612 h 675"/>
                  <a:gd name="T12" fmla="*/ 180 w 285"/>
                  <a:gd name="T13" fmla="*/ 583 h 675"/>
                  <a:gd name="T14" fmla="*/ 150 w 285"/>
                  <a:gd name="T15" fmla="*/ 506 h 675"/>
                  <a:gd name="T16" fmla="*/ 119 w 285"/>
                  <a:gd name="T17" fmla="*/ 396 h 675"/>
                  <a:gd name="T18" fmla="*/ 91 w 285"/>
                  <a:gd name="T19" fmla="*/ 263 h 675"/>
                  <a:gd name="T20" fmla="*/ 76 w 285"/>
                  <a:gd name="T21" fmla="*/ 197 h 675"/>
                  <a:gd name="T22" fmla="*/ 61 w 285"/>
                  <a:gd name="T23" fmla="*/ 133 h 675"/>
                  <a:gd name="T24" fmla="*/ 45 w 285"/>
                  <a:gd name="T25" fmla="*/ 78 h 675"/>
                  <a:gd name="T26" fmla="*/ 30 w 285"/>
                  <a:gd name="T27" fmla="*/ 36 h 675"/>
                  <a:gd name="T28" fmla="*/ 15 w 285"/>
                  <a:gd name="T29" fmla="*/ 10 h 675"/>
                  <a:gd name="T30" fmla="*/ 0 w 285"/>
                  <a:gd name="T31"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5" h="675">
                    <a:moveTo>
                      <a:pt x="284" y="674"/>
                    </a:moveTo>
                    <a:lnTo>
                      <a:pt x="254" y="667"/>
                    </a:lnTo>
                    <a:lnTo>
                      <a:pt x="239" y="659"/>
                    </a:lnTo>
                    <a:lnTo>
                      <a:pt x="225" y="648"/>
                    </a:lnTo>
                    <a:lnTo>
                      <a:pt x="210" y="633"/>
                    </a:lnTo>
                    <a:lnTo>
                      <a:pt x="195" y="612"/>
                    </a:lnTo>
                    <a:lnTo>
                      <a:pt x="180" y="583"/>
                    </a:lnTo>
                    <a:lnTo>
                      <a:pt x="150" y="506"/>
                    </a:lnTo>
                    <a:lnTo>
                      <a:pt x="119" y="396"/>
                    </a:lnTo>
                    <a:lnTo>
                      <a:pt x="91" y="263"/>
                    </a:lnTo>
                    <a:lnTo>
                      <a:pt x="76" y="197"/>
                    </a:lnTo>
                    <a:lnTo>
                      <a:pt x="61" y="133"/>
                    </a:lnTo>
                    <a:lnTo>
                      <a:pt x="45" y="78"/>
                    </a:lnTo>
                    <a:lnTo>
                      <a:pt x="30" y="36"/>
                    </a:lnTo>
                    <a:lnTo>
                      <a:pt x="15" y="10"/>
                    </a:lnTo>
                    <a:lnTo>
                      <a:pt x="0" y="0"/>
                    </a:lnTo>
                  </a:path>
                </a:pathLst>
              </a:custGeom>
              <a:noFill/>
              <a:ln w="25400" cap="rnd" cmpd="sng">
                <a:solidFill>
                  <a:srgbClr val="00FFFF"/>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35" name="Freeform 37"/>
              <p:cNvSpPr/>
              <p:nvPr/>
            </p:nvSpPr>
            <p:spPr bwMode="auto">
              <a:xfrm>
                <a:off x="529" y="1413"/>
                <a:ext cx="816" cy="627"/>
              </a:xfrm>
              <a:custGeom>
                <a:avLst/>
                <a:gdLst>
                  <a:gd name="T0" fmla="*/ 0 w 853"/>
                  <a:gd name="T1" fmla="*/ 674 h 675"/>
                  <a:gd name="T2" fmla="*/ 90 w 853"/>
                  <a:gd name="T3" fmla="*/ 667 h 675"/>
                  <a:gd name="T4" fmla="*/ 134 w 853"/>
                  <a:gd name="T5" fmla="*/ 659 h 675"/>
                  <a:gd name="T6" fmla="*/ 179 w 853"/>
                  <a:gd name="T7" fmla="*/ 648 h 675"/>
                  <a:gd name="T8" fmla="*/ 225 w 853"/>
                  <a:gd name="T9" fmla="*/ 633 h 675"/>
                  <a:gd name="T10" fmla="*/ 269 w 853"/>
                  <a:gd name="T11" fmla="*/ 612 h 675"/>
                  <a:gd name="T12" fmla="*/ 314 w 853"/>
                  <a:gd name="T13" fmla="*/ 583 h 675"/>
                  <a:gd name="T14" fmla="*/ 403 w 853"/>
                  <a:gd name="T15" fmla="*/ 506 h 675"/>
                  <a:gd name="T16" fmla="*/ 494 w 853"/>
                  <a:gd name="T17" fmla="*/ 396 h 675"/>
                  <a:gd name="T18" fmla="*/ 583 w 853"/>
                  <a:gd name="T19" fmla="*/ 263 h 675"/>
                  <a:gd name="T20" fmla="*/ 628 w 853"/>
                  <a:gd name="T21" fmla="*/ 197 h 675"/>
                  <a:gd name="T22" fmla="*/ 674 w 853"/>
                  <a:gd name="T23" fmla="*/ 133 h 675"/>
                  <a:gd name="T24" fmla="*/ 717 w 853"/>
                  <a:gd name="T25" fmla="*/ 78 h 675"/>
                  <a:gd name="T26" fmla="*/ 763 w 853"/>
                  <a:gd name="T27" fmla="*/ 36 h 675"/>
                  <a:gd name="T28" fmla="*/ 808 w 853"/>
                  <a:gd name="T29" fmla="*/ 10 h 675"/>
                  <a:gd name="T30" fmla="*/ 852 w 853"/>
                  <a:gd name="T31"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3" h="675">
                    <a:moveTo>
                      <a:pt x="0" y="674"/>
                    </a:moveTo>
                    <a:lnTo>
                      <a:pt x="90" y="667"/>
                    </a:lnTo>
                    <a:lnTo>
                      <a:pt x="134" y="659"/>
                    </a:lnTo>
                    <a:lnTo>
                      <a:pt x="179" y="648"/>
                    </a:lnTo>
                    <a:lnTo>
                      <a:pt x="225" y="633"/>
                    </a:lnTo>
                    <a:lnTo>
                      <a:pt x="269" y="612"/>
                    </a:lnTo>
                    <a:lnTo>
                      <a:pt x="314" y="583"/>
                    </a:lnTo>
                    <a:lnTo>
                      <a:pt x="403" y="506"/>
                    </a:lnTo>
                    <a:lnTo>
                      <a:pt x="494" y="396"/>
                    </a:lnTo>
                    <a:lnTo>
                      <a:pt x="583" y="263"/>
                    </a:lnTo>
                    <a:lnTo>
                      <a:pt x="628" y="197"/>
                    </a:lnTo>
                    <a:lnTo>
                      <a:pt x="674" y="133"/>
                    </a:lnTo>
                    <a:lnTo>
                      <a:pt x="717" y="78"/>
                    </a:lnTo>
                    <a:lnTo>
                      <a:pt x="763" y="36"/>
                    </a:lnTo>
                    <a:lnTo>
                      <a:pt x="808" y="10"/>
                    </a:lnTo>
                    <a:lnTo>
                      <a:pt x="852" y="0"/>
                    </a:lnTo>
                  </a:path>
                </a:pathLst>
              </a:custGeom>
              <a:noFill/>
              <a:ln w="25400" cap="rnd" cmpd="sng">
                <a:solidFill>
                  <a:srgbClr val="00FFFF"/>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grpSp>
        <p:sp>
          <p:nvSpPr>
            <p:cNvPr id="18" name="Text Box 38"/>
            <p:cNvSpPr txBox="1">
              <a:spLocks noChangeArrowheads="1"/>
            </p:cNvSpPr>
            <p:nvPr/>
          </p:nvSpPr>
          <p:spPr bwMode="auto">
            <a:xfrm>
              <a:off x="692" y="973"/>
              <a:ext cx="24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kumimoji="1" lang="en-US" altLang="zh-CN" sz="2000">
                  <a:latin typeface="华文新魏" panose="02010800040101010101" pitchFamily="2" charset="-122"/>
                  <a:ea typeface="华文新魏" panose="02010800040101010101" pitchFamily="2" charset="-122"/>
                </a:rPr>
                <a:t>&lt;</a:t>
              </a:r>
            </a:p>
          </p:txBody>
        </p:sp>
        <p:sp>
          <p:nvSpPr>
            <p:cNvPr id="19" name="Text Box 39"/>
            <p:cNvSpPr txBox="1">
              <a:spLocks noChangeArrowheads="1"/>
            </p:cNvSpPr>
            <p:nvPr/>
          </p:nvSpPr>
          <p:spPr bwMode="auto">
            <a:xfrm>
              <a:off x="1262" y="981"/>
              <a:ext cx="2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ctr">
                <a:spcBef>
                  <a:spcPct val="50000"/>
                </a:spcBef>
              </a:pPr>
              <a:r>
                <a:rPr kumimoji="1" lang="en-US" altLang="zh-CN" sz="2000">
                  <a:latin typeface="华文新魏" panose="02010800040101010101" pitchFamily="2" charset="-122"/>
                  <a:ea typeface="华文新魏" panose="02010800040101010101" pitchFamily="2" charset="-122"/>
                </a:rPr>
                <a:t>&lt;</a:t>
              </a:r>
            </a:p>
          </p:txBody>
        </p:sp>
      </p:grpSp>
      <p:grpSp>
        <p:nvGrpSpPr>
          <p:cNvPr id="36" name="Group 41"/>
          <p:cNvGrpSpPr/>
          <p:nvPr/>
        </p:nvGrpSpPr>
        <p:grpSpPr bwMode="auto">
          <a:xfrm>
            <a:off x="6221268" y="1878616"/>
            <a:ext cx="3117525" cy="2745078"/>
            <a:chOff x="3787" y="1026"/>
            <a:chExt cx="1584" cy="1534"/>
          </a:xfrm>
        </p:grpSpPr>
        <p:grpSp>
          <p:nvGrpSpPr>
            <p:cNvPr id="37" name="Group 42"/>
            <p:cNvGrpSpPr/>
            <p:nvPr/>
          </p:nvGrpSpPr>
          <p:grpSpPr bwMode="auto">
            <a:xfrm>
              <a:off x="3787" y="1026"/>
              <a:ext cx="1584" cy="1534"/>
              <a:chOff x="3787" y="1026"/>
              <a:chExt cx="1584" cy="1534"/>
            </a:xfrm>
          </p:grpSpPr>
          <p:sp>
            <p:nvSpPr>
              <p:cNvPr id="40" name="Rectangle 43"/>
              <p:cNvSpPr>
                <a:spLocks noChangeArrowheads="1"/>
              </p:cNvSpPr>
              <p:nvPr/>
            </p:nvSpPr>
            <p:spPr bwMode="auto">
              <a:xfrm>
                <a:off x="4123" y="2274"/>
                <a:ext cx="764" cy="28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0" hangingPunct="0"/>
                <a:r>
                  <a:rPr kumimoji="1" lang="zh-CN" altLang="en-US" sz="2400" b="1">
                    <a:effectLst>
                      <a:outerShdw blurRad="38100" dist="38100" dir="2700000" algn="tl">
                        <a:srgbClr val="C0C0C0"/>
                      </a:outerShdw>
                    </a:effectLst>
                  </a:rPr>
                  <a:t>右偏分布</a:t>
                </a:r>
              </a:p>
            </p:txBody>
          </p:sp>
          <p:sp>
            <p:nvSpPr>
              <p:cNvPr id="41" name="Rectangle 44"/>
              <p:cNvSpPr>
                <a:spLocks noChangeArrowheads="1"/>
              </p:cNvSpPr>
              <p:nvPr/>
            </p:nvSpPr>
            <p:spPr bwMode="auto">
              <a:xfrm>
                <a:off x="3835" y="1026"/>
                <a:ext cx="349"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0" hangingPunct="0"/>
                <a:r>
                  <a:rPr kumimoji="1" lang="zh-CN" altLang="en-US" b="1">
                    <a:solidFill>
                      <a:srgbClr val="FF9900"/>
                    </a:solidFill>
                    <a:effectLst>
                      <a:outerShdw blurRad="38100" dist="38100" dir="2700000" algn="tl">
                        <a:srgbClr val="C0C0C0"/>
                      </a:outerShdw>
                    </a:effectLst>
                  </a:rPr>
                  <a:t>众数</a:t>
                </a:r>
              </a:p>
            </p:txBody>
          </p:sp>
          <p:sp>
            <p:nvSpPr>
              <p:cNvPr id="42" name="Rectangle 45"/>
              <p:cNvSpPr>
                <a:spLocks noChangeArrowheads="1"/>
              </p:cNvSpPr>
              <p:nvPr/>
            </p:nvSpPr>
            <p:spPr bwMode="auto">
              <a:xfrm>
                <a:off x="4149" y="1874"/>
                <a:ext cx="167"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0" hangingPunct="0"/>
                <a:r>
                  <a:rPr kumimoji="1" lang="en-US" altLang="zh-CN" b="1">
                    <a:solidFill>
                      <a:srgbClr val="FF00FF"/>
                    </a:solidFill>
                    <a:effectLst>
                      <a:outerShdw blurRad="38100" dist="38100" dir="2700000" algn="tl">
                        <a:srgbClr val="C0C0C0"/>
                      </a:outerShdw>
                    </a:effectLst>
                  </a:rPr>
                  <a:t>  </a:t>
                </a:r>
              </a:p>
            </p:txBody>
          </p:sp>
          <p:sp>
            <p:nvSpPr>
              <p:cNvPr id="43" name="Rectangle 46"/>
              <p:cNvSpPr>
                <a:spLocks noChangeArrowheads="1"/>
              </p:cNvSpPr>
              <p:nvPr/>
            </p:nvSpPr>
            <p:spPr bwMode="auto">
              <a:xfrm>
                <a:off x="4267" y="1026"/>
                <a:ext cx="474"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0" hangingPunct="0"/>
                <a:r>
                  <a:rPr kumimoji="1" lang="zh-CN" altLang="en-US" b="1" dirty="0">
                    <a:solidFill>
                      <a:schemeClr val="hlink"/>
                    </a:solidFill>
                    <a:effectLst>
                      <a:outerShdw blurRad="38100" dist="38100" dir="2700000" algn="tl">
                        <a:srgbClr val="C0C0C0"/>
                      </a:outerShdw>
                    </a:effectLst>
                  </a:rPr>
                  <a:t>中位数</a:t>
                </a:r>
              </a:p>
            </p:txBody>
          </p:sp>
          <p:sp>
            <p:nvSpPr>
              <p:cNvPr id="44" name="Rectangle 47"/>
              <p:cNvSpPr>
                <a:spLocks noChangeArrowheads="1"/>
              </p:cNvSpPr>
              <p:nvPr/>
            </p:nvSpPr>
            <p:spPr bwMode="auto">
              <a:xfrm>
                <a:off x="4843" y="1026"/>
                <a:ext cx="349"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0" hangingPunct="0"/>
                <a:r>
                  <a:rPr kumimoji="1" lang="zh-CN" altLang="en-US" b="1">
                    <a:solidFill>
                      <a:srgbClr val="00FF00"/>
                    </a:solidFill>
                    <a:effectLst>
                      <a:outerShdw blurRad="38100" dist="38100" dir="2700000" algn="tl">
                        <a:srgbClr val="C0C0C0"/>
                      </a:outerShdw>
                    </a:effectLst>
                  </a:rPr>
                  <a:t>均值</a:t>
                </a:r>
              </a:p>
            </p:txBody>
          </p:sp>
          <p:sp>
            <p:nvSpPr>
              <p:cNvPr id="45" name="Rectangle 48"/>
              <p:cNvSpPr>
                <a:spLocks noChangeArrowheads="1"/>
              </p:cNvSpPr>
              <p:nvPr/>
            </p:nvSpPr>
            <p:spPr bwMode="auto">
              <a:xfrm>
                <a:off x="5169" y="2007"/>
                <a:ext cx="116" cy="5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lstStyle/>
              <a:p>
                <a:endParaRPr lang="zh-CN" altLang="en-US"/>
              </a:p>
            </p:txBody>
          </p:sp>
          <p:sp>
            <p:nvSpPr>
              <p:cNvPr id="46" name="Line 49"/>
              <p:cNvSpPr>
                <a:spLocks noChangeShapeType="1"/>
              </p:cNvSpPr>
              <p:nvPr/>
            </p:nvSpPr>
            <p:spPr bwMode="auto">
              <a:xfrm>
                <a:off x="4315" y="1410"/>
                <a:ext cx="0" cy="720"/>
              </a:xfrm>
              <a:prstGeom prst="line">
                <a:avLst/>
              </a:prstGeom>
              <a:noFill/>
              <a:ln w="25400">
                <a:solidFill>
                  <a:srgbClr val="FF9900"/>
                </a:solidFill>
                <a:rou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50"/>
              <p:cNvSpPr>
                <a:spLocks noChangeShapeType="1"/>
              </p:cNvSpPr>
              <p:nvPr/>
            </p:nvSpPr>
            <p:spPr bwMode="auto">
              <a:xfrm>
                <a:off x="4558" y="1616"/>
                <a:ext cx="0" cy="538"/>
              </a:xfrm>
              <a:prstGeom prst="line">
                <a:avLst/>
              </a:prstGeom>
              <a:noFill/>
              <a:ln w="25400">
                <a:solidFill>
                  <a:schemeClr val="hlink"/>
                </a:solidFill>
                <a:rou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51"/>
              <p:cNvSpPr>
                <a:spLocks noChangeShapeType="1"/>
              </p:cNvSpPr>
              <p:nvPr/>
            </p:nvSpPr>
            <p:spPr bwMode="auto">
              <a:xfrm>
                <a:off x="4699" y="1842"/>
                <a:ext cx="0" cy="288"/>
              </a:xfrm>
              <a:prstGeom prst="line">
                <a:avLst/>
              </a:prstGeom>
              <a:noFill/>
              <a:ln w="25400">
                <a:solidFill>
                  <a:srgbClr val="00FF00"/>
                </a:solidFill>
                <a:rou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52"/>
              <p:cNvSpPr>
                <a:spLocks noChangeShapeType="1"/>
              </p:cNvSpPr>
              <p:nvPr/>
            </p:nvSpPr>
            <p:spPr bwMode="auto">
              <a:xfrm>
                <a:off x="3787" y="2130"/>
                <a:ext cx="1584" cy="0"/>
              </a:xfrm>
              <a:prstGeom prst="line">
                <a:avLst/>
              </a:prstGeom>
              <a:noFill/>
              <a:ln w="12700">
                <a:solidFill>
                  <a:schemeClr val="tx1"/>
                </a:solidFill>
                <a:rou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53"/>
              <p:cNvSpPr>
                <a:spLocks noChangeShapeType="1"/>
              </p:cNvSpPr>
              <p:nvPr/>
            </p:nvSpPr>
            <p:spPr bwMode="auto">
              <a:xfrm>
                <a:off x="4075" y="1266"/>
                <a:ext cx="192" cy="144"/>
              </a:xfrm>
              <a:prstGeom prst="line">
                <a:avLst/>
              </a:prstGeom>
              <a:noFill/>
              <a:ln w="12700">
                <a:solidFill>
                  <a:schemeClr val="tx1"/>
                </a:solidFill>
                <a:rou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54"/>
              <p:cNvSpPr>
                <a:spLocks noChangeShapeType="1"/>
              </p:cNvSpPr>
              <p:nvPr/>
            </p:nvSpPr>
            <p:spPr bwMode="auto">
              <a:xfrm flipH="1">
                <a:off x="4555" y="1266"/>
                <a:ext cx="48" cy="288"/>
              </a:xfrm>
              <a:prstGeom prst="line">
                <a:avLst/>
              </a:prstGeom>
              <a:noFill/>
              <a:ln w="12700">
                <a:solidFill>
                  <a:schemeClr val="tx1"/>
                </a:solidFill>
                <a:rou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55"/>
              <p:cNvSpPr>
                <a:spLocks noChangeShapeType="1"/>
              </p:cNvSpPr>
              <p:nvPr/>
            </p:nvSpPr>
            <p:spPr bwMode="auto">
              <a:xfrm flipH="1">
                <a:off x="4699" y="1266"/>
                <a:ext cx="336" cy="528"/>
              </a:xfrm>
              <a:prstGeom prst="line">
                <a:avLst/>
              </a:prstGeom>
              <a:noFill/>
              <a:ln w="12700">
                <a:solidFill>
                  <a:schemeClr val="tx1"/>
                </a:solidFill>
                <a:rou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Freeform 56"/>
              <p:cNvSpPr/>
              <p:nvPr/>
            </p:nvSpPr>
            <p:spPr bwMode="auto">
              <a:xfrm>
                <a:off x="4315" y="1410"/>
                <a:ext cx="853" cy="675"/>
              </a:xfrm>
              <a:custGeom>
                <a:avLst/>
                <a:gdLst>
                  <a:gd name="T0" fmla="*/ 852 w 853"/>
                  <a:gd name="T1" fmla="*/ 674 h 675"/>
                  <a:gd name="T2" fmla="*/ 761 w 853"/>
                  <a:gd name="T3" fmla="*/ 667 h 675"/>
                  <a:gd name="T4" fmla="*/ 718 w 853"/>
                  <a:gd name="T5" fmla="*/ 659 h 675"/>
                  <a:gd name="T6" fmla="*/ 672 w 853"/>
                  <a:gd name="T7" fmla="*/ 648 h 675"/>
                  <a:gd name="T8" fmla="*/ 627 w 853"/>
                  <a:gd name="T9" fmla="*/ 633 h 675"/>
                  <a:gd name="T10" fmla="*/ 583 w 853"/>
                  <a:gd name="T11" fmla="*/ 612 h 675"/>
                  <a:gd name="T12" fmla="*/ 538 w 853"/>
                  <a:gd name="T13" fmla="*/ 583 h 675"/>
                  <a:gd name="T14" fmla="*/ 447 w 853"/>
                  <a:gd name="T15" fmla="*/ 506 h 675"/>
                  <a:gd name="T16" fmla="*/ 358 w 853"/>
                  <a:gd name="T17" fmla="*/ 396 h 675"/>
                  <a:gd name="T18" fmla="*/ 269 w 853"/>
                  <a:gd name="T19" fmla="*/ 263 h 675"/>
                  <a:gd name="T20" fmla="*/ 224 w 853"/>
                  <a:gd name="T21" fmla="*/ 197 h 675"/>
                  <a:gd name="T22" fmla="*/ 178 w 853"/>
                  <a:gd name="T23" fmla="*/ 133 h 675"/>
                  <a:gd name="T24" fmla="*/ 135 w 853"/>
                  <a:gd name="T25" fmla="*/ 78 h 675"/>
                  <a:gd name="T26" fmla="*/ 89 w 853"/>
                  <a:gd name="T27" fmla="*/ 36 h 675"/>
                  <a:gd name="T28" fmla="*/ 44 w 853"/>
                  <a:gd name="T29" fmla="*/ 10 h 675"/>
                  <a:gd name="T30" fmla="*/ 0 w 853"/>
                  <a:gd name="T31"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3" h="675">
                    <a:moveTo>
                      <a:pt x="852" y="674"/>
                    </a:moveTo>
                    <a:lnTo>
                      <a:pt x="761" y="667"/>
                    </a:lnTo>
                    <a:lnTo>
                      <a:pt x="718" y="659"/>
                    </a:lnTo>
                    <a:lnTo>
                      <a:pt x="672" y="648"/>
                    </a:lnTo>
                    <a:lnTo>
                      <a:pt x="627" y="633"/>
                    </a:lnTo>
                    <a:lnTo>
                      <a:pt x="583" y="612"/>
                    </a:lnTo>
                    <a:lnTo>
                      <a:pt x="538" y="583"/>
                    </a:lnTo>
                    <a:lnTo>
                      <a:pt x="447" y="506"/>
                    </a:lnTo>
                    <a:lnTo>
                      <a:pt x="358" y="396"/>
                    </a:lnTo>
                    <a:lnTo>
                      <a:pt x="269" y="263"/>
                    </a:lnTo>
                    <a:lnTo>
                      <a:pt x="224" y="197"/>
                    </a:lnTo>
                    <a:lnTo>
                      <a:pt x="178" y="133"/>
                    </a:lnTo>
                    <a:lnTo>
                      <a:pt x="135" y="78"/>
                    </a:lnTo>
                    <a:lnTo>
                      <a:pt x="89" y="36"/>
                    </a:lnTo>
                    <a:lnTo>
                      <a:pt x="44" y="10"/>
                    </a:lnTo>
                    <a:lnTo>
                      <a:pt x="0" y="0"/>
                    </a:lnTo>
                  </a:path>
                </a:pathLst>
              </a:custGeom>
              <a:noFill/>
              <a:ln w="25400" cap="rnd" cmpd="sng">
                <a:solidFill>
                  <a:srgbClr val="00FFFF"/>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54" name="Freeform 57"/>
              <p:cNvSpPr/>
              <p:nvPr/>
            </p:nvSpPr>
            <p:spPr bwMode="auto">
              <a:xfrm>
                <a:off x="4027" y="1410"/>
                <a:ext cx="285" cy="675"/>
              </a:xfrm>
              <a:custGeom>
                <a:avLst/>
                <a:gdLst>
                  <a:gd name="T0" fmla="*/ 0 w 285"/>
                  <a:gd name="T1" fmla="*/ 674 h 675"/>
                  <a:gd name="T2" fmla="*/ 28 w 285"/>
                  <a:gd name="T3" fmla="*/ 667 h 675"/>
                  <a:gd name="T4" fmla="*/ 43 w 285"/>
                  <a:gd name="T5" fmla="*/ 659 h 675"/>
                  <a:gd name="T6" fmla="*/ 59 w 285"/>
                  <a:gd name="T7" fmla="*/ 648 h 675"/>
                  <a:gd name="T8" fmla="*/ 74 w 285"/>
                  <a:gd name="T9" fmla="*/ 633 h 675"/>
                  <a:gd name="T10" fmla="*/ 89 w 285"/>
                  <a:gd name="T11" fmla="*/ 612 h 675"/>
                  <a:gd name="T12" fmla="*/ 104 w 285"/>
                  <a:gd name="T13" fmla="*/ 583 h 675"/>
                  <a:gd name="T14" fmla="*/ 134 w 285"/>
                  <a:gd name="T15" fmla="*/ 506 h 675"/>
                  <a:gd name="T16" fmla="*/ 165 w 285"/>
                  <a:gd name="T17" fmla="*/ 396 h 675"/>
                  <a:gd name="T18" fmla="*/ 193 w 285"/>
                  <a:gd name="T19" fmla="*/ 263 h 675"/>
                  <a:gd name="T20" fmla="*/ 208 w 285"/>
                  <a:gd name="T21" fmla="*/ 197 h 675"/>
                  <a:gd name="T22" fmla="*/ 223 w 285"/>
                  <a:gd name="T23" fmla="*/ 133 h 675"/>
                  <a:gd name="T24" fmla="*/ 239 w 285"/>
                  <a:gd name="T25" fmla="*/ 78 h 675"/>
                  <a:gd name="T26" fmla="*/ 254 w 285"/>
                  <a:gd name="T27" fmla="*/ 36 h 675"/>
                  <a:gd name="T28" fmla="*/ 269 w 285"/>
                  <a:gd name="T29" fmla="*/ 10 h 675"/>
                  <a:gd name="T30" fmla="*/ 284 w 285"/>
                  <a:gd name="T31"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5" h="675">
                    <a:moveTo>
                      <a:pt x="0" y="674"/>
                    </a:moveTo>
                    <a:lnTo>
                      <a:pt x="28" y="667"/>
                    </a:lnTo>
                    <a:lnTo>
                      <a:pt x="43" y="659"/>
                    </a:lnTo>
                    <a:lnTo>
                      <a:pt x="59" y="648"/>
                    </a:lnTo>
                    <a:lnTo>
                      <a:pt x="74" y="633"/>
                    </a:lnTo>
                    <a:lnTo>
                      <a:pt x="89" y="612"/>
                    </a:lnTo>
                    <a:lnTo>
                      <a:pt x="104" y="583"/>
                    </a:lnTo>
                    <a:lnTo>
                      <a:pt x="134" y="506"/>
                    </a:lnTo>
                    <a:lnTo>
                      <a:pt x="165" y="396"/>
                    </a:lnTo>
                    <a:lnTo>
                      <a:pt x="193" y="263"/>
                    </a:lnTo>
                    <a:lnTo>
                      <a:pt x="208" y="197"/>
                    </a:lnTo>
                    <a:lnTo>
                      <a:pt x="223" y="133"/>
                    </a:lnTo>
                    <a:lnTo>
                      <a:pt x="239" y="78"/>
                    </a:lnTo>
                    <a:lnTo>
                      <a:pt x="254" y="36"/>
                    </a:lnTo>
                    <a:lnTo>
                      <a:pt x="269" y="10"/>
                    </a:lnTo>
                    <a:lnTo>
                      <a:pt x="284" y="0"/>
                    </a:lnTo>
                  </a:path>
                </a:pathLst>
              </a:custGeom>
              <a:noFill/>
              <a:ln w="25400" cap="rnd" cmpd="sng">
                <a:solidFill>
                  <a:srgbClr val="00FFFF"/>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grpSp>
        <p:sp>
          <p:nvSpPr>
            <p:cNvPr id="38" name="Text Box 58"/>
            <p:cNvSpPr txBox="1">
              <a:spLocks noChangeArrowheads="1"/>
            </p:cNvSpPr>
            <p:nvPr/>
          </p:nvSpPr>
          <p:spPr bwMode="auto">
            <a:xfrm>
              <a:off x="4159" y="1032"/>
              <a:ext cx="21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ctr">
                <a:spcBef>
                  <a:spcPct val="50000"/>
                </a:spcBef>
              </a:pPr>
              <a:r>
                <a:rPr kumimoji="1" lang="en-US" altLang="zh-CN" sz="2000">
                  <a:latin typeface="华文新魏" panose="02010800040101010101" pitchFamily="2" charset="-122"/>
                  <a:ea typeface="华文新魏" panose="02010800040101010101" pitchFamily="2" charset="-122"/>
                </a:rPr>
                <a:t>&lt;</a:t>
              </a:r>
            </a:p>
          </p:txBody>
        </p:sp>
        <p:sp>
          <p:nvSpPr>
            <p:cNvPr id="39" name="Text Box 59"/>
            <p:cNvSpPr txBox="1">
              <a:spLocks noChangeArrowheads="1"/>
            </p:cNvSpPr>
            <p:nvPr/>
          </p:nvSpPr>
          <p:spPr bwMode="auto">
            <a:xfrm>
              <a:off x="4710" y="1026"/>
              <a:ext cx="21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ctr">
                <a:spcBef>
                  <a:spcPct val="50000"/>
                </a:spcBef>
              </a:pPr>
              <a:r>
                <a:rPr kumimoji="1" lang="en-US" altLang="zh-CN" sz="2000">
                  <a:latin typeface="华文新魏" panose="02010800040101010101" pitchFamily="2" charset="-122"/>
                  <a:ea typeface="华文新魏" panose="02010800040101010101" pitchFamily="2" charset="-122"/>
                </a:rPr>
                <a:t>&lt;</a:t>
              </a: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222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dissolv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118956" y="2119991"/>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593716" y="1871089"/>
            <a:ext cx="3782334" cy="3376886"/>
          </a:xfrm>
          <a:prstGeom prst="rect">
            <a:avLst/>
          </a:prstGeom>
        </p:spPr>
        <p:txBody>
          <a:bodyPr wrap="square">
            <a:spAutoFit/>
          </a:bodyPr>
          <a:lstStyle/>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变异系数</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p>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中心矩和原点矩</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solidFill>
                <a:prstClr val="black"/>
              </a:solidFill>
              <a:ea typeface="思源黑体 CN Normal" panose="020B0400000000000000" pitchFamily="34" charset="-122"/>
            </a:endParaRPr>
          </a:p>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分位数、离群数据</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solidFill>
                <a:prstClr val="black"/>
              </a:solidFill>
              <a:ea typeface="思源黑体 CN Normal" panose="020B0400000000000000" pitchFamily="34" charset="-122"/>
            </a:endParaRPr>
          </a:p>
          <a:p>
            <a:pPr>
              <a:lnSpc>
                <a:spcPct val="110000"/>
              </a:lnSpc>
            </a:pPr>
            <a:r>
              <a:rPr lang="zh-CN" altLang="en-US" sz="2800" dirty="0">
                <a:solidFill>
                  <a:prstClr val="black"/>
                </a:solidFill>
                <a:ea typeface="思源黑体 CN Normal" panose="020B0400000000000000" pitchFamily="34" charset="-122"/>
              </a:rPr>
              <a:t>众数</a:t>
            </a:r>
            <a:endParaRPr lang="en-US" altLang="zh-CN" sz="2800" dirty="0"/>
          </a:p>
        </p:txBody>
      </p:sp>
      <p:sp>
        <p:nvSpPr>
          <p:cNvPr id="15" name="矩形 14"/>
          <p:cNvSpPr/>
          <p:nvPr/>
        </p:nvSpPr>
        <p:spPr>
          <a:xfrm>
            <a:off x="2797012" y="2783018"/>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2409249" y="2119991"/>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098195" y="3269001"/>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04786" y="3737125"/>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28934" y="3426707"/>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593716" y="4388984"/>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528934" y="2517521"/>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528934" y="5278323"/>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223</a:t>
            </a:fld>
            <a:endParaRPr lang="zh-CN" altLang="en-US"/>
          </a:p>
        </p:txBody>
      </p:sp>
    </p:spTree>
    <p:custDataLst>
      <p:tags r:id="rId1"/>
    </p:custData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29522" y="2690336"/>
            <a:ext cx="7850458" cy="1568450"/>
          </a:xfrm>
          <a:prstGeom prst="rect">
            <a:avLst/>
          </a:prstGeom>
        </p:spPr>
        <p:txBody>
          <a:bodyPr wrap="square">
            <a:spAutoFit/>
          </a:bodyPr>
          <a:lstStyle/>
          <a:p>
            <a:pPr algn="ctr"/>
            <a:r>
              <a:rPr lang="zh-CN" altLang="en-US" sz="3200" dirty="0"/>
              <a:t>第七次作业</a:t>
            </a:r>
            <a:endParaRPr lang="en-US" altLang="zh-CN" sz="3200" dirty="0"/>
          </a:p>
          <a:p>
            <a:endParaRPr lang="en-US" altLang="zh-CN" sz="3200" dirty="0"/>
          </a:p>
          <a:p>
            <a:r>
              <a:rPr lang="zh-CN" altLang="en-US" sz="3200" dirty="0"/>
              <a:t>教材</a:t>
            </a:r>
            <a:r>
              <a:rPr lang="en-US" altLang="zh-CN" sz="3200" dirty="0"/>
              <a:t>107</a:t>
            </a:r>
            <a:r>
              <a:rPr lang="zh-CN" altLang="en-US" sz="3200" dirty="0"/>
              <a:t>页</a:t>
            </a:r>
            <a:r>
              <a:rPr lang="en-US" altLang="zh-CN" sz="3200" dirty="0"/>
              <a:t>2.36</a:t>
            </a:r>
            <a:r>
              <a:rPr lang="zh-CN" altLang="en-US" sz="3200" dirty="0"/>
              <a:t>、</a:t>
            </a:r>
            <a:r>
              <a:rPr lang="en-US" altLang="zh-CN" sz="3200" dirty="0"/>
              <a:t>2.37</a:t>
            </a:r>
            <a:r>
              <a:rPr lang="zh-CN" altLang="en-US" sz="3200" dirty="0"/>
              <a:t>、</a:t>
            </a:r>
            <a:r>
              <a:rPr lang="en-US" altLang="zh-CN" sz="3200" dirty="0"/>
              <a:t>2.38</a:t>
            </a:r>
            <a:r>
              <a:rPr lang="zh-CN" altLang="en-US" sz="3200" dirty="0"/>
              <a:t>、</a:t>
            </a:r>
            <a:r>
              <a:rPr lang="en-US" altLang="zh-CN" sz="3200" dirty="0"/>
              <a:t>2.39</a:t>
            </a:r>
            <a:r>
              <a:rPr lang="zh-CN" altLang="en-US" sz="3200" dirty="0"/>
              <a:t>、</a:t>
            </a:r>
            <a:r>
              <a:rPr lang="en-US" altLang="zh-CN" sz="3200" dirty="0"/>
              <a:t>2.40</a:t>
            </a:r>
          </a:p>
        </p:txBody>
      </p:sp>
      <p:sp>
        <p:nvSpPr>
          <p:cNvPr id="3" name="灯片编号占位符 2"/>
          <p:cNvSpPr>
            <a:spLocks noGrp="1"/>
          </p:cNvSpPr>
          <p:nvPr>
            <p:ph type="sldNum" sz="quarter" idx="12"/>
          </p:nvPr>
        </p:nvSpPr>
        <p:spPr/>
        <p:txBody>
          <a:bodyPr/>
          <a:lstStyle/>
          <a:p>
            <a:fld id="{5FD308DF-D0D6-41CA-8E01-1A1CE80A10EE}" type="slidenum">
              <a:rPr lang="zh-CN" altLang="en-US" smtClean="0"/>
              <a:t>224</a:t>
            </a:fld>
            <a:endParaRPr lang="zh-CN" altLang="en-US"/>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06628"/>
            <a:ext cx="6981634" cy="756544"/>
            <a:chOff x="720622" y="2933929"/>
            <a:chExt cx="6981634"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6981634" cy="606841"/>
              <a:chOff x="720622" y="3083632"/>
              <a:chExt cx="6981634" cy="606841"/>
            </a:xfrm>
          </p:grpSpPr>
          <p:sp>
            <p:nvSpPr>
              <p:cNvPr id="3" name="TextBox 30"/>
              <p:cNvSpPr txBox="1"/>
              <p:nvPr/>
            </p:nvSpPr>
            <p:spPr>
              <a:xfrm>
                <a:off x="720622" y="3083632"/>
                <a:ext cx="6981634"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概率论中的几个重要结论</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11" name="矩形 10"/>
          <p:cNvSpPr/>
          <p:nvPr/>
        </p:nvSpPr>
        <p:spPr>
          <a:xfrm>
            <a:off x="4162142" y="2499775"/>
            <a:ext cx="1242648" cy="1107996"/>
          </a:xfrm>
          <a:prstGeom prst="rect">
            <a:avLst/>
          </a:prstGeom>
        </p:spPr>
        <p:txBody>
          <a:bodyPr wrap="none">
            <a:spAutoFit/>
          </a:bodyPr>
          <a:lstStyle/>
          <a:p>
            <a:pPr lvl="0" algn="ctr">
              <a:defRPr/>
            </a:pPr>
            <a:r>
              <a:rPr lang="en-US" altLang="zh-CN" sz="6600" b="1" i="1" dirty="0">
                <a:solidFill>
                  <a:srgbClr val="004EA2"/>
                </a:solidFill>
                <a:latin typeface="+mj-lt"/>
              </a:rPr>
              <a:t>2.6</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225</a:t>
            </a:fld>
            <a:endParaRPr lang="zh-CN" altLang="en-US"/>
          </a:p>
        </p:txBody>
      </p:sp>
    </p:spTree>
    <p:custDataLst>
      <p:tags r:id="rId1"/>
    </p:custData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06628"/>
            <a:ext cx="6981634" cy="756544"/>
            <a:chOff x="720622" y="2933929"/>
            <a:chExt cx="6981634"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6981634" cy="606841"/>
              <a:chOff x="720622" y="3083632"/>
              <a:chExt cx="6981634" cy="606841"/>
            </a:xfrm>
          </p:grpSpPr>
          <p:sp>
            <p:nvSpPr>
              <p:cNvPr id="3" name="TextBox 30"/>
              <p:cNvSpPr txBox="1"/>
              <p:nvPr/>
            </p:nvSpPr>
            <p:spPr>
              <a:xfrm>
                <a:off x="720622" y="3083632"/>
                <a:ext cx="6981634"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大数定律</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226</a:t>
            </a:fld>
            <a:endParaRPr lang="zh-CN" altLang="en-US"/>
          </a:p>
        </p:txBody>
      </p:sp>
    </p:spTree>
    <p:custDataLst>
      <p:tags r:id="rId1"/>
    </p:custData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49014" y="1160749"/>
            <a:ext cx="9957601" cy="461665"/>
          </a:xfrm>
          <a:prstGeom prst="rect">
            <a:avLst/>
          </a:prstGeom>
          <a:noFill/>
        </p:spPr>
        <p:txBody>
          <a:bodyPr wrap="square" rtlCol="0">
            <a:spAutoFit/>
          </a:bodyPr>
          <a:lstStyle/>
          <a:p>
            <a:r>
              <a:rPr lang="zh-CN" altLang="en-US" sz="2400" dirty="0">
                <a:sym typeface="+mn-ea"/>
              </a:rPr>
              <a:t>用随机变量重复观测的算术平均值估计随机变量的数学期望</a:t>
            </a:r>
            <a:r>
              <a:rPr lang="en-US" altLang="zh-CN" sz="2400" dirty="0">
                <a:sym typeface="+mn-ea"/>
              </a:rPr>
              <a:t>.</a:t>
            </a:r>
          </a:p>
        </p:txBody>
      </p:sp>
      <p:grpSp>
        <p:nvGrpSpPr>
          <p:cNvPr id="10" name="组合 9"/>
          <p:cNvGrpSpPr/>
          <p:nvPr/>
        </p:nvGrpSpPr>
        <p:grpSpPr>
          <a:xfrm>
            <a:off x="1338585" y="1735951"/>
            <a:ext cx="3232895" cy="461665"/>
            <a:chOff x="1180079" y="1387853"/>
            <a:chExt cx="3232895" cy="461665"/>
          </a:xfrm>
        </p:grpSpPr>
        <p:sp>
          <p:nvSpPr>
            <p:cNvPr id="11" name="矩形 10"/>
            <p:cNvSpPr/>
            <p:nvPr/>
          </p:nvSpPr>
          <p:spPr>
            <a:xfrm>
              <a:off x="1555751" y="1387853"/>
              <a:ext cx="2857223"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回顾：案例</a:t>
              </a:r>
              <a:r>
                <a:rPr lang="en-US" altLang="zh-CN" sz="2400" b="1" dirty="0">
                  <a:solidFill>
                    <a:srgbClr val="004EA2"/>
                  </a:solidFill>
                  <a:ea typeface="思源黑体 CN Bold" panose="020B0800000000000000" pitchFamily="34" charset="-122"/>
                </a:rPr>
                <a:t>2.17</a:t>
              </a:r>
            </a:p>
          </p:txBody>
        </p:sp>
        <p:grpSp>
          <p:nvGrpSpPr>
            <p:cNvPr id="12" name="组合 11"/>
            <p:cNvGrpSpPr/>
            <p:nvPr/>
          </p:nvGrpSpPr>
          <p:grpSpPr>
            <a:xfrm>
              <a:off x="1180079" y="1415466"/>
              <a:ext cx="375672" cy="375672"/>
              <a:chOff x="1180079" y="1415466"/>
              <a:chExt cx="375672" cy="375672"/>
            </a:xfrm>
          </p:grpSpPr>
          <p:sp>
            <p:nvSpPr>
              <p:cNvPr id="13" name="矩形 12"/>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15" name="文本框 14"/>
              <p:cNvSpPr txBox="1"/>
              <p:nvPr/>
            </p:nvSpPr>
            <p:spPr>
              <a:xfrm>
                <a:off x="1214145" y="2338766"/>
                <a:ext cx="2363030" cy="464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zh-CN" altLang="zh-CN" sz="2400" dirty="0">
                          <a:latin typeface="Arial Unicode MS"/>
                        </a:rPr>
                        <m:t>若</m:t>
                      </m:r>
                      <m:r>
                        <a:rPr lang="zh-CN" altLang="en-US" sz="2400" i="1">
                          <a:solidFill>
                            <a:prstClr val="black"/>
                          </a:solidFill>
                          <a:latin typeface="Cambria Math" panose="02040503050406030204" pitchFamily="18" charset="0"/>
                        </a:rPr>
                        <m:t>𝜉</m:t>
                      </m:r>
                      <m:r>
                        <m:rPr>
                          <m:nor/>
                        </m:rPr>
                        <a:rPr lang="zh-CN" altLang="zh-CN" sz="2400" dirty="0">
                          <a:latin typeface="Arial Unicode MS"/>
                        </a:rPr>
                        <m:t>的密度矩阵为</m:t>
                      </m:r>
                    </m:oMath>
                  </m:oMathPara>
                </a14:m>
                <a:endParaRPr lang="en-US" altLang="zh-CN" sz="2400" dirty="0">
                  <a:sym typeface="+mn-ea"/>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1214145" y="2338766"/>
                <a:ext cx="2363030" cy="464999"/>
              </a:xfrm>
              <a:prstGeom prst="rect">
                <a:avLst/>
              </a:prstGeom>
              <a:blipFill rotWithShape="1">
                <a:blip r:embed="rId2"/>
                <a:stretch>
                  <a:fillRect l="-1" t="-13" r="-367" b="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1214145" y="3821721"/>
                <a:ext cx="8327076" cy="46410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nor/>
                        </m:rPr>
                        <a:rPr lang="zh-CN" altLang="en-US" sz="2400" dirty="0">
                          <a:latin typeface="Arial Unicode MS"/>
                        </a:rPr>
                        <m:t>其观测值的算术平均值随观测次数的增加有什么规律？</m:t>
                      </m:r>
                    </m:oMath>
                  </m:oMathPara>
                </a14:m>
                <a:endParaRPr lang="en-US" altLang="zh-CN" sz="2400" dirty="0">
                  <a:sym typeface="+mn-ea"/>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1214145" y="3821721"/>
                <a:ext cx="8327076" cy="464101"/>
              </a:xfrm>
              <a:prstGeom prst="rect">
                <a:avLst/>
              </a:prstGeom>
              <a:blipFill rotWithShape="1">
                <a:blip r:embed="rId3"/>
                <a:stretch>
                  <a:fillRect t="-63" r="4" b="45"/>
                </a:stretch>
              </a:blipFill>
            </p:spPr>
            <p:txBody>
              <a:bodyPr/>
              <a:lstStyle/>
              <a:p>
                <a:r>
                  <a:rPr lang="zh-CN" altLang="en-US">
                    <a:noFill/>
                  </a:rPr>
                  <a:t> </a:t>
                </a:r>
              </a:p>
            </p:txBody>
          </p:sp>
        </mc:Fallback>
      </mc:AlternateContent>
      <p:pic>
        <p:nvPicPr>
          <p:cNvPr id="17" name="图片 16"/>
          <p:cNvPicPr>
            <a:picLocks noChangeAspect="1"/>
          </p:cNvPicPr>
          <p:nvPr/>
        </p:nvPicPr>
        <p:blipFill rotWithShape="1">
          <a:blip r:embed="rId4">
            <a:clrChange>
              <a:clrFrom>
                <a:srgbClr val="FFFFFF"/>
              </a:clrFrom>
              <a:clrTo>
                <a:srgbClr val="FFFFFF">
                  <a:alpha val="0"/>
                </a:srgbClr>
              </a:clrTo>
            </a:clrChange>
            <a:duotone>
              <a:prstClr val="black"/>
              <a:schemeClr val="tx1">
                <a:lumMod val="95000"/>
                <a:lumOff val="5000"/>
                <a:tint val="45000"/>
                <a:satMod val="400000"/>
              </a:schemeClr>
            </a:duotone>
          </a:blip>
          <a:srcRect l="31263" t="26688" r="32854" b="27630"/>
          <a:stretch>
            <a:fillRect/>
          </a:stretch>
        </p:blipFill>
        <p:spPr>
          <a:xfrm>
            <a:off x="3748059" y="2586827"/>
            <a:ext cx="3144864" cy="1077734"/>
          </a:xfrm>
          <a:prstGeom prst="rect">
            <a:avLst/>
          </a:prstGeom>
          <a:ln>
            <a:noFill/>
          </a:ln>
          <a:effectLst/>
        </p:spPr>
      </p:pic>
      <p:sp>
        <p:nvSpPr>
          <p:cNvPr id="18" name="矩形 17"/>
          <p:cNvSpPr/>
          <p:nvPr/>
        </p:nvSpPr>
        <p:spPr>
          <a:xfrm>
            <a:off x="1179814" y="4538491"/>
            <a:ext cx="7770508" cy="46458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rPr>
              <a:t>即观测值的算术平均会随着观测次数的增加稳定于</a:t>
            </a:r>
          </a:p>
        </p:txBody>
      </p:sp>
      <p:pic>
        <p:nvPicPr>
          <p:cNvPr id="19" name="图片 18"/>
          <p:cNvPicPr>
            <a:picLocks noChangeAspect="1"/>
          </p:cNvPicPr>
          <p:nvPr/>
        </p:nvPicPr>
        <p:blipFill rotWithShape="1">
          <a:blip r:embed="rId5">
            <a:clrChange>
              <a:clrFrom>
                <a:srgbClr val="FFFFFF"/>
              </a:clrFrom>
              <a:clrTo>
                <a:srgbClr val="FFFFFF">
                  <a:alpha val="0"/>
                </a:srgbClr>
              </a:clrTo>
            </a:clrChange>
            <a:duotone>
              <a:prstClr val="black"/>
              <a:schemeClr val="tx1">
                <a:lumMod val="95000"/>
                <a:lumOff val="5000"/>
                <a:tint val="45000"/>
                <a:satMod val="400000"/>
              </a:schemeClr>
            </a:duotone>
          </a:blip>
          <a:srcRect t="51346"/>
          <a:stretch>
            <a:fillRect/>
          </a:stretch>
        </p:blipFill>
        <p:spPr>
          <a:xfrm>
            <a:off x="1402154" y="5288666"/>
            <a:ext cx="8908493" cy="765196"/>
          </a:xfrm>
          <a:prstGeom prst="rect">
            <a:avLst/>
          </a:prstGeom>
          <a:ln>
            <a:noFill/>
          </a:ln>
          <a:effectLst/>
        </p:spPr>
      </p:pic>
      <p:sp>
        <p:nvSpPr>
          <p:cNvPr id="3" name="灯片编号占位符 2"/>
          <p:cNvSpPr>
            <a:spLocks noGrp="1"/>
          </p:cNvSpPr>
          <p:nvPr>
            <p:ph type="sldNum" sz="quarter" idx="12"/>
          </p:nvPr>
        </p:nvSpPr>
        <p:spPr/>
        <p:txBody>
          <a:bodyPr/>
          <a:lstStyle/>
          <a:p>
            <a:fld id="{5FD308DF-D0D6-41CA-8E01-1A1CE80A10EE}" type="slidenum">
              <a:rPr lang="zh-CN" altLang="en-US" smtClean="0"/>
              <a:t>227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867257" y="1020222"/>
            <a:ext cx="1876137" cy="461665"/>
            <a:chOff x="1180079" y="1387853"/>
            <a:chExt cx="1876137" cy="461665"/>
          </a:xfrm>
        </p:grpSpPr>
        <p:sp>
          <p:nvSpPr>
            <p:cNvPr id="16" name="矩形 15"/>
            <p:cNvSpPr/>
            <p:nvPr/>
          </p:nvSpPr>
          <p:spPr>
            <a:xfrm>
              <a:off x="1555751" y="1387853"/>
              <a:ext cx="1500465"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案例</a:t>
              </a:r>
              <a:endParaRPr lang="en-US" altLang="zh-CN" sz="2400" b="1" dirty="0">
                <a:solidFill>
                  <a:srgbClr val="004EA2"/>
                </a:solidFill>
                <a:ea typeface="思源黑体 CN Bold" panose="020B0800000000000000" pitchFamily="34" charset="-122"/>
              </a:endParaRPr>
            </a:p>
          </p:txBody>
        </p:sp>
        <p:grpSp>
          <p:nvGrpSpPr>
            <p:cNvPr id="17" name="组合 16"/>
            <p:cNvGrpSpPr/>
            <p:nvPr/>
          </p:nvGrpSpPr>
          <p:grpSpPr>
            <a:xfrm>
              <a:off x="1180079" y="1415466"/>
              <a:ext cx="375672" cy="375672"/>
              <a:chOff x="1180079" y="1415466"/>
              <a:chExt cx="375672" cy="375672"/>
            </a:xfrm>
          </p:grpSpPr>
          <p:sp>
            <p:nvSpPr>
              <p:cNvPr id="18" name="矩形 17"/>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20" name="文本框 19"/>
              <p:cNvSpPr txBox="1"/>
              <p:nvPr/>
            </p:nvSpPr>
            <p:spPr>
              <a:xfrm>
                <a:off x="1993160" y="1075850"/>
                <a:ext cx="9436839" cy="375616"/>
              </a:xfrm>
              <a:prstGeom prst="rect">
                <a:avLst/>
              </a:prstGeom>
              <a:noFill/>
            </p:spPr>
            <p:txBody>
              <a:bodyPr wrap="square" rtlCol="0">
                <a:spAutoFit/>
              </a:bodyPr>
              <a:lstStyle/>
              <a:p>
                <a:pPr>
                  <a:lnSpc>
                    <a:spcPct val="110000"/>
                  </a:lnSpc>
                </a:pPr>
                <a:r>
                  <a:rPr lang="zh-CN" altLang="en-US" dirty="0">
                    <a:sym typeface="+mn-ea"/>
                  </a:rPr>
                  <a:t> 往</a:t>
                </a:r>
                <a:r>
                  <a:rPr lang="en-US" altLang="zh-CN" dirty="0">
                    <a:sym typeface="+mn-ea"/>
                  </a:rPr>
                  <a:t>(0,1)</a:t>
                </a:r>
                <a:r>
                  <a:rPr lang="zh-CN" altLang="en-US" dirty="0">
                    <a:sym typeface="+mn-ea"/>
                  </a:rPr>
                  <a:t>区间上随机投一个质点，其坐标</a:t>
                </a:r>
                <a14:m>
                  <m:oMath xmlns:m="http://schemas.openxmlformats.org/officeDocument/2006/math">
                    <m:r>
                      <a:rPr lang="zh-CN" altLang="en-US" i="1">
                        <a:solidFill>
                          <a:prstClr val="black"/>
                        </a:solidFill>
                        <a:latin typeface="Cambria Math" panose="02040503050406030204" pitchFamily="18" charset="0"/>
                      </a:rPr>
                      <m:t>𝜉</m:t>
                    </m:r>
                  </m:oMath>
                </a14:m>
                <a:r>
                  <a:rPr lang="zh-CN" altLang="en-US" dirty="0">
                    <a:sym typeface="+mn-ea"/>
                  </a:rPr>
                  <a:t>～</a:t>
                </a:r>
                <a:r>
                  <a:rPr lang="en-US" altLang="zh-CN" i="1" dirty="0">
                    <a:sym typeface="+mn-ea"/>
                  </a:rPr>
                  <a:t>U</a:t>
                </a:r>
                <a:r>
                  <a:rPr lang="en-US" altLang="zh-CN" dirty="0">
                    <a:sym typeface="+mn-ea"/>
                  </a:rPr>
                  <a:t>(0,1). </a:t>
                </a:r>
                <a:r>
                  <a:rPr lang="zh-CN" altLang="en-US" dirty="0">
                    <a:sym typeface="+mn-ea"/>
                  </a:rPr>
                  <a:t>重复投点，计算前</a:t>
                </a:r>
                <a:r>
                  <a:rPr lang="en-US" altLang="zh-CN" i="1" dirty="0">
                    <a:sym typeface="+mn-ea"/>
                  </a:rPr>
                  <a:t>n</a:t>
                </a:r>
                <a:r>
                  <a:rPr lang="zh-CN" altLang="en-US" dirty="0">
                    <a:sym typeface="+mn-ea"/>
                  </a:rPr>
                  <a:t>个观测值的算术平均值</a:t>
                </a:r>
              </a:p>
            </p:txBody>
          </p:sp>
        </mc:Choice>
        <mc:Fallback xmlns="">
          <p:sp>
            <p:nvSpPr>
              <p:cNvPr id="20" name="文本框 19"/>
              <p:cNvSpPr txBox="1">
                <a:spLocks noRot="1" noChangeAspect="1" noMove="1" noResize="1" noEditPoints="1" noAdjustHandles="1" noChangeArrowheads="1" noChangeShapeType="1" noTextEdit="1"/>
              </p:cNvSpPr>
              <p:nvPr/>
            </p:nvSpPr>
            <p:spPr>
              <a:xfrm>
                <a:off x="1993160" y="1075850"/>
                <a:ext cx="9436839" cy="375616"/>
              </a:xfrm>
              <a:prstGeom prst="rect">
                <a:avLst/>
              </a:prstGeom>
              <a:blipFill rotWithShape="1">
                <a:blip r:embed="rId3"/>
                <a:stretch>
                  <a:fillRect l="-6" t="-43" r="7" b="131"/>
                </a:stretch>
              </a:blipFill>
            </p:spPr>
            <p:txBody>
              <a:bodyPr/>
              <a:lstStyle/>
              <a:p>
                <a:r>
                  <a:rPr lang="zh-CN" altLang="en-US">
                    <a:noFill/>
                  </a:rPr>
                  <a:t> </a:t>
                </a:r>
              </a:p>
            </p:txBody>
          </p:sp>
        </mc:Fallback>
      </mc:AlternateContent>
      <p:pic>
        <p:nvPicPr>
          <p:cNvPr id="21" name="图片 20"/>
          <p:cNvPicPr>
            <a:picLocks noChangeAspect="1"/>
          </p:cNvPicPr>
          <p:nvPr/>
        </p:nvPicPr>
        <p:blipFill>
          <a:blip r:embed="rId4">
            <a:clrChange>
              <a:clrFrom>
                <a:srgbClr val="FFFFFF"/>
              </a:clrFrom>
              <a:clrTo>
                <a:srgbClr val="FFFFFF">
                  <a:alpha val="0"/>
                </a:srgbClr>
              </a:clrTo>
            </a:clrChange>
          </a:blip>
          <a:stretch>
            <a:fillRect/>
          </a:stretch>
        </p:blipFill>
        <p:spPr>
          <a:xfrm>
            <a:off x="2068970" y="1592508"/>
            <a:ext cx="8054059" cy="4763842"/>
          </a:xfrm>
          <a:prstGeom prst="rect">
            <a:avLst/>
          </a:prstGeom>
          <a:ln>
            <a:noFill/>
          </a:ln>
          <a:effectLst/>
        </p:spPr>
      </p:pic>
      <p:sp>
        <p:nvSpPr>
          <p:cNvPr id="27" name="灯片编号占位符 26"/>
          <p:cNvSpPr>
            <a:spLocks noGrp="1"/>
          </p:cNvSpPr>
          <p:nvPr>
            <p:ph type="sldNum" sz="quarter" idx="12"/>
          </p:nvPr>
        </p:nvSpPr>
        <p:spPr/>
        <p:txBody>
          <a:bodyPr/>
          <a:lstStyle/>
          <a:p>
            <a:fld id="{5FD308DF-D0D6-41CA-8E01-1A1CE80A10EE}" type="slidenum">
              <a:rPr lang="zh-CN" altLang="en-US" smtClean="0"/>
              <a:t>228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p:cTn id="16" dur="500" fill="hold"/>
                                        <p:tgtEl>
                                          <p:spTgt spid="21"/>
                                        </p:tgtEl>
                                        <p:attrNameLst>
                                          <p:attrName>ppt_w</p:attrName>
                                        </p:attrNameLst>
                                      </p:cBhvr>
                                      <p:tavLst>
                                        <p:tav tm="0">
                                          <p:val>
                                            <p:fltVal val="0"/>
                                          </p:val>
                                        </p:tav>
                                        <p:tav tm="100000">
                                          <p:val>
                                            <p:strVal val="#ppt_w"/>
                                          </p:val>
                                        </p:tav>
                                      </p:tavLst>
                                    </p:anim>
                                    <p:anim calcmode="lin" valueType="num">
                                      <p:cBhvr>
                                        <p:cTn id="17" dur="500" fill="hold"/>
                                        <p:tgtEl>
                                          <p:spTgt spid="21"/>
                                        </p:tgtEl>
                                        <p:attrNameLst>
                                          <p:attrName>ppt_h</p:attrName>
                                        </p:attrNameLst>
                                      </p:cBhvr>
                                      <p:tavLst>
                                        <p:tav tm="0">
                                          <p:val>
                                            <p:fltVal val="0"/>
                                          </p:val>
                                        </p:tav>
                                        <p:tav tm="100000">
                                          <p:val>
                                            <p:strVal val="#ppt_h"/>
                                          </p:val>
                                        </p:tav>
                                      </p:tavLst>
                                    </p:anim>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460811" y="2651372"/>
            <a:ext cx="9021336" cy="1128691"/>
            <a:chOff x="2346085" y="2146300"/>
            <a:chExt cx="6945273" cy="2242820"/>
          </a:xfrm>
        </p:grpSpPr>
        <p:sp>
          <p:nvSpPr>
            <p:cNvPr id="13" name="Rectangle 9"/>
            <p:cNvSpPr/>
            <p:nvPr/>
          </p:nvSpPr>
          <p:spPr>
            <a:xfrm rot="2280706" flipV="1">
              <a:off x="8723320" y="3156231"/>
              <a:ext cx="568038" cy="1078758"/>
            </a:xfrm>
            <a:prstGeom prst="rect">
              <a:avLst/>
            </a:prstGeom>
            <a:solidFill>
              <a:schemeClr val="accent5">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Rectangle 8"/>
            <p:cNvSpPr/>
            <p:nvPr/>
          </p:nvSpPr>
          <p:spPr>
            <a:xfrm rot="19319294">
              <a:off x="2346085" y="3156229"/>
              <a:ext cx="568038" cy="1078760"/>
            </a:xfrm>
            <a:prstGeom prst="rect">
              <a:avLst/>
            </a:prstGeom>
            <a:solidFill>
              <a:schemeClr val="accent5">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Parallelogram 2"/>
            <p:cNvSpPr/>
            <p:nvPr/>
          </p:nvSpPr>
          <p:spPr>
            <a:xfrm flipV="1">
              <a:off x="3982305" y="2146300"/>
              <a:ext cx="2181047" cy="2242820"/>
            </a:xfrm>
            <a:prstGeom prst="parallelogram">
              <a:avLst>
                <a:gd name="adj" fmla="val 78020"/>
              </a:avLst>
            </a:pr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Parallelogram 1"/>
            <p:cNvSpPr/>
            <p:nvPr/>
          </p:nvSpPr>
          <p:spPr>
            <a:xfrm>
              <a:off x="2608855" y="2146300"/>
              <a:ext cx="2089590" cy="2242820"/>
            </a:xfrm>
            <a:prstGeom prst="parallelogram">
              <a:avLst>
                <a:gd name="adj" fmla="val 78020"/>
              </a:avLst>
            </a:prstGeom>
            <a:solidFill>
              <a:srgbClr val="004EA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Parallelogram 3"/>
            <p:cNvSpPr/>
            <p:nvPr/>
          </p:nvSpPr>
          <p:spPr>
            <a:xfrm flipV="1">
              <a:off x="6826292" y="2146300"/>
              <a:ext cx="2181047" cy="2242820"/>
            </a:xfrm>
            <a:prstGeom prst="parallelogram">
              <a:avLst>
                <a:gd name="adj" fmla="val 78020"/>
              </a:avLst>
            </a:pr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Parallelogram 4"/>
            <p:cNvSpPr/>
            <p:nvPr/>
          </p:nvSpPr>
          <p:spPr>
            <a:xfrm>
              <a:off x="5419194" y="2146300"/>
              <a:ext cx="2155178" cy="2242820"/>
            </a:xfrm>
            <a:prstGeom prst="parallelogram">
              <a:avLst>
                <a:gd name="adj" fmla="val 78020"/>
              </a:avLst>
            </a:prstGeom>
            <a:solidFill>
              <a:srgbClr val="004EA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9" name="矩形 18"/>
          <p:cNvSpPr/>
          <p:nvPr/>
        </p:nvSpPr>
        <p:spPr>
          <a:xfrm>
            <a:off x="1663519" y="3981452"/>
            <a:ext cx="2137062" cy="1938992"/>
          </a:xfrm>
          <a:prstGeom prst="rect">
            <a:avLst/>
          </a:prstGeom>
        </p:spPr>
        <p:txBody>
          <a:bodyPr wrap="square">
            <a:spAutoFit/>
            <a:scene3d>
              <a:camera prst="orthographicFront"/>
              <a:lightRig rig="threePt" dir="t"/>
            </a:scene3d>
            <a:sp3d contourW="12700"/>
          </a:bodyPr>
          <a:lstStyle/>
          <a:p>
            <a:pPr algn="ctr"/>
            <a:r>
              <a:rPr lang="en-US" altLang="zh-CN" sz="2400" dirty="0">
                <a:sym typeface="+mn-ea"/>
              </a:rPr>
              <a:t>(1)  </a:t>
            </a:r>
          </a:p>
          <a:p>
            <a:pPr algn="ctr"/>
            <a:r>
              <a:rPr lang="zh-CN" altLang="en-US" sz="2400" dirty="0">
                <a:sym typeface="+mn-ea"/>
              </a:rPr>
              <a:t>问题是这种归纳结论对于其它的随机变量否成立？</a:t>
            </a:r>
          </a:p>
        </p:txBody>
      </p:sp>
      <p:sp>
        <p:nvSpPr>
          <p:cNvPr id="20" name="矩形 19"/>
          <p:cNvSpPr/>
          <p:nvPr/>
        </p:nvSpPr>
        <p:spPr>
          <a:xfrm>
            <a:off x="3970985" y="917813"/>
            <a:ext cx="3746695" cy="1569660"/>
          </a:xfrm>
          <a:prstGeom prst="rect">
            <a:avLst/>
          </a:prstGeom>
        </p:spPr>
        <p:txBody>
          <a:bodyPr wrap="square">
            <a:spAutoFit/>
            <a:scene3d>
              <a:camera prst="orthographicFront"/>
              <a:lightRig rig="threePt" dir="t"/>
            </a:scene3d>
            <a:sp3d contourW="12700"/>
          </a:bodyPr>
          <a:lstStyle/>
          <a:p>
            <a:pPr algn="ctr"/>
            <a:r>
              <a:rPr lang="en-US" altLang="zh-CN" sz="2400" dirty="0">
                <a:sym typeface="+mn-ea"/>
              </a:rPr>
              <a:t>(2)  </a:t>
            </a:r>
          </a:p>
          <a:p>
            <a:pPr algn="ctr"/>
            <a:r>
              <a:rPr lang="zh-CN" altLang="en-US" sz="2400" dirty="0">
                <a:sym typeface="+mn-ea"/>
              </a:rPr>
              <a:t>重复观测的算术平均还是一个随机变量，其分布函数也是人们关心的问题</a:t>
            </a:r>
            <a:r>
              <a:rPr lang="en-US" altLang="zh-CN" sz="2400" dirty="0">
                <a:sym typeface="+mn-ea"/>
              </a:rPr>
              <a:t>.</a:t>
            </a:r>
          </a:p>
        </p:txBody>
      </p:sp>
      <p:sp>
        <p:nvSpPr>
          <p:cNvPr id="21" name="矩形 20"/>
          <p:cNvSpPr/>
          <p:nvPr/>
        </p:nvSpPr>
        <p:spPr>
          <a:xfrm>
            <a:off x="7910469" y="3868193"/>
            <a:ext cx="3030324" cy="2308324"/>
          </a:xfrm>
          <a:prstGeom prst="rect">
            <a:avLst/>
          </a:prstGeom>
        </p:spPr>
        <p:txBody>
          <a:bodyPr wrap="square">
            <a:spAutoFit/>
            <a:scene3d>
              <a:camera prst="orthographicFront"/>
              <a:lightRig rig="threePt" dir="t"/>
            </a:scene3d>
            <a:sp3d contourW="12700"/>
          </a:bodyPr>
          <a:lstStyle/>
          <a:p>
            <a:pPr algn="ctr"/>
            <a:r>
              <a:rPr lang="en-US" altLang="zh-CN" sz="2400" dirty="0">
                <a:sym typeface="+mn-ea"/>
              </a:rPr>
              <a:t>(3)  </a:t>
            </a:r>
          </a:p>
          <a:p>
            <a:pPr algn="ctr"/>
            <a:r>
              <a:rPr lang="zh-CN" altLang="en-US" sz="2400" dirty="0">
                <a:solidFill>
                  <a:srgbClr val="FF0000"/>
                </a:solidFill>
                <a:sym typeface="+mn-ea"/>
              </a:rPr>
              <a:t>大数定律</a:t>
            </a:r>
            <a:r>
              <a:rPr lang="zh-CN" altLang="en-US" sz="2400" dirty="0">
                <a:sym typeface="+mn-ea"/>
              </a:rPr>
              <a:t>和</a:t>
            </a:r>
            <a:r>
              <a:rPr lang="zh-CN" altLang="en-US" sz="2400" dirty="0">
                <a:solidFill>
                  <a:srgbClr val="FF0000"/>
                </a:solidFill>
                <a:sym typeface="+mn-ea"/>
              </a:rPr>
              <a:t>中心极限定理</a:t>
            </a:r>
            <a:r>
              <a:rPr lang="zh-CN" altLang="en-US" sz="2400" dirty="0">
                <a:sym typeface="+mn-ea"/>
              </a:rPr>
              <a:t>在概率论中占有及其重要的地位，也成为统计学归纳推理的重要依据</a:t>
            </a:r>
            <a:r>
              <a:rPr lang="en-US" altLang="zh-CN" sz="2400" dirty="0">
                <a:sym typeface="+mn-ea"/>
              </a:rPr>
              <a:t>.</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229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73159" y="1096055"/>
            <a:ext cx="9857678" cy="954107"/>
          </a:xfrm>
          <a:prstGeom prst="rect">
            <a:avLst/>
          </a:prstGeom>
          <a:noFill/>
          <a:ln w="57150">
            <a:noFill/>
          </a:ln>
        </p:spPr>
        <p:txBody>
          <a:bodyPr wrap="square" anchor="ctr" anchorCtr="0">
            <a:spAutoFit/>
          </a:bodyPr>
          <a:lstStyle/>
          <a:p>
            <a:r>
              <a:rPr lang="zh-CN" altLang="en-US" sz="2800" dirty="0">
                <a:solidFill>
                  <a:prstClr val="black"/>
                </a:solidFill>
                <a:latin typeface="+mn-ea"/>
              </a:rPr>
              <a:t>       用一个矩形（或其它平面图形）区域代表样本空间，其内部的区域代表一个事件，称这样的示意图为</a:t>
            </a:r>
            <a:r>
              <a:rPr lang="zh-CN" altLang="en-US" sz="2800" dirty="0">
                <a:solidFill>
                  <a:prstClr val="black"/>
                </a:solidFill>
                <a:latin typeface="思源黑体 CN Medium" panose="020B0600000000000000" pitchFamily="34" charset="-122"/>
                <a:ea typeface="思源黑体 CN Medium" panose="020B0600000000000000" pitchFamily="34" charset="-122"/>
              </a:rPr>
              <a:t>维恩图。</a:t>
            </a:r>
            <a:endParaRPr lang="en-US" altLang="zh-CN" sz="2800" dirty="0">
              <a:solidFill>
                <a:prstClr val="black"/>
              </a:solidFill>
              <a:latin typeface="思源黑体 CN Medium" panose="020B0600000000000000" pitchFamily="34" charset="-122"/>
              <a:ea typeface="思源黑体 CN Medium" panose="020B0600000000000000" pitchFamily="34" charset="-122"/>
            </a:endParaRPr>
          </a:p>
        </p:txBody>
      </p:sp>
      <p:pic>
        <p:nvPicPr>
          <p:cNvPr id="12" name="图片 11"/>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7659" t="22183" r="52924" b="25969"/>
          <a:stretch>
            <a:fillRect/>
          </a:stretch>
        </p:blipFill>
        <p:spPr>
          <a:xfrm>
            <a:off x="2196736" y="2195851"/>
            <a:ext cx="2694937" cy="2197635"/>
          </a:xfrm>
          <a:prstGeom prst="rect">
            <a:avLst/>
          </a:prstGeom>
          <a:effectLst>
            <a:outerShdw blurRad="50800" dist="38100" dir="2700000" algn="tl" rotWithShape="0">
              <a:prstClr val="black">
                <a:alpha val="40000"/>
              </a:prstClr>
            </a:outerShdw>
          </a:effectLst>
        </p:spPr>
      </p:pic>
      <p:grpSp>
        <p:nvGrpSpPr>
          <p:cNvPr id="3" name="组合 2"/>
          <p:cNvGrpSpPr/>
          <p:nvPr/>
        </p:nvGrpSpPr>
        <p:grpSpPr>
          <a:xfrm>
            <a:off x="4456389" y="4807839"/>
            <a:ext cx="3279222" cy="519773"/>
            <a:chOff x="974553" y="3722291"/>
            <a:chExt cx="2795222" cy="519773"/>
          </a:xfrm>
        </p:grpSpPr>
        <p:sp>
          <p:nvSpPr>
            <p:cNvPr id="13" name="矩形 12"/>
            <p:cNvSpPr/>
            <p:nvPr/>
          </p:nvSpPr>
          <p:spPr>
            <a:xfrm>
              <a:off x="974553" y="3722291"/>
              <a:ext cx="1705428" cy="51977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事件</a:t>
              </a:r>
              <a:r>
                <a:rPr lang="en-US" altLang="zh-CN" sz="2800" i="1" dirty="0">
                  <a:solidFill>
                    <a:schemeClr val="tx1"/>
                  </a:solidFill>
                </a:rPr>
                <a:t>A</a:t>
              </a:r>
              <a:r>
                <a:rPr lang="zh-CN" altLang="en-US" sz="2800" dirty="0">
                  <a:solidFill>
                    <a:schemeClr val="tx1"/>
                  </a:solidFill>
                </a:rPr>
                <a:t>发生：</a:t>
              </a:r>
            </a:p>
          </p:txBody>
        </p:sp>
        <p:graphicFrame>
          <p:nvGraphicFramePr>
            <p:cNvPr id="2" name="对象 1"/>
            <p:cNvGraphicFramePr>
              <a:graphicFrameLocks noChangeAspect="1"/>
            </p:cNvGraphicFramePr>
            <p:nvPr/>
          </p:nvGraphicFramePr>
          <p:xfrm>
            <a:off x="2733321" y="3722291"/>
            <a:ext cx="1036454" cy="439708"/>
          </p:xfrm>
          <a:graphic>
            <a:graphicData uri="http://schemas.openxmlformats.org/presentationml/2006/ole">
              <mc:AlternateContent xmlns:mc="http://schemas.openxmlformats.org/markup-compatibility/2006">
                <mc:Choice xmlns:v="urn:schemas-microsoft-com:vml" Requires="v">
                  <p:oleObj name="Equation" r:id="rId6" imgW="10058400" imgH="4267200" progId="Equation.DSMT4">
                    <p:embed/>
                  </p:oleObj>
                </mc:Choice>
                <mc:Fallback>
                  <p:oleObj name="Equation" r:id="rId6" imgW="10058400" imgH="4267200" progId="Equation.DSMT4">
                    <p:embed/>
                    <p:pic>
                      <p:nvPicPr>
                        <p:cNvPr id="0" name="对象 1"/>
                        <p:cNvPicPr/>
                        <p:nvPr/>
                      </p:nvPicPr>
                      <p:blipFill>
                        <a:blip r:embed="rId7"/>
                        <a:stretch>
                          <a:fillRect/>
                        </a:stretch>
                      </p:blipFill>
                      <p:spPr>
                        <a:xfrm>
                          <a:off x="2733321" y="3722291"/>
                          <a:ext cx="1036454" cy="439708"/>
                        </a:xfrm>
                        <a:prstGeom prst="rect">
                          <a:avLst/>
                        </a:prstGeom>
                      </p:spPr>
                    </p:pic>
                  </p:oleObj>
                </mc:Fallback>
              </mc:AlternateContent>
            </a:graphicData>
          </a:graphic>
        </p:graphicFrame>
      </p:grpSp>
      <p:grpSp>
        <p:nvGrpSpPr>
          <p:cNvPr id="4" name="组合 3"/>
          <p:cNvGrpSpPr/>
          <p:nvPr/>
        </p:nvGrpSpPr>
        <p:grpSpPr>
          <a:xfrm>
            <a:off x="4456389" y="5529383"/>
            <a:ext cx="3607587" cy="519774"/>
            <a:chOff x="974553" y="4458890"/>
            <a:chExt cx="2795222" cy="519774"/>
          </a:xfrm>
        </p:grpSpPr>
        <p:sp>
          <p:nvSpPr>
            <p:cNvPr id="14" name="矩形 13"/>
            <p:cNvSpPr/>
            <p:nvPr/>
          </p:nvSpPr>
          <p:spPr>
            <a:xfrm>
              <a:off x="974553" y="4458891"/>
              <a:ext cx="1705428" cy="51977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rPr>
                <a:t>事件</a:t>
              </a:r>
              <a:r>
                <a:rPr lang="en-US" altLang="zh-CN" sz="2800" i="1" dirty="0">
                  <a:solidFill>
                    <a:schemeClr val="tx1"/>
                  </a:solidFill>
                </a:rPr>
                <a:t>A</a:t>
              </a:r>
              <a:r>
                <a:rPr lang="zh-CN" altLang="en-US" sz="2800" dirty="0">
                  <a:solidFill>
                    <a:schemeClr val="tx1"/>
                  </a:solidFill>
                </a:rPr>
                <a:t>不发生：</a:t>
              </a:r>
            </a:p>
          </p:txBody>
        </p:sp>
        <p:graphicFrame>
          <p:nvGraphicFramePr>
            <p:cNvPr id="16" name="对象 15"/>
            <p:cNvGraphicFramePr>
              <a:graphicFrameLocks noChangeAspect="1"/>
            </p:cNvGraphicFramePr>
            <p:nvPr/>
          </p:nvGraphicFramePr>
          <p:xfrm>
            <a:off x="2733321" y="4458890"/>
            <a:ext cx="1036454" cy="439708"/>
          </p:xfrm>
          <a:graphic>
            <a:graphicData uri="http://schemas.openxmlformats.org/presentationml/2006/ole">
              <mc:AlternateContent xmlns:mc="http://schemas.openxmlformats.org/markup-compatibility/2006">
                <mc:Choice xmlns:v="urn:schemas-microsoft-com:vml" Requires="v">
                  <p:oleObj name="Equation" r:id="rId8" imgW="10058400" imgH="4267200" progId="Equation.DSMT4">
                    <p:embed/>
                  </p:oleObj>
                </mc:Choice>
                <mc:Fallback>
                  <p:oleObj name="Equation" r:id="rId8" imgW="10058400" imgH="4267200" progId="Equation.DSMT4">
                    <p:embed/>
                    <p:pic>
                      <p:nvPicPr>
                        <p:cNvPr id="0" name="对象 15"/>
                        <p:cNvPicPr/>
                        <p:nvPr/>
                      </p:nvPicPr>
                      <p:blipFill>
                        <a:blip r:embed="rId9"/>
                        <a:stretch>
                          <a:fillRect/>
                        </a:stretch>
                      </p:blipFill>
                      <p:spPr>
                        <a:xfrm>
                          <a:off x="2733321" y="4458890"/>
                          <a:ext cx="1036454" cy="439708"/>
                        </a:xfrm>
                        <a:prstGeom prst="rect">
                          <a:avLst/>
                        </a:prstGeom>
                      </p:spPr>
                    </p:pic>
                  </p:oleObj>
                </mc:Fallback>
              </mc:AlternateContent>
            </a:graphicData>
          </a:graphic>
        </p:graphicFrame>
      </p:grpSp>
      <p:pic>
        <p:nvPicPr>
          <p:cNvPr id="19" name="图片 18"/>
          <p:cNvPicPr>
            <a:picLocks noChangeAspect="1"/>
          </p:cNvPicPr>
          <p:nvPr/>
        </p:nvPicPr>
        <p:blipFill rotWithShape="1">
          <a:blip r:embed="rId10">
            <a:extLst>
              <a:ext uri="{BEBA8EAE-BF5A-486C-A8C5-ECC9F3942E4B}">
                <a14:imgProps xmlns:a14="http://schemas.microsoft.com/office/drawing/2010/main">
                  <a14:imgLayer r:embed="rId5">
                    <a14:imgEffect>
                      <a14:brightnessContrast bright="20000" contrast="-20000"/>
                    </a14:imgEffect>
                  </a14:imgLayer>
                </a14:imgProps>
              </a:ext>
            </a:extLst>
          </a:blip>
          <a:srcRect l="52417" t="22183" r="8166" b="25969"/>
          <a:stretch>
            <a:fillRect/>
          </a:stretch>
        </p:blipFill>
        <p:spPr>
          <a:xfrm>
            <a:off x="6683238" y="2195852"/>
            <a:ext cx="2694937" cy="2197635"/>
          </a:xfrm>
          <a:prstGeom prst="rect">
            <a:avLst/>
          </a:prstGeom>
          <a:effectLst>
            <a:outerShdw blurRad="50800" dist="38100" dir="2700000" algn="tl" rotWithShape="0">
              <a:prstClr val="black">
                <a:alpha val="40000"/>
              </a:prstClr>
            </a:outerShdw>
          </a:effectLst>
        </p:spPr>
      </p:pic>
      <p:sp>
        <p:nvSpPr>
          <p:cNvPr id="5" name="灯片编号占位符 4"/>
          <p:cNvSpPr>
            <a:spLocks noGrp="1"/>
          </p:cNvSpPr>
          <p:nvPr>
            <p:ph type="sldNum" sz="quarter" idx="12"/>
          </p:nvPr>
        </p:nvSpPr>
        <p:spPr/>
        <p:txBody>
          <a:bodyPr/>
          <a:lstStyle/>
          <a:p>
            <a:fld id="{5FD308DF-D0D6-41CA-8E01-1A1CE80A10EE}" type="slidenum">
              <a:rPr lang="zh-CN" altLang="en-US" smtClean="0"/>
              <a:t>23</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36269" y="1247341"/>
            <a:ext cx="3719636" cy="470391"/>
            <a:chOff x="1053632" y="1397127"/>
            <a:chExt cx="3719636" cy="470391"/>
          </a:xfrm>
        </p:grpSpPr>
        <p:sp>
          <p:nvSpPr>
            <p:cNvPr id="3" name="矩形 2"/>
            <p:cNvSpPr/>
            <p:nvPr/>
          </p:nvSpPr>
          <p:spPr>
            <a:xfrm>
              <a:off x="1520318" y="1405853"/>
              <a:ext cx="3252950" cy="461665"/>
            </a:xfrm>
            <a:prstGeom prst="rect">
              <a:avLst/>
            </a:prstGeom>
          </p:spPr>
          <p:txBody>
            <a:bodyPr wrap="square">
              <a:spAutoFit/>
            </a:bodyPr>
            <a:lstStyle/>
            <a:p>
              <a:r>
                <a:rPr lang="zh-CN" altLang="en-US" sz="2400" b="1" dirty="0">
                  <a:solidFill>
                    <a:srgbClr val="004EA2"/>
                  </a:solidFill>
                  <a:ea typeface="思源黑体 CN Bold" panose="020B0800000000000000" pitchFamily="34" charset="-122"/>
                </a:rPr>
                <a:t>定理</a:t>
              </a:r>
              <a:endParaRPr lang="en-US" altLang="zh-CN" sz="2400" b="1" dirty="0">
                <a:solidFill>
                  <a:srgbClr val="004EA2"/>
                </a:solidFill>
                <a:ea typeface="思源黑体 CN Bold" panose="020B0800000000000000" pitchFamily="34" charset="-122"/>
              </a:endParaRP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mc:AlternateContent xmlns:mc="http://schemas.openxmlformats.org/markup-compatibility/2006" xmlns:a14="http://schemas.microsoft.com/office/drawing/2010/main">
        <mc:Choice Requires="a14">
          <p:sp>
            <p:nvSpPr>
              <p:cNvPr id="9" name="Rectangle 1"/>
              <p:cNvSpPr>
                <a:spLocks noChangeArrowheads="1"/>
              </p:cNvSpPr>
              <p:nvPr/>
            </p:nvSpPr>
            <p:spPr bwMode="auto">
              <a:xfrm>
                <a:off x="1388531" y="1780689"/>
                <a:ext cx="9937019" cy="115781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kumimoji="0" lang="zh-CN" altLang="zh-CN" sz="2800" b="0" i="0" u="none" strike="noStrike" cap="none" normalizeH="0" baseline="0" dirty="0">
                    <a:ln>
                      <a:noFill/>
                    </a:ln>
                    <a:solidFill>
                      <a:schemeClr val="tx1"/>
                    </a:solidFill>
                    <a:effectLst/>
                  </a:rPr>
                  <a:t>（科尔莫戈罗夫强大数定律</a:t>
                </a:r>
                <a:r>
                  <a:rPr lang="zh-CN" altLang="zh-CN" sz="2800" dirty="0"/>
                  <a:t>）设</a:t>
                </a:r>
                <a:r>
                  <a:rPr lang="en-US" altLang="zh-CN" sz="2800" i="1" dirty="0"/>
                  <a:t>X</a:t>
                </a:r>
                <a:r>
                  <a:rPr lang="en-US" altLang="zh-CN" sz="2800" baseline="-25000" dirty="0"/>
                  <a:t>1</a:t>
                </a:r>
                <a:r>
                  <a:rPr kumimoji="0" lang="en-US" altLang="zh-CN" sz="2800" b="0" i="1" u="none" strike="noStrike" cap="none" normalizeH="0" baseline="-25000" dirty="0">
                    <a:ln>
                      <a:noFill/>
                    </a:ln>
                    <a:solidFill>
                      <a:schemeClr val="tx1"/>
                    </a:solidFill>
                    <a:effectLst/>
                  </a:rPr>
                  <a:t>,</a:t>
                </a:r>
                <a:r>
                  <a:rPr kumimoji="0" lang="en-US" altLang="zh-CN" sz="2800" b="0" i="1" u="none" strike="noStrike" cap="none" normalizeH="0" dirty="0">
                    <a:ln>
                      <a:noFill/>
                    </a:ln>
                    <a:solidFill>
                      <a:schemeClr val="tx1"/>
                    </a:solidFill>
                    <a:effectLst/>
                  </a:rPr>
                  <a:t>  </a:t>
                </a:r>
                <a14:m>
                  <m:oMath xmlns:m="http://schemas.openxmlformats.org/officeDocument/2006/math">
                    <m:r>
                      <a:rPr kumimoji="0" lang="en-US" altLang="zh-CN" sz="2800" b="1" i="1" u="none" strike="noStrike" cap="none" normalizeH="0" dirty="0" smtClean="0">
                        <a:ln>
                          <a:noFill/>
                        </a:ln>
                        <a:solidFill>
                          <a:schemeClr val="tx1"/>
                        </a:solidFill>
                        <a:effectLst/>
                        <a:latin typeface="Cambria Math" panose="02040503050406030204" pitchFamily="18" charset="0"/>
                      </a:rPr>
                      <m:t>…</m:t>
                    </m:r>
                  </m:oMath>
                </a14:m>
                <a:r>
                  <a:rPr kumimoji="0" lang="en-US" altLang="zh-CN" sz="2800" b="0" i="1" u="none" strike="noStrike" cap="none" normalizeH="0" dirty="0">
                    <a:ln>
                      <a:noFill/>
                    </a:ln>
                    <a:solidFill>
                      <a:schemeClr val="tx1"/>
                    </a:solidFill>
                    <a:effectLst/>
                  </a:rPr>
                  <a:t> , </a:t>
                </a:r>
                <a:r>
                  <a:rPr kumimoji="0" lang="en-US" altLang="zh-CN" sz="2800" b="0" i="1" u="none" strike="noStrike" cap="none" normalizeH="0" dirty="0" err="1">
                    <a:ln>
                      <a:noFill/>
                    </a:ln>
                    <a:solidFill>
                      <a:schemeClr val="tx1"/>
                    </a:solidFill>
                    <a:effectLst/>
                  </a:rPr>
                  <a:t>X</a:t>
                </a:r>
                <a:r>
                  <a:rPr kumimoji="0" lang="en-US" altLang="zh-CN" sz="2800" b="0" i="1" u="none" strike="noStrike" cap="none" normalizeH="0" baseline="-25000" dirty="0" err="1">
                    <a:ln>
                      <a:noFill/>
                    </a:ln>
                    <a:solidFill>
                      <a:schemeClr val="tx1"/>
                    </a:solidFill>
                    <a:effectLst/>
                  </a:rPr>
                  <a:t>n</a:t>
                </a:r>
                <a:r>
                  <a:rPr kumimoji="0" lang="en-US" altLang="zh-CN" sz="2800" b="0" i="1" u="none" strike="noStrike" cap="none" normalizeH="0" baseline="-25000" dirty="0">
                    <a:ln>
                      <a:noFill/>
                    </a:ln>
                    <a:solidFill>
                      <a:schemeClr val="tx1"/>
                    </a:solidFill>
                    <a:effectLst/>
                  </a:rPr>
                  <a:t> </a:t>
                </a:r>
                <a:r>
                  <a:rPr kumimoji="0" lang="zh-CN" altLang="zh-CN" sz="2800" b="0" i="0" u="none" strike="noStrike" cap="none" normalizeH="0" baseline="0" dirty="0">
                    <a:ln>
                      <a:noFill/>
                    </a:ln>
                    <a:solidFill>
                      <a:schemeClr val="tx1"/>
                    </a:solidFill>
                    <a:effectLst/>
                  </a:rPr>
                  <a:t>为随机变量</a:t>
                </a:r>
                <a:r>
                  <a:rPr kumimoji="0" lang="en-US" altLang="zh-CN" sz="2800" b="0" i="1" u="none" strike="noStrike" cap="none" normalizeH="0" baseline="0" dirty="0">
                    <a:ln>
                      <a:noFill/>
                    </a:ln>
                    <a:solidFill>
                      <a:schemeClr val="tx1"/>
                    </a:solidFill>
                    <a:effectLst/>
                  </a:rPr>
                  <a:t>X </a:t>
                </a:r>
                <a:r>
                  <a:rPr kumimoji="0" lang="zh-CN" altLang="zh-CN" sz="2800" b="0" i="0" u="none" strike="noStrike" cap="none" normalizeH="0" baseline="0" dirty="0">
                    <a:ln>
                      <a:noFill/>
                    </a:ln>
                    <a:solidFill>
                      <a:schemeClr val="tx1"/>
                    </a:solidFill>
                    <a:effectLst/>
                  </a:rPr>
                  <a:t>的重复观测样本，若随机变量</a:t>
                </a:r>
                <a:r>
                  <a:rPr lang="en-US" altLang="zh-CN" sz="2800" i="1" dirty="0"/>
                  <a:t>X </a:t>
                </a:r>
                <a:r>
                  <a:rPr kumimoji="0" lang="zh-CN" altLang="zh-CN" sz="2800" b="0" i="0" u="none" strike="noStrike" cap="none" normalizeH="0" baseline="0" dirty="0">
                    <a:ln>
                      <a:noFill/>
                    </a:ln>
                    <a:solidFill>
                      <a:schemeClr val="tx1"/>
                    </a:solidFill>
                    <a:effectLst/>
                  </a:rPr>
                  <a:t>的数学期望为有限数，则</a:t>
                </a:r>
              </a:p>
            </p:txBody>
          </p:sp>
        </mc:Choice>
        <mc:Fallback xmlns="">
          <p:sp>
            <p:nvSpPr>
              <p:cNvPr id="9" name="Rectangle 1"/>
              <p:cNvSpPr>
                <a:spLocks noRot="1" noChangeAspect="1" noMove="1" noResize="1" noEditPoints="1" noAdjustHandles="1" noChangeArrowheads="1" noChangeShapeType="1" noTextEdit="1"/>
              </p:cNvSpPr>
              <p:nvPr/>
            </p:nvSpPr>
            <p:spPr bwMode="auto">
              <a:xfrm>
                <a:off x="1388531" y="1780689"/>
                <a:ext cx="9937019" cy="1157817"/>
              </a:xfrm>
              <a:prstGeom prst="rect">
                <a:avLst/>
              </a:prstGeom>
              <a:blipFill rotWithShape="1">
                <a:blip r:embed="rId3"/>
                <a:stretch>
                  <a:fillRect l="-4" t="-13" r="3" b="3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0" name="Rectangle 1"/>
          <p:cNvSpPr>
            <a:spLocks noChangeArrowheads="1"/>
          </p:cNvSpPr>
          <p:nvPr/>
        </p:nvSpPr>
        <p:spPr bwMode="auto">
          <a:xfrm>
            <a:off x="1436269" y="4605754"/>
            <a:ext cx="26981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lvl="0" eaLnBrk="0" fontAlgn="base" hangingPunct="0">
              <a:spcBef>
                <a:spcPct val="0"/>
              </a:spcBef>
              <a:spcAft>
                <a:spcPct val="0"/>
              </a:spcAft>
            </a:pPr>
            <a:r>
              <a:rPr lang="zh-CN" altLang="en-US" sz="2800" dirty="0"/>
              <a:t>成立的概率为</a:t>
            </a:r>
            <a:r>
              <a:rPr lang="en-US" altLang="zh-CN" sz="2800" dirty="0"/>
              <a:t>1. </a:t>
            </a:r>
            <a:endParaRPr kumimoji="0" lang="zh-CN" altLang="zh-CN" sz="2800" b="0" i="0" u="none" strike="noStrike" cap="none" normalizeH="0" baseline="0" dirty="0">
              <a:ln>
                <a:noFill/>
              </a:ln>
              <a:solidFill>
                <a:schemeClr val="tx1"/>
              </a:solidFill>
              <a:effectLst/>
            </a:endParaRPr>
          </a:p>
        </p:txBody>
      </p:sp>
      <p:pic>
        <p:nvPicPr>
          <p:cNvPr id="11" name="图片 10"/>
          <p:cNvPicPr>
            <a:picLocks noChangeAspect="1"/>
          </p:cNvPicPr>
          <p:nvPr/>
        </p:nvPicPr>
        <p:blipFill rotWithShape="1">
          <a:blip r:embed="rId4">
            <a:clrChange>
              <a:clrFrom>
                <a:srgbClr val="FFFFFF"/>
              </a:clrFrom>
              <a:clrTo>
                <a:srgbClr val="FFFFFF">
                  <a:alpha val="0"/>
                </a:srgbClr>
              </a:clrTo>
            </a:clrChange>
            <a:duotone>
              <a:prstClr val="black"/>
              <a:schemeClr val="tx1">
                <a:lumMod val="95000"/>
                <a:lumOff val="5000"/>
                <a:tint val="45000"/>
                <a:satMod val="400000"/>
              </a:schemeClr>
            </a:duotone>
          </a:blip>
          <a:srcRect l="28231" t="38465" r="28231" b="21883"/>
          <a:stretch>
            <a:fillRect/>
          </a:stretch>
        </p:blipFill>
        <p:spPr>
          <a:xfrm>
            <a:off x="3091872" y="3047671"/>
            <a:ext cx="5041728" cy="1404313"/>
          </a:xfrm>
          <a:prstGeom prst="rect">
            <a:avLst/>
          </a:prstGeom>
          <a:ln>
            <a:noFill/>
          </a:ln>
          <a:effectLst/>
        </p:spPr>
      </p:pic>
      <p:sp>
        <p:nvSpPr>
          <p:cNvPr id="12" name="灯片编号占位符 11"/>
          <p:cNvSpPr>
            <a:spLocks noGrp="1"/>
          </p:cNvSpPr>
          <p:nvPr>
            <p:ph type="sldNum" sz="quarter" idx="12"/>
          </p:nvPr>
        </p:nvSpPr>
        <p:spPr/>
        <p:txBody>
          <a:bodyPr/>
          <a:lstStyle/>
          <a:p>
            <a:fld id="{5FD308DF-D0D6-41CA-8E01-1A1CE80A10EE}" type="slidenum">
              <a:rPr lang="zh-CN" altLang="en-US" smtClean="0"/>
              <a:t>230</a:t>
            </a:fld>
            <a:endParaRPr lang="zh-CN" altLang="en-US"/>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FD308DF-D0D6-41CA-8E01-1A1CE80A10EE}" type="slidenum">
              <a:rPr lang="zh-CN" altLang="en-US" smtClean="0"/>
              <a:t>231</a:t>
            </a:fld>
            <a:endParaRPr lang="zh-CN" altLang="en-US"/>
          </a:p>
        </p:txBody>
      </p:sp>
      <mc:AlternateContent xmlns:mc="http://schemas.openxmlformats.org/markup-compatibility/2006" xmlns:a14="http://schemas.microsoft.com/office/drawing/2010/main">
        <mc:Choice Requires="a14">
          <p:sp>
            <p:nvSpPr>
              <p:cNvPr id="25" name="文本框 24"/>
              <p:cNvSpPr txBox="1"/>
              <p:nvPr/>
            </p:nvSpPr>
            <p:spPr>
              <a:xfrm>
                <a:off x="2381250" y="3335728"/>
                <a:ext cx="6096000" cy="1308628"/>
              </a:xfrm>
              <a:prstGeom prst="rect">
                <a:avLst/>
              </a:prstGeom>
              <a:noFill/>
            </p:spPr>
            <p:txBody>
              <a:bodyPr wrap="square">
                <a:spAutoFit/>
              </a:bodyPr>
              <a:lstStyle/>
              <a:p>
                <a:pPr>
                  <a:lnSpc>
                    <a:spcPct val="150000"/>
                  </a:lnSpc>
                </a:pPr>
                <a:r>
                  <a:rPr lang="zh-CN" altLang="en-US" sz="2800" dirty="0">
                    <a:solidFill>
                      <a:prstClr val="black"/>
                    </a:solidFill>
                    <a:latin typeface="Times New Roman" panose="02020603050405020304"/>
                    <a:ea typeface="思源黑体 CN Normal"/>
                    <a:sym typeface="+mn-ea"/>
                  </a:rPr>
                  <a:t>（</a:t>
                </a:r>
                <a:r>
                  <a:rPr lang="en-US" altLang="zh-CN" sz="2800" dirty="0">
                    <a:solidFill>
                      <a:prstClr val="black"/>
                    </a:solidFill>
                    <a:latin typeface="Times New Roman" panose="02020603050405020304"/>
                    <a:ea typeface="思源黑体 CN Normal"/>
                    <a:sym typeface="+mn-ea"/>
                  </a:rPr>
                  <a:t>1</a:t>
                </a:r>
                <a:r>
                  <a:rPr lang="zh-CN" altLang="en-US" sz="2800" dirty="0">
                    <a:solidFill>
                      <a:prstClr val="black"/>
                    </a:solidFill>
                    <a:latin typeface="Times New Roman" panose="02020603050405020304"/>
                    <a:ea typeface="思源黑体 CN Normal"/>
                    <a:sym typeface="+mn-ea"/>
                  </a:rPr>
                  <a:t>）独立重复观测</a:t>
                </a:r>
                <a:endParaRPr lang="en-US" altLang="zh-CN" sz="2800" dirty="0">
                  <a:solidFill>
                    <a:prstClr val="black"/>
                  </a:solidFill>
                  <a:latin typeface="Times New Roman" panose="02020603050405020304"/>
                  <a:ea typeface="思源黑体 CN Normal"/>
                  <a:sym typeface="+mn-ea"/>
                </a:endParaRPr>
              </a:p>
              <a:p>
                <a:pPr>
                  <a:lnSpc>
                    <a:spcPct val="150000"/>
                  </a:lnSpc>
                </a:pPr>
                <a:r>
                  <a:rPr lang="zh-CN" altLang="en-US" sz="2800" dirty="0">
                    <a:solidFill>
                      <a:prstClr val="black"/>
                    </a:solidFill>
                    <a:latin typeface="Times New Roman" panose="02020603050405020304"/>
                    <a:ea typeface="思源黑体 CN Normal"/>
                    <a:sym typeface="+mn-ea"/>
                  </a:rPr>
                  <a:t>（</a:t>
                </a:r>
                <a:r>
                  <a:rPr lang="en-US" altLang="zh-CN" sz="2800" dirty="0">
                    <a:solidFill>
                      <a:prstClr val="black"/>
                    </a:solidFill>
                    <a:latin typeface="Times New Roman" panose="02020603050405020304"/>
                    <a:ea typeface="思源黑体 CN Normal"/>
                    <a:sym typeface="+mn-ea"/>
                  </a:rPr>
                  <a:t>2</a:t>
                </a:r>
                <a:r>
                  <a:rPr lang="zh-CN" altLang="en-US" sz="2800" dirty="0">
                    <a:solidFill>
                      <a:prstClr val="black"/>
                    </a:solidFill>
                    <a:latin typeface="Times New Roman" panose="02020603050405020304"/>
                    <a:ea typeface="思源黑体 CN Normal"/>
                    <a:sym typeface="+mn-ea"/>
                  </a:rPr>
                  <a:t>）数学期望</a:t>
                </a:r>
                <a14:m>
                  <m:oMath xmlns:m="http://schemas.openxmlformats.org/officeDocument/2006/math">
                    <m:r>
                      <a:rPr lang="zh-CN" altLang="en-US" sz="2800" b="0" i="1" smtClean="0">
                        <a:latin typeface="Cambria Math" panose="02040503050406030204" pitchFamily="18" charset="0"/>
                      </a:rPr>
                      <m:t>𝔼</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oMath>
                </a14:m>
                <a:r>
                  <a:rPr lang="zh-CN" altLang="en-US" sz="2800" dirty="0">
                    <a:solidFill>
                      <a:prstClr val="black"/>
                    </a:solidFill>
                    <a:latin typeface="Times New Roman" panose="02020603050405020304"/>
                    <a:ea typeface="思源黑体 CN Normal"/>
                    <a:sym typeface="+mn-ea"/>
                  </a:rPr>
                  <a:t>为有限数</a:t>
                </a:r>
                <a:endParaRPr lang="zh-CN" altLang="en-US" sz="28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2381250" y="3335728"/>
                <a:ext cx="6096000" cy="1308628"/>
              </a:xfrm>
              <a:prstGeom prst="rect">
                <a:avLst/>
              </a:prstGeom>
              <a:blipFill rotWithShape="1">
                <a:blip r:embed="rId3"/>
                <a:stretch>
                  <a:fillRect t="-6" b="-1313"/>
                </a:stretch>
              </a:blipFill>
            </p:spPr>
            <p:txBody>
              <a:bodyPr/>
              <a:lstStyle/>
              <a:p>
                <a:r>
                  <a:rPr lang="zh-CN" altLang="en-US">
                    <a:noFill/>
                  </a:rPr>
                  <a:t> </a:t>
                </a:r>
              </a:p>
            </p:txBody>
          </p:sp>
        </mc:Fallback>
      </mc:AlternateContent>
      <p:sp>
        <p:nvSpPr>
          <p:cNvPr id="26" name="文本框 25"/>
          <p:cNvSpPr txBox="1"/>
          <p:nvPr/>
        </p:nvSpPr>
        <p:spPr>
          <a:xfrm>
            <a:off x="1190625" y="1153795"/>
            <a:ext cx="6096000" cy="523220"/>
          </a:xfrm>
          <a:prstGeom prst="rect">
            <a:avLst/>
          </a:prstGeom>
          <a:noFill/>
        </p:spPr>
        <p:txBody>
          <a:bodyPr wrap="square">
            <a:spAutoFit/>
          </a:bodyPr>
          <a:lstStyle/>
          <a:p>
            <a:r>
              <a:rPr kumimoji="0" lang="zh-CN"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科尔莫戈罗夫强大数定律</a:t>
            </a:r>
            <a:endParaRPr lang="zh-CN" altLang="en-US" sz="2800" dirty="0"/>
          </a:p>
        </p:txBody>
      </p:sp>
      <p:sp>
        <p:nvSpPr>
          <p:cNvPr id="8" name="文本框 7"/>
          <p:cNvSpPr txBox="1"/>
          <p:nvPr/>
        </p:nvSpPr>
        <p:spPr>
          <a:xfrm>
            <a:off x="1190625" y="5041908"/>
            <a:ext cx="6096000" cy="662297"/>
          </a:xfrm>
          <a:prstGeom prst="rect">
            <a:avLst/>
          </a:prstGeom>
          <a:noFill/>
        </p:spPr>
        <p:txBody>
          <a:bodyPr wrap="square">
            <a:spAutoFit/>
          </a:bodyPr>
          <a:lstStyle/>
          <a:p>
            <a:pPr>
              <a:lnSpc>
                <a:spcPct val="150000"/>
              </a:lnSpc>
            </a:pPr>
            <a:r>
              <a:rPr lang="zh-CN" altLang="en-US" sz="2800" dirty="0">
                <a:solidFill>
                  <a:srgbClr val="0070C0"/>
                </a:solidFill>
                <a:latin typeface="Times New Roman" panose="02020603050405020304"/>
                <a:ea typeface="思源黑体 CN Normal"/>
                <a:sym typeface="+mn-ea"/>
              </a:rPr>
              <a:t>应用：</a:t>
            </a:r>
            <a:r>
              <a:rPr lang="en-US" altLang="zh-CN" sz="2800" dirty="0">
                <a:solidFill>
                  <a:srgbClr val="0070C0"/>
                </a:solidFill>
                <a:latin typeface="Times New Roman" panose="02020603050405020304"/>
                <a:ea typeface="思源黑体 CN Normal"/>
                <a:sym typeface="+mn-ea"/>
              </a:rPr>
              <a:t> </a:t>
            </a:r>
            <a:r>
              <a:rPr lang="zh-CN" altLang="en-US" sz="2800" dirty="0">
                <a:solidFill>
                  <a:prstClr val="black"/>
                </a:solidFill>
                <a:latin typeface="Times New Roman" panose="02020603050405020304"/>
                <a:ea typeface="思源黑体 CN Normal"/>
                <a:sym typeface="+mn-ea"/>
              </a:rPr>
              <a:t>样本均值估计总体均值</a:t>
            </a:r>
            <a:r>
              <a:rPr lang="en-US" altLang="zh-CN" sz="2800" dirty="0">
                <a:solidFill>
                  <a:prstClr val="black"/>
                </a:solidFill>
                <a:latin typeface="Times New Roman" panose="02020603050405020304"/>
                <a:ea typeface="思源黑体 CN Normal"/>
                <a:sym typeface="+mn-ea"/>
              </a:rPr>
              <a:t>.</a:t>
            </a:r>
          </a:p>
        </p:txBody>
      </p:sp>
      <mc:AlternateContent xmlns:mc="http://schemas.openxmlformats.org/markup-compatibility/2006" xmlns:a14="http://schemas.microsoft.com/office/drawing/2010/main">
        <mc:Choice Requires="a14">
          <p:sp>
            <p:nvSpPr>
              <p:cNvPr id="9" name="文本框 8"/>
              <p:cNvSpPr txBox="1"/>
              <p:nvPr/>
            </p:nvSpPr>
            <p:spPr>
              <a:xfrm>
                <a:off x="3125374" y="1861582"/>
                <a:ext cx="5485226" cy="1479508"/>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ℙ</m:t>
                      </m:r>
                      <m:d>
                        <m:dPr>
                          <m:ctrlPr>
                            <a:rPr lang="en-US" altLang="zh-CN" sz="2800" i="1">
                              <a:latin typeface="Cambria Math" panose="02040503050406030204" pitchFamily="18" charset="0"/>
                            </a:rPr>
                          </m:ctrlPr>
                        </m:dPr>
                        <m:e>
                          <m:func>
                            <m:funcPr>
                              <m:ctrlPr>
                                <a:rPr lang="en-US" altLang="zh-CN" sz="2800" i="1" smtClean="0">
                                  <a:latin typeface="Cambria Math" panose="02040503050406030204" pitchFamily="18" charset="0"/>
                                </a:rPr>
                              </m:ctrlPr>
                            </m:funcPr>
                            <m:fName>
                              <m:limLow>
                                <m:limLowPr>
                                  <m:ctrlPr>
                                    <a:rPr lang="en-US" altLang="zh-CN" sz="2800" i="1" smtClean="0">
                                      <a:latin typeface="Cambria Math" panose="02040503050406030204" pitchFamily="18" charset="0"/>
                                    </a:rPr>
                                  </m:ctrlPr>
                                </m:limLowPr>
                                <m:e>
                                  <m:r>
                                    <m:rPr>
                                      <m:sty m:val="p"/>
                                    </m:rPr>
                                    <a:rPr lang="en-US" altLang="zh-CN" sz="2800" i="0" smtClean="0">
                                      <a:latin typeface="Cambria Math" panose="02040503050406030204" pitchFamily="18" charset="0"/>
                                    </a:rPr>
                                    <m:t>lim</m:t>
                                  </m:r>
                                </m:e>
                                <m:lim>
                                  <m:r>
                                    <a:rPr lang="en-US" altLang="zh-CN" sz="2800" b="0" i="1" smtClean="0">
                                      <a:latin typeface="Cambria Math" panose="02040503050406030204" pitchFamily="18" charset="0"/>
                                    </a:rPr>
                                    <m:t>𝑛</m:t>
                                  </m:r>
                                  <m:r>
                                    <a:rPr lang="en-US" altLang="zh-CN" sz="2800" b="0" i="1" smtClean="0">
                                      <a:latin typeface="Cambria Math" panose="02040503050406030204" pitchFamily="18" charset="0"/>
                                      <a:ea typeface="Cambria Math" panose="02040503050406030204" pitchFamily="18" charset="0"/>
                                    </a:rPr>
                                    <m:t>→∞</m:t>
                                  </m:r>
                                </m:lim>
                              </m:limLow>
                            </m:fName>
                            <m:e>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𝑛</m:t>
                                  </m:r>
                                </m:den>
                              </m:f>
                            </m:e>
                          </m:func>
                          <m:nary>
                            <m:naryPr>
                              <m:chr m:val="∑"/>
                              <m:ctrlPr>
                                <a:rPr lang="en-US" altLang="zh-CN" sz="2800" i="1" smtClean="0">
                                  <a:latin typeface="Cambria Math" panose="02040503050406030204" pitchFamily="18" charset="0"/>
                                </a:rPr>
                              </m:ctrlPr>
                            </m:naryPr>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𝑖</m:t>
                                  </m:r>
                                </m:sub>
                              </m:sSub>
                            </m:e>
                          </m:nary>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𝔼</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 </m:t>
                          </m:r>
                        </m:e>
                      </m:d>
                      <m:r>
                        <a:rPr lang="en-US" altLang="zh-CN" sz="2800" b="0" i="1" smtClean="0">
                          <a:latin typeface="Cambria Math" panose="02040503050406030204" pitchFamily="18" charset="0"/>
                          <a:ea typeface="Cambria Math" panose="02040503050406030204" pitchFamily="18" charset="0"/>
                        </a:rPr>
                        <m:t>=1</m:t>
                      </m:r>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3125374" y="1861582"/>
                <a:ext cx="5485226" cy="1479508"/>
              </a:xfrm>
              <a:prstGeom prst="rect">
                <a:avLst/>
              </a:prstGeom>
              <a:blipFill rotWithShape="1">
                <a:blip r:embed="rId4"/>
                <a:stretch>
                  <a:fillRect l="-10" t="-27" b="24"/>
                </a:stretch>
              </a:blipFill>
            </p:spPr>
            <p:txBody>
              <a:bodyPr/>
              <a:lstStyle/>
              <a:p>
                <a:r>
                  <a:rPr lang="zh-CN" altLang="en-US">
                    <a:noFill/>
                  </a:rPr>
                  <a:t> </a:t>
                </a:r>
              </a:p>
            </p:txBody>
          </p:sp>
        </mc:Fallback>
      </mc:AlternateContent>
      <p:sp>
        <p:nvSpPr>
          <p:cNvPr id="30" name="文本框 29"/>
          <p:cNvSpPr txBox="1"/>
          <p:nvPr/>
        </p:nvSpPr>
        <p:spPr>
          <a:xfrm>
            <a:off x="1287049" y="3527686"/>
            <a:ext cx="1838325" cy="523220"/>
          </a:xfrm>
          <a:prstGeom prst="rect">
            <a:avLst/>
          </a:prstGeom>
          <a:noFill/>
        </p:spPr>
        <p:txBody>
          <a:bodyPr wrap="square">
            <a:spAutoFit/>
          </a:bodyPr>
          <a:lstStyle/>
          <a:p>
            <a:r>
              <a:rPr kumimoji="0" lang="zh-CN" altLang="en-US" sz="2800" b="0" i="0" u="none" strike="noStrike" kern="1200" cap="none" spc="0" normalizeH="0" baseline="0" noProof="0" dirty="0">
                <a:ln>
                  <a:noFill/>
                </a:ln>
                <a:solidFill>
                  <a:srgbClr val="002060"/>
                </a:solidFill>
                <a:effectLst/>
                <a:uLnTx/>
                <a:uFillTx/>
                <a:latin typeface="Times New Roman" panose="02020603050405020304"/>
                <a:ea typeface="思源黑体 CN Normal"/>
                <a:cs typeface="+mn-cs"/>
                <a:sym typeface="+mn-ea"/>
              </a:rPr>
              <a:t>条件：</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8" grpId="0"/>
      <p:bldP spid="3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129883" y="2487474"/>
            <a:ext cx="6857999" cy="1128691"/>
            <a:chOff x="2346085" y="2146300"/>
            <a:chExt cx="6945273" cy="2242820"/>
          </a:xfrm>
        </p:grpSpPr>
        <p:sp>
          <p:nvSpPr>
            <p:cNvPr id="13" name="Rectangle 9"/>
            <p:cNvSpPr/>
            <p:nvPr/>
          </p:nvSpPr>
          <p:spPr>
            <a:xfrm rot="2280706" flipV="1">
              <a:off x="8723320" y="3156231"/>
              <a:ext cx="568038" cy="1078758"/>
            </a:xfrm>
            <a:prstGeom prst="rect">
              <a:avLst/>
            </a:prstGeom>
            <a:solidFill>
              <a:schemeClr val="accent5">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Rectangle 8"/>
            <p:cNvSpPr/>
            <p:nvPr/>
          </p:nvSpPr>
          <p:spPr>
            <a:xfrm rot="19319294">
              <a:off x="2346085" y="3156229"/>
              <a:ext cx="568038" cy="1078760"/>
            </a:xfrm>
            <a:prstGeom prst="rect">
              <a:avLst/>
            </a:prstGeom>
            <a:solidFill>
              <a:schemeClr val="accent5">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Parallelogram 2"/>
            <p:cNvSpPr/>
            <p:nvPr/>
          </p:nvSpPr>
          <p:spPr>
            <a:xfrm flipV="1">
              <a:off x="3982305" y="2146300"/>
              <a:ext cx="2181047" cy="2242820"/>
            </a:xfrm>
            <a:prstGeom prst="parallelogram">
              <a:avLst>
                <a:gd name="adj" fmla="val 78020"/>
              </a:avLst>
            </a:pr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Parallelogram 1"/>
            <p:cNvSpPr/>
            <p:nvPr/>
          </p:nvSpPr>
          <p:spPr>
            <a:xfrm>
              <a:off x="2608855" y="2146300"/>
              <a:ext cx="2089590" cy="2242820"/>
            </a:xfrm>
            <a:prstGeom prst="parallelogram">
              <a:avLst>
                <a:gd name="adj" fmla="val 78020"/>
              </a:avLst>
            </a:prstGeom>
            <a:solidFill>
              <a:srgbClr val="004EA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Parallelogram 3"/>
            <p:cNvSpPr/>
            <p:nvPr/>
          </p:nvSpPr>
          <p:spPr>
            <a:xfrm flipV="1">
              <a:off x="6826292" y="2146300"/>
              <a:ext cx="2181047" cy="2242820"/>
            </a:xfrm>
            <a:prstGeom prst="parallelogram">
              <a:avLst>
                <a:gd name="adj" fmla="val 78020"/>
              </a:avLst>
            </a:pr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Parallelogram 4"/>
            <p:cNvSpPr/>
            <p:nvPr/>
          </p:nvSpPr>
          <p:spPr>
            <a:xfrm>
              <a:off x="5419194" y="2146300"/>
              <a:ext cx="2155178" cy="2242820"/>
            </a:xfrm>
            <a:prstGeom prst="parallelogram">
              <a:avLst>
                <a:gd name="adj" fmla="val 78020"/>
              </a:avLst>
            </a:prstGeom>
            <a:solidFill>
              <a:srgbClr val="004EA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9" name="矩形 18"/>
          <p:cNvSpPr/>
          <p:nvPr/>
        </p:nvSpPr>
        <p:spPr>
          <a:xfrm>
            <a:off x="995319" y="3825170"/>
            <a:ext cx="2945501" cy="1569660"/>
          </a:xfrm>
          <a:prstGeom prst="rect">
            <a:avLst/>
          </a:prstGeom>
        </p:spPr>
        <p:txBody>
          <a:bodyPr wrap="square">
            <a:spAutoFit/>
            <a:scene3d>
              <a:camera prst="orthographicFront"/>
              <a:lightRig rig="threePt" dir="t"/>
            </a:scene3d>
            <a:sp3d contourW="12700"/>
          </a:bodyPr>
          <a:lstStyle/>
          <a:p>
            <a:pPr algn="ctr"/>
            <a:r>
              <a:rPr lang="en-US" altLang="zh-CN" sz="2400" dirty="0">
                <a:sym typeface="+mn-ea"/>
              </a:rPr>
              <a:t>(1)  </a:t>
            </a:r>
          </a:p>
          <a:p>
            <a:pPr algn="ctr"/>
            <a:r>
              <a:rPr lang="zh-CN" altLang="en-US" sz="2400" dirty="0">
                <a:sym typeface="+mn-ea"/>
              </a:rPr>
              <a:t>给出了用重复观测的算术平均值估计数学期望的理论依据</a:t>
            </a:r>
            <a:r>
              <a:rPr lang="en-US" altLang="zh-CN" sz="2400" dirty="0">
                <a:sym typeface="+mn-ea"/>
              </a:rPr>
              <a:t>.</a:t>
            </a:r>
          </a:p>
        </p:txBody>
      </p:sp>
      <p:sp>
        <p:nvSpPr>
          <p:cNvPr id="20" name="矩形 19"/>
          <p:cNvSpPr/>
          <p:nvPr/>
        </p:nvSpPr>
        <p:spPr>
          <a:xfrm>
            <a:off x="3273061" y="975104"/>
            <a:ext cx="5110287" cy="1200329"/>
          </a:xfrm>
          <a:prstGeom prst="rect">
            <a:avLst/>
          </a:prstGeom>
        </p:spPr>
        <p:txBody>
          <a:bodyPr wrap="square">
            <a:spAutoFit/>
            <a:scene3d>
              <a:camera prst="orthographicFront"/>
              <a:lightRig rig="threePt" dir="t"/>
            </a:scene3d>
            <a:sp3d contourW="12700"/>
          </a:bodyPr>
          <a:lstStyle/>
          <a:p>
            <a:pPr algn="ctr"/>
            <a:r>
              <a:rPr lang="en-US" altLang="zh-CN" sz="2400" dirty="0">
                <a:sym typeface="+mn-ea"/>
              </a:rPr>
              <a:t>(2)  </a:t>
            </a:r>
          </a:p>
          <a:p>
            <a:pPr algn="ctr"/>
            <a:r>
              <a:rPr lang="zh-CN" altLang="en-US" sz="2400" dirty="0">
                <a:solidFill>
                  <a:srgbClr val="FF0000"/>
                </a:solidFill>
                <a:sym typeface="+mn-ea"/>
              </a:rPr>
              <a:t>条件：</a:t>
            </a:r>
            <a:r>
              <a:rPr lang="zh-CN" altLang="en-US" sz="2400" dirty="0">
                <a:sym typeface="+mn-ea"/>
              </a:rPr>
              <a:t>数学期望为有限数，观测为重复观测</a:t>
            </a:r>
            <a:r>
              <a:rPr lang="en-US" altLang="zh-CN" sz="2400" dirty="0">
                <a:sym typeface="+mn-ea"/>
              </a:rPr>
              <a:t>. </a:t>
            </a:r>
            <a:r>
              <a:rPr lang="zh-CN" altLang="en-US" sz="2400" dirty="0">
                <a:sym typeface="+mn-ea"/>
              </a:rPr>
              <a:t>对随机变量的分布没有要求</a:t>
            </a:r>
            <a:r>
              <a:rPr lang="en-US" altLang="zh-CN" sz="2400" dirty="0">
                <a:sym typeface="+mn-ea"/>
              </a:rPr>
              <a:t>.</a:t>
            </a:r>
          </a:p>
        </p:txBody>
      </p:sp>
      <p:sp>
        <p:nvSpPr>
          <p:cNvPr id="21" name="矩形 20"/>
          <p:cNvSpPr/>
          <p:nvPr/>
        </p:nvSpPr>
        <p:spPr>
          <a:xfrm>
            <a:off x="7072439" y="3825170"/>
            <a:ext cx="3374379" cy="1569660"/>
          </a:xfrm>
          <a:prstGeom prst="rect">
            <a:avLst/>
          </a:prstGeom>
        </p:spPr>
        <p:txBody>
          <a:bodyPr wrap="square">
            <a:spAutoFit/>
            <a:scene3d>
              <a:camera prst="orthographicFront"/>
              <a:lightRig rig="threePt" dir="t"/>
            </a:scene3d>
            <a:sp3d contourW="12700"/>
          </a:bodyPr>
          <a:lstStyle/>
          <a:p>
            <a:pPr algn="ctr"/>
            <a:r>
              <a:rPr lang="en-US" altLang="zh-CN" sz="2400" dirty="0">
                <a:sym typeface="+mn-ea"/>
              </a:rPr>
              <a:t>(3)  </a:t>
            </a:r>
          </a:p>
          <a:p>
            <a:pPr algn="ctr"/>
            <a:r>
              <a:rPr lang="zh-CN" altLang="en-US" sz="2400" dirty="0">
                <a:solidFill>
                  <a:schemeClr val="tx1">
                    <a:lumMod val="95000"/>
                    <a:lumOff val="5000"/>
                  </a:schemeClr>
                </a:solidFill>
                <a:sym typeface="+mn-ea"/>
              </a:rPr>
              <a:t>此定理是很多统计学方法的理论基础，还可以应用到近似计算领域中</a:t>
            </a:r>
            <a:r>
              <a:rPr lang="en-US" altLang="zh-CN" sz="2400" dirty="0">
                <a:solidFill>
                  <a:schemeClr val="tx1">
                    <a:lumMod val="95000"/>
                    <a:lumOff val="5000"/>
                  </a:schemeClr>
                </a:solidFill>
                <a:sym typeface="+mn-ea"/>
              </a:rPr>
              <a:t>.</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232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681643" y="1161608"/>
            <a:ext cx="1337823" cy="470391"/>
            <a:chOff x="1053632" y="1397127"/>
            <a:chExt cx="1337823" cy="470391"/>
          </a:xfrm>
        </p:grpSpPr>
        <p:sp>
          <p:nvSpPr>
            <p:cNvPr id="4" name="矩形 3"/>
            <p:cNvSpPr/>
            <p:nvPr/>
          </p:nvSpPr>
          <p:spPr>
            <a:xfrm>
              <a:off x="1520318" y="1405853"/>
              <a:ext cx="871137" cy="461665"/>
            </a:xfrm>
            <a:prstGeom prst="rect">
              <a:avLst/>
            </a:prstGeom>
          </p:spPr>
          <p:txBody>
            <a:bodyPr wrap="square">
              <a:spAutoFit/>
            </a:bodyPr>
            <a:lstStyle/>
            <a:p>
              <a:r>
                <a:rPr lang="zh-CN" altLang="en-US" sz="2400" dirty="0">
                  <a:solidFill>
                    <a:srgbClr val="004EA2"/>
                  </a:solidFill>
                  <a:ea typeface="思源黑体 CN Bold" panose="020B0800000000000000" pitchFamily="34" charset="-122"/>
                </a:rPr>
                <a:t>问题</a:t>
              </a:r>
            </a:p>
          </p:txBody>
        </p:sp>
        <p:grpSp>
          <p:nvGrpSpPr>
            <p:cNvPr id="5" name="组合 4"/>
            <p:cNvGrpSpPr/>
            <p:nvPr/>
          </p:nvGrpSpPr>
          <p:grpSpPr>
            <a:xfrm>
              <a:off x="1053632" y="1397127"/>
              <a:ext cx="428587" cy="424183"/>
              <a:chOff x="1053632" y="1397127"/>
              <a:chExt cx="428587" cy="424183"/>
            </a:xfrm>
          </p:grpSpPr>
          <p:sp>
            <p:nvSpPr>
              <p:cNvPr id="6" name="矩形 5"/>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nvGrpSpPr>
              <p:cNvPr id="7" name="组合 6"/>
              <p:cNvGrpSpPr/>
              <p:nvPr/>
            </p:nvGrpSpPr>
            <p:grpSpPr>
              <a:xfrm>
                <a:off x="1109134" y="1448225"/>
                <a:ext cx="373085" cy="373085"/>
                <a:chOff x="1109134" y="1448225"/>
                <a:chExt cx="373085" cy="373085"/>
              </a:xfrm>
            </p:grpSpPr>
            <p:sp>
              <p:nvSpPr>
                <p:cNvPr id="8" name="矩形 7"/>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pic>
        <p:nvPicPr>
          <p:cNvPr id="10" name="图片 9"/>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l="40853" t="16594" r="40853" b="68186"/>
          <a:stretch>
            <a:fillRect/>
          </a:stretch>
        </p:blipFill>
        <p:spPr>
          <a:xfrm>
            <a:off x="3669596" y="1829075"/>
            <a:ext cx="1569137" cy="432261"/>
          </a:xfrm>
          <a:prstGeom prst="rect">
            <a:avLst/>
          </a:prstGeom>
          <a:ln>
            <a:noFill/>
          </a:ln>
          <a:effectLst/>
        </p:spPr>
      </p:pic>
      <p:sp>
        <p:nvSpPr>
          <p:cNvPr id="11" name="矩形 10"/>
          <p:cNvSpPr/>
          <p:nvPr/>
        </p:nvSpPr>
        <p:spPr>
          <a:xfrm>
            <a:off x="1812380" y="1756514"/>
            <a:ext cx="2144625" cy="461665"/>
          </a:xfrm>
          <a:prstGeom prst="rect">
            <a:avLst/>
          </a:prstGeom>
        </p:spPr>
        <p:txBody>
          <a:bodyPr wrap="square">
            <a:spAutoFit/>
          </a:bodyPr>
          <a:lstStyle/>
          <a:p>
            <a:r>
              <a:rPr lang="zh-CN" altLang="en-US" sz="2400" dirty="0">
                <a:latin typeface="+mj-ea"/>
                <a:ea typeface="+mj-ea"/>
              </a:rPr>
              <a:t>考虑概率空间</a:t>
            </a:r>
            <a:endParaRPr lang="en-US" altLang="zh-CN" sz="2400" dirty="0">
              <a:latin typeface="+mj-ea"/>
              <a:ea typeface="+mj-ea"/>
            </a:endParaRPr>
          </a:p>
        </p:txBody>
      </p:sp>
      <mc:AlternateContent xmlns:mc="http://schemas.openxmlformats.org/markup-compatibility/2006" xmlns:a14="http://schemas.microsoft.com/office/drawing/2010/main">
        <mc:Choice Requires="a14">
          <p:sp>
            <p:nvSpPr>
              <p:cNvPr id="14" name="矩形 13"/>
              <p:cNvSpPr/>
              <p:nvPr/>
            </p:nvSpPr>
            <p:spPr>
              <a:xfrm>
                <a:off x="1779104" y="2389897"/>
                <a:ext cx="8366805" cy="464999"/>
              </a:xfrm>
              <a:prstGeom prst="rect">
                <a:avLst/>
              </a:prstGeom>
            </p:spPr>
            <p:txBody>
              <a:bodyPr wrap="square">
                <a:spAutoFit/>
              </a:bodyPr>
              <a:lstStyle/>
              <a:p>
                <a:r>
                  <a:rPr lang="zh-CN" altLang="en-US" sz="2400" dirty="0">
                    <a:latin typeface="+mj-ea"/>
                    <a:ea typeface="+mj-ea"/>
                  </a:rPr>
                  <a:t>其中 </a:t>
                </a:r>
                <a14:m>
                  <m:oMath xmlns:m="http://schemas.openxmlformats.org/officeDocument/2006/math">
                    <m:r>
                      <m:rPr>
                        <m:sty m:val="p"/>
                      </m:rPr>
                      <a:rPr lang="en-US" altLang="zh-CN" sz="2400" i="0">
                        <a:solidFill>
                          <a:prstClr val="black"/>
                        </a:solidFill>
                        <a:latin typeface="Cambria Math" panose="02040503050406030204" pitchFamily="18" charset="0"/>
                      </a:rPr>
                      <m:t>Ω</m:t>
                    </m:r>
                    <m:r>
                      <a:rPr lang="en-US" altLang="zh-CN" sz="2400" b="0" i="1" smtClean="0">
                        <a:solidFill>
                          <a:prstClr val="black"/>
                        </a:solidFill>
                        <a:latin typeface="Cambria Math" panose="02040503050406030204" pitchFamily="18" charset="0"/>
                      </a:rPr>
                      <m:t>=</m:t>
                    </m:r>
                    <m:d>
                      <m:dPr>
                        <m:begChr m:val="（"/>
                        <m:endChr m:val="）"/>
                        <m:ctrlPr>
                          <a:rPr lang="zh-CN" altLang="en-US"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0,1</m:t>
                        </m:r>
                      </m:e>
                    </m:d>
                    <m:r>
                      <a:rPr lang="en-US" altLang="zh-CN" sz="2400" b="0" i="1" smtClean="0">
                        <a:solidFill>
                          <a:prstClr val="black"/>
                        </a:solidFill>
                        <a:latin typeface="Cambria Math" panose="02040503050406030204" pitchFamily="18" charset="0"/>
                      </a:rPr>
                      <m:t>,</m:t>
                    </m:r>
                  </m:oMath>
                </a14:m>
                <a:r>
                  <a:rPr lang="en-US" altLang="zh-CN" sz="2400" dirty="0">
                    <a:latin typeface="+mj-ea"/>
                    <a:ea typeface="+mj-ea"/>
                  </a:rPr>
                  <a:t> </a:t>
                </a:r>
                <a14:m>
                  <m:oMath xmlns:m="http://schemas.openxmlformats.org/officeDocument/2006/math">
                    <m:r>
                      <a:rPr lang="en-US" altLang="zh-CN" sz="2400" i="1">
                        <a:latin typeface="Cambria Math" panose="02040503050406030204"/>
                        <a:ea typeface="Cambria Math" panose="02040503050406030204"/>
                      </a:rPr>
                      <m:t>ℱ</m:t>
                    </m:r>
                    <m:r>
                      <a:rPr lang="en-US" altLang="zh-CN" sz="2400" i="1">
                        <a:latin typeface="Cambria Math" panose="02040503050406030204"/>
                        <a:ea typeface="Cambria Math" panose="02040503050406030204"/>
                      </a:rPr>
                      <m:t> </m:t>
                    </m:r>
                  </m:oMath>
                </a14:m>
                <a:r>
                  <a:rPr lang="en-US" altLang="zh-CN" sz="2400" dirty="0">
                    <a:latin typeface="+mj-ea"/>
                    <a:ea typeface="+mj-ea"/>
                  </a:rPr>
                  <a:t>= </a:t>
                </a:r>
                <a14:m>
                  <m:oMath xmlns:m="http://schemas.openxmlformats.org/officeDocument/2006/math">
                    <m:d>
                      <m:dPr>
                        <m:begChr m:val="{"/>
                        <m:endChr m:val="}"/>
                        <m:ctrlPr>
                          <a:rPr lang="en-US" altLang="zh-CN" sz="2400" i="1" smtClean="0">
                            <a:latin typeface="Cambria Math" panose="02040503050406030204" pitchFamily="18" charset="0"/>
                            <a:ea typeface="+mj-ea"/>
                          </a:rPr>
                        </m:ctrlPr>
                      </m:dPr>
                      <m:e>
                        <m:r>
                          <m:rPr>
                            <m:sty m:val="p"/>
                          </m:rPr>
                          <a:rPr lang="en-US" altLang="zh-CN" sz="2400">
                            <a:solidFill>
                              <a:prstClr val="black"/>
                            </a:solidFill>
                            <a:latin typeface="Cambria Math" panose="02040503050406030204" pitchFamily="18" charset="0"/>
                          </a:rPr>
                          <m:t>Ω</m:t>
                        </m:r>
                        <m:r>
                          <a:rPr lang="zh-CN" altLang="en-US" sz="2400" b="0" i="1" smtClean="0">
                            <a:solidFill>
                              <a:prstClr val="black"/>
                            </a:solidFill>
                            <a:latin typeface="Cambria Math" panose="02040503050406030204" pitchFamily="18" charset="0"/>
                          </a:rPr>
                          <m:t>的</m:t>
                        </m:r>
                        <m:r>
                          <a:rPr lang="zh-CN" altLang="en-US" sz="2400" i="1">
                            <a:solidFill>
                              <a:prstClr val="black"/>
                            </a:solidFill>
                            <a:latin typeface="Cambria Math" panose="02040503050406030204" pitchFamily="18" charset="0"/>
                          </a:rPr>
                          <m:t>可求</m:t>
                        </m:r>
                        <m:r>
                          <a:rPr lang="zh-CN" altLang="en-US" sz="2400" i="1" smtClean="0">
                            <a:solidFill>
                              <a:prstClr val="black"/>
                            </a:solidFill>
                            <a:latin typeface="Cambria Math" panose="02040503050406030204" pitchFamily="18" charset="0"/>
                          </a:rPr>
                          <m:t>长度</m:t>
                        </m:r>
                        <m:r>
                          <a:rPr lang="zh-CN" altLang="en-US" sz="2400" i="1">
                            <a:solidFill>
                              <a:prstClr val="black"/>
                            </a:solidFill>
                            <a:latin typeface="Cambria Math" panose="02040503050406030204" pitchFamily="18" charset="0"/>
                          </a:rPr>
                          <m:t>子集</m:t>
                        </m:r>
                        <m:r>
                          <a:rPr lang="zh-CN" altLang="en-US" sz="2400" i="1" smtClean="0">
                            <a:solidFill>
                              <a:prstClr val="black"/>
                            </a:solidFill>
                            <a:latin typeface="Cambria Math" panose="02040503050406030204" pitchFamily="18" charset="0"/>
                          </a:rPr>
                          <m:t>全体</m:t>
                        </m:r>
                      </m:e>
                    </m:d>
                  </m:oMath>
                </a14:m>
                <a:r>
                  <a:rPr kumimoji="1" lang="zh-CN" altLang="en-US" sz="2400" dirty="0">
                    <a:ea typeface="Times New Roman" panose="02020603050405020304" charset="0"/>
                    <a:cs typeface="Times New Roman" panose="02020603050405020304" charset="0"/>
                  </a:rPr>
                  <a:t>，</a:t>
                </a:r>
                <a:r>
                  <a:rPr kumimoji="1" lang="en-US" altLang="zh-CN" sz="2400" dirty="0">
                    <a:ea typeface="Times New Roman" panose="02020603050405020304" charset="0"/>
                    <a:cs typeface="Times New Roman" panose="02020603050405020304" charset="0"/>
                  </a:rPr>
                  <a:t> </a:t>
                </a:r>
                <a14:m>
                  <m:oMath xmlns:m="http://schemas.openxmlformats.org/officeDocument/2006/math">
                    <m:r>
                      <a:rPr kumimoji="1" lang="en-US" altLang="zh-CN" sz="2400" i="1">
                        <a:latin typeface="Cambria Math" panose="02040503050406030204" pitchFamily="18" charset="0"/>
                        <a:ea typeface="Times New Roman" panose="02020603050405020304" charset="0"/>
                        <a:cs typeface="Times New Roman" panose="02020603050405020304" charset="0"/>
                      </a:rPr>
                      <m:t>ℙ</m:t>
                    </m:r>
                  </m:oMath>
                </a14:m>
                <a:r>
                  <a:rPr lang="zh-CN" altLang="en-US" sz="2400" dirty="0">
                    <a:latin typeface="+mj-ea"/>
                    <a:ea typeface="+mj-ea"/>
                  </a:rPr>
                  <a:t>为几何概率</a:t>
                </a:r>
                <a:endParaRPr lang="en-US" altLang="zh-CN" sz="2400" dirty="0">
                  <a:latin typeface="+mj-ea"/>
                  <a:ea typeface="+mj-ea"/>
                </a:endParaRPr>
              </a:p>
            </p:txBody>
          </p:sp>
        </mc:Choice>
        <mc:Fallback xmlns="">
          <p:sp>
            <p:nvSpPr>
              <p:cNvPr id="14" name="矩形 13"/>
              <p:cNvSpPr>
                <a:spLocks noRot="1" noChangeAspect="1" noMove="1" noResize="1" noEditPoints="1" noAdjustHandles="1" noChangeArrowheads="1" noChangeShapeType="1" noTextEdit="1"/>
              </p:cNvSpPr>
              <p:nvPr/>
            </p:nvSpPr>
            <p:spPr>
              <a:xfrm>
                <a:off x="1779104" y="2389897"/>
                <a:ext cx="8366805" cy="464999"/>
              </a:xfrm>
              <a:prstGeom prst="rect">
                <a:avLst/>
              </a:prstGeom>
              <a:blipFill rotWithShape="1">
                <a:blip r:embed="rId3"/>
                <a:stretch>
                  <a:fillRect l="-6" t="-84" r="6" b="123"/>
                </a:stretch>
              </a:blipFill>
            </p:spPr>
            <p:txBody>
              <a:bodyPr/>
              <a:lstStyle/>
              <a:p>
                <a:r>
                  <a:rPr lang="zh-CN" altLang="en-US">
                    <a:noFill/>
                  </a:rPr>
                  <a:t> </a:t>
                </a:r>
              </a:p>
            </p:txBody>
          </p:sp>
        </mc:Fallback>
      </mc:AlternateContent>
      <p:sp>
        <p:nvSpPr>
          <p:cNvPr id="17" name="矩形 16"/>
          <p:cNvSpPr/>
          <p:nvPr/>
        </p:nvSpPr>
        <p:spPr>
          <a:xfrm>
            <a:off x="2279183" y="3245069"/>
            <a:ext cx="1062827" cy="461665"/>
          </a:xfrm>
          <a:prstGeom prst="rect">
            <a:avLst/>
          </a:prstGeom>
        </p:spPr>
        <p:txBody>
          <a:bodyPr wrap="square">
            <a:spAutoFit/>
          </a:bodyPr>
          <a:lstStyle/>
          <a:p>
            <a:r>
              <a:rPr lang="zh-CN" altLang="en-US" sz="2400" dirty="0">
                <a:latin typeface="+mj-ea"/>
                <a:ea typeface="+mj-ea"/>
              </a:rPr>
              <a:t>显然</a:t>
            </a:r>
          </a:p>
        </p:txBody>
      </p:sp>
      <p:cxnSp>
        <p:nvCxnSpPr>
          <p:cNvPr id="18" name="直接连接符 17"/>
          <p:cNvCxnSpPr/>
          <p:nvPr/>
        </p:nvCxnSpPr>
        <p:spPr>
          <a:xfrm>
            <a:off x="2214299" y="1631999"/>
            <a:ext cx="607367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矩形 1"/>
              <p:cNvSpPr/>
              <p:nvPr/>
            </p:nvSpPr>
            <p:spPr>
              <a:xfrm>
                <a:off x="1858526" y="3907710"/>
                <a:ext cx="7770996" cy="461665"/>
              </a:xfrm>
              <a:prstGeom prst="rect">
                <a:avLst/>
              </a:prstGeom>
            </p:spPr>
            <p:txBody>
              <a:bodyPr wrap="square">
                <a:spAutoFit/>
              </a:bodyPr>
              <a:lstStyle/>
              <a:p>
                <a:r>
                  <a:rPr lang="zh-CN" altLang="en-US" sz="2400" dirty="0">
                    <a:latin typeface="+mj-ea"/>
                    <a:ea typeface="+mj-ea"/>
                  </a:rPr>
                  <a:t>且            </a:t>
                </a:r>
                <a:r>
                  <a:rPr lang="en-US" altLang="zh-CN" sz="2400">
                    <a:latin typeface="+mj-ea"/>
                    <a:ea typeface="+mj-ea"/>
                  </a:rPr>
                  <a:t>, </a:t>
                </a:r>
                <a:r>
                  <a:rPr lang="zh-CN" altLang="en-US" sz="2400">
                    <a:latin typeface="+mj-ea"/>
                    <a:ea typeface="+mj-ea"/>
                  </a:rPr>
                  <a:t> </a:t>
                </a:r>
                <a:r>
                  <a:rPr lang="zh-CN" altLang="en-US" sz="2400" dirty="0">
                    <a:latin typeface="+mj-ea"/>
                    <a:ea typeface="+mj-ea"/>
                  </a:rPr>
                  <a:t>但是</a:t>
                </a:r>
                <a:r>
                  <a:rPr lang="en-US" altLang="zh-CN" sz="2400" i="1" dirty="0">
                    <a:latin typeface="+mj-ea"/>
                    <a:ea typeface="+mj-ea"/>
                  </a:rPr>
                  <a:t>A </a:t>
                </a:r>
                <a:r>
                  <a:rPr lang="zh-CN" altLang="en-US" sz="2400" dirty="0">
                    <a:latin typeface="+mj-ea"/>
                    <a:ea typeface="+mj-ea"/>
                  </a:rPr>
                  <a:t>不是必然事件，即</a:t>
                </a:r>
                <a:r>
                  <a:rPr lang="en-US" altLang="zh-CN" sz="2400" i="1" dirty="0">
                    <a:latin typeface="+mj-ea"/>
                    <a:ea typeface="+mj-ea"/>
                  </a:rPr>
                  <a:t>A</a:t>
                </a:r>
                <a:r>
                  <a:rPr lang="en-US" altLang="zh-CN" sz="2400" dirty="0">
                    <a:latin typeface="+mj-ea"/>
                    <a:ea typeface="+mj-ea"/>
                  </a:rPr>
                  <a:t> </a:t>
                </a:r>
                <a:r>
                  <a:rPr lang="en-US" altLang="zh-CN" sz="2400" dirty="0">
                    <a:latin typeface="+mj-ea"/>
                    <a:ea typeface="+mj-ea"/>
                    <a:sym typeface="Symbol" panose="05050102010706020507" pitchFamily="18" charset="2"/>
                  </a:rPr>
                  <a:t></a:t>
                </a:r>
                <a14:m>
                  <m:oMath xmlns:m="http://schemas.openxmlformats.org/officeDocument/2006/math">
                    <m:r>
                      <a:rPr lang="en-US" altLang="zh-CN" sz="2400" b="0" i="0" smtClean="0">
                        <a:solidFill>
                          <a:prstClr val="black"/>
                        </a:solidFill>
                        <a:latin typeface="Cambria Math" panose="02040503050406030204" pitchFamily="18" charset="0"/>
                      </a:rPr>
                      <m:t> </m:t>
                    </m:r>
                    <m:r>
                      <m:rPr>
                        <m:sty m:val="p"/>
                      </m:rPr>
                      <a:rPr lang="en-US" altLang="zh-CN" sz="2400">
                        <a:solidFill>
                          <a:prstClr val="black"/>
                        </a:solidFill>
                        <a:latin typeface="Cambria Math" panose="02040503050406030204" pitchFamily="18" charset="0"/>
                      </a:rPr>
                      <m:t>Ω</m:t>
                    </m:r>
                  </m:oMath>
                </a14:m>
                <a:endParaRPr lang="zh-CN" altLang="en-US" sz="2400" dirty="0">
                  <a:latin typeface="+mj-ea"/>
                  <a:ea typeface="+mj-ea"/>
                </a:endParaRPr>
              </a:p>
            </p:txBody>
          </p:sp>
        </mc:Choice>
        <mc:Fallback xmlns="">
          <p:sp>
            <p:nvSpPr>
              <p:cNvPr id="2" name="矩形 1"/>
              <p:cNvSpPr>
                <a:spLocks noRot="1" noChangeAspect="1" noMove="1" noResize="1" noEditPoints="1" noAdjustHandles="1" noChangeArrowheads="1" noChangeShapeType="1" noTextEdit="1"/>
              </p:cNvSpPr>
              <p:nvPr/>
            </p:nvSpPr>
            <p:spPr>
              <a:xfrm>
                <a:off x="1858526" y="3907710"/>
                <a:ext cx="7770996" cy="461665"/>
              </a:xfrm>
              <a:prstGeom prst="rect">
                <a:avLst/>
              </a:prstGeom>
              <a:blipFill rotWithShape="1">
                <a:blip r:embed="rId4"/>
                <a:stretch>
                  <a:fillRect l="-7" t="-120" r="5" b="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2451609" y="3934523"/>
                <a:ext cx="150539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ea typeface="思源黑体 CN Normal" panose="020B0400000000000000" pitchFamily="34" charset="-122"/>
                        </a:rPr>
                        <m:t>ℙ</m:t>
                      </m:r>
                      <m:d>
                        <m:dPr>
                          <m:ctrlPr>
                            <a:rPr lang="en-US" altLang="zh-CN" sz="2400" b="1" i="1">
                              <a:latin typeface="Cambria Math" panose="02040503050406030204" pitchFamily="18" charset="0"/>
                              <a:ea typeface="思源黑体 CN Normal" panose="020B0400000000000000" pitchFamily="34" charset="-122"/>
                            </a:rPr>
                          </m:ctrlPr>
                        </m:dPr>
                        <m:e>
                          <m:r>
                            <m:rPr>
                              <m:nor/>
                            </m:rPr>
                            <a:rPr lang="en-US" altLang="zh-CN" sz="2400" b="1" i="1" dirty="0">
                              <a:latin typeface="Cambria Math" panose="02040503050406030204" pitchFamily="18" charset="0"/>
                              <a:ea typeface="思源黑体 CN Normal" panose="020B0400000000000000" pitchFamily="34" charset="-122"/>
                            </a:rPr>
                            <m:t>A</m:t>
                          </m:r>
                        </m:e>
                      </m:d>
                      <m:r>
                        <a:rPr lang="en-US" altLang="zh-CN" sz="2400" b="1" i="1" dirty="0">
                          <a:latin typeface="Cambria Math" panose="02040503050406030204" pitchFamily="18" charset="0"/>
                          <a:ea typeface="思源黑体 CN Normal" panose="020B0400000000000000" pitchFamily="34" charset="-122"/>
                        </a:rPr>
                        <m:t>=</m:t>
                      </m:r>
                      <m:r>
                        <a:rPr lang="en-US" altLang="zh-CN" sz="2400" b="1" i="1">
                          <a:latin typeface="Cambria Math" panose="02040503050406030204" pitchFamily="18" charset="0"/>
                          <a:ea typeface="思源黑体 CN Normal" panose="020B0400000000000000" pitchFamily="34" charset="-122"/>
                        </a:rPr>
                        <m:t>1</m:t>
                      </m:r>
                    </m:oMath>
                  </m:oMathPara>
                </a14:m>
                <a:endParaRPr lang="zh-CN" altLang="en-US" sz="2400" dirty="0">
                  <a:latin typeface="+mj-ea"/>
                  <a:ea typeface="+mj-ea"/>
                </a:endParaRPr>
              </a:p>
            </p:txBody>
          </p:sp>
        </mc:Choice>
        <mc:Fallback xmlns="">
          <p:sp>
            <p:nvSpPr>
              <p:cNvPr id="25" name="矩形 24"/>
              <p:cNvSpPr>
                <a:spLocks noRot="1" noChangeAspect="1" noMove="1" noResize="1" noEditPoints="1" noAdjustHandles="1" noChangeArrowheads="1" noChangeShapeType="1" noTextEdit="1"/>
              </p:cNvSpPr>
              <p:nvPr/>
            </p:nvSpPr>
            <p:spPr>
              <a:xfrm>
                <a:off x="2451609" y="3934523"/>
                <a:ext cx="1505396" cy="461665"/>
              </a:xfrm>
              <a:prstGeom prst="rect">
                <a:avLst/>
              </a:prstGeom>
              <a:blipFill rotWithShape="1">
                <a:blip r:embed="rId5"/>
                <a:stretch>
                  <a:fillRect l="-34" t="-14" r="21" b="18"/>
                </a:stretch>
              </a:blipFill>
            </p:spPr>
            <p:txBody>
              <a:bodyPr/>
              <a:lstStyle/>
              <a:p>
                <a:r>
                  <a:rPr lang="zh-CN" altLang="en-US">
                    <a:noFill/>
                  </a:rPr>
                  <a:t> </a:t>
                </a:r>
              </a:p>
            </p:txBody>
          </p:sp>
        </mc:Fallback>
      </mc:AlternateContent>
      <p:sp>
        <p:nvSpPr>
          <p:cNvPr id="13" name="灯片编号占位符 12"/>
          <p:cNvSpPr>
            <a:spLocks noGrp="1"/>
          </p:cNvSpPr>
          <p:nvPr>
            <p:ph type="sldNum" sz="quarter" idx="12"/>
          </p:nvPr>
        </p:nvSpPr>
        <p:spPr/>
        <p:txBody>
          <a:bodyPr/>
          <a:lstStyle/>
          <a:p>
            <a:fld id="{5FD308DF-D0D6-41CA-8E01-1A1CE80A10EE}" type="slidenum">
              <a:rPr lang="zh-CN" altLang="en-US" smtClean="0"/>
              <a:t>233</a:t>
            </a:fld>
            <a:endParaRPr lang="zh-CN" altLang="en-US"/>
          </a:p>
        </p:txBody>
      </p:sp>
      <p:grpSp>
        <p:nvGrpSpPr>
          <p:cNvPr id="26" name="组合 25"/>
          <p:cNvGrpSpPr/>
          <p:nvPr/>
        </p:nvGrpSpPr>
        <p:grpSpPr>
          <a:xfrm>
            <a:off x="1149067" y="4644241"/>
            <a:ext cx="10204733" cy="1577369"/>
            <a:chOff x="832352" y="1549977"/>
            <a:chExt cx="7116949" cy="1038376"/>
          </a:xfrm>
        </p:grpSpPr>
        <p:grpSp>
          <p:nvGrpSpPr>
            <p:cNvPr id="27" name="组合 26"/>
            <p:cNvGrpSpPr/>
            <p:nvPr/>
          </p:nvGrpSpPr>
          <p:grpSpPr>
            <a:xfrm>
              <a:off x="832352" y="1684445"/>
              <a:ext cx="6814135" cy="769441"/>
              <a:chOff x="832352" y="1684445"/>
              <a:chExt cx="6814135" cy="769441"/>
            </a:xfrm>
          </p:grpSpPr>
          <p:sp>
            <p:nvSpPr>
              <p:cNvPr id="29" name="矩形 28"/>
              <p:cNvSpPr/>
              <p:nvPr/>
            </p:nvSpPr>
            <p:spPr>
              <a:xfrm>
                <a:off x="832352" y="1693624"/>
                <a:ext cx="6814135" cy="72248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0" name="矩形 29"/>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
          <p:nvSpPr>
            <p:cNvPr id="28" name="矩形 27"/>
            <p:cNvSpPr/>
            <p:nvPr/>
          </p:nvSpPr>
          <p:spPr>
            <a:xfrm>
              <a:off x="1004492" y="1549977"/>
              <a:ext cx="6944809" cy="1038376"/>
            </a:xfrm>
            <a:prstGeom prst="rect">
              <a:avLst/>
            </a:prstGeom>
            <a:noFill/>
            <a:ln w="57150">
              <a:noFill/>
            </a:ln>
          </p:spPr>
          <p:txBody>
            <a:bodyPr wrap="square" anchor="ctr" anchorCtr="0">
              <a:spAutoFit/>
            </a:bodyPr>
            <a:lstStyle/>
            <a:p>
              <a:pPr>
                <a:lnSpc>
                  <a:spcPct val="120000"/>
                </a:lnSpc>
              </a:pPr>
              <a:r>
                <a:rPr lang="zh-CN" altLang="en-US" sz="2800" dirty="0">
                  <a:solidFill>
                    <a:srgbClr val="004EA2"/>
                  </a:solidFill>
                  <a:ea typeface="思源黑体 CN Normal" panose="020B0400000000000000" pitchFamily="34" charset="-122"/>
                </a:rPr>
                <a:t>统计学观点</a:t>
              </a:r>
              <a:r>
                <a:rPr lang="zh-CN" altLang="en-US" sz="2800" dirty="0">
                  <a:solidFill>
                    <a:schemeClr val="tx1">
                      <a:lumMod val="85000"/>
                      <a:lumOff val="15000"/>
                    </a:schemeClr>
                  </a:solidFill>
                  <a:ea typeface="思源黑体 CN Normal" panose="020B0400000000000000" pitchFamily="34" charset="-122"/>
                </a:rPr>
                <a:t>：认为概率为</a:t>
              </a:r>
              <a:r>
                <a:rPr lang="en-US" altLang="zh-CN" sz="2800" dirty="0">
                  <a:solidFill>
                    <a:schemeClr val="tx1">
                      <a:lumMod val="85000"/>
                      <a:lumOff val="15000"/>
                    </a:schemeClr>
                  </a:solidFill>
                  <a:ea typeface="思源黑体 CN Normal" panose="020B0400000000000000" pitchFamily="34" charset="-122"/>
                </a:rPr>
                <a:t>1</a:t>
              </a:r>
              <a:r>
                <a:rPr lang="zh-CN" altLang="en-US" sz="2800" dirty="0">
                  <a:solidFill>
                    <a:schemeClr val="tx1">
                      <a:lumMod val="85000"/>
                      <a:lumOff val="15000"/>
                    </a:schemeClr>
                  </a:solidFill>
                  <a:ea typeface="思源黑体 CN Normal" panose="020B0400000000000000" pitchFamily="34" charset="-122"/>
                </a:rPr>
                <a:t>的事件在一次试验中必然会出现，此结论出错的概率为</a:t>
              </a:r>
              <a:r>
                <a:rPr lang="en-US" altLang="zh-CN" sz="2800" dirty="0">
                  <a:solidFill>
                    <a:schemeClr val="tx1">
                      <a:lumMod val="85000"/>
                      <a:lumOff val="15000"/>
                    </a:schemeClr>
                  </a:solidFill>
                  <a:ea typeface="思源黑体 CN Normal" panose="020B0400000000000000" pitchFamily="34" charset="-122"/>
                </a:rPr>
                <a:t>0</a:t>
              </a:r>
              <a:r>
                <a:rPr lang="zh-CN" altLang="en-US" sz="2800" dirty="0">
                  <a:solidFill>
                    <a:schemeClr val="tx1">
                      <a:lumMod val="85000"/>
                      <a:lumOff val="15000"/>
                    </a:schemeClr>
                  </a:solidFill>
                  <a:ea typeface="思源黑体 CN Normal" panose="020B0400000000000000" pitchFamily="34" charset="-122"/>
                </a:rPr>
                <a:t>． </a:t>
              </a:r>
            </a:p>
          </p:txBody>
        </p:sp>
      </p:grpSp>
      <p:sp>
        <p:nvSpPr>
          <p:cNvPr id="19" name="矩形 18"/>
          <p:cNvSpPr/>
          <p:nvPr/>
        </p:nvSpPr>
        <p:spPr>
          <a:xfrm>
            <a:off x="3199954" y="1079613"/>
            <a:ext cx="6048719" cy="461665"/>
          </a:xfrm>
          <a:prstGeom prst="rect">
            <a:avLst/>
          </a:prstGeom>
        </p:spPr>
        <p:txBody>
          <a:bodyPr wrap="square">
            <a:spAutoFit/>
          </a:bodyPr>
          <a:lstStyle/>
          <a:p>
            <a:r>
              <a:rPr lang="zh-CN" altLang="en-US" sz="2400" dirty="0">
                <a:latin typeface="+mj-ea"/>
                <a:ea typeface="+mj-ea"/>
              </a:rPr>
              <a:t>概率为</a:t>
            </a:r>
            <a:r>
              <a:rPr lang="en-US" altLang="zh-CN" sz="2400" dirty="0">
                <a:latin typeface="+mj-ea"/>
                <a:ea typeface="+mj-ea"/>
              </a:rPr>
              <a:t>1</a:t>
            </a:r>
            <a:r>
              <a:rPr lang="zh-CN" altLang="en-US" sz="2400" dirty="0">
                <a:latin typeface="+mj-ea"/>
                <a:ea typeface="+mj-ea"/>
              </a:rPr>
              <a:t>的事件和必然事件一样吗？</a:t>
            </a:r>
          </a:p>
        </p:txBody>
      </p:sp>
      <mc:AlternateContent xmlns:mc="http://schemas.openxmlformats.org/markup-compatibility/2006" xmlns:a14="http://schemas.microsoft.com/office/drawing/2010/main">
        <mc:Choice Requires="a14">
          <p:sp>
            <p:nvSpPr>
              <p:cNvPr id="12" name="矩形 11"/>
              <p:cNvSpPr/>
              <p:nvPr/>
            </p:nvSpPr>
            <p:spPr>
              <a:xfrm>
                <a:off x="3122129" y="3218256"/>
                <a:ext cx="4002571" cy="461665"/>
              </a:xfrm>
              <a:prstGeom prst="rect">
                <a:avLst/>
              </a:prstGeom>
            </p:spPr>
            <p:txBody>
              <a:bodyPr wrap="square">
                <a:spAutoFit/>
              </a:bodyPr>
              <a:lstStyle/>
              <a:p>
                <a:r>
                  <a:rPr lang="en-US" altLang="zh-CN" sz="2400" i="1" dirty="0">
                    <a:latin typeface="+mj-ea"/>
                  </a:rPr>
                  <a:t>A</a:t>
                </a:r>
                <a14:m>
                  <m:oMath xmlns:m="http://schemas.openxmlformats.org/officeDocument/2006/math">
                    <m:r>
                      <a:rPr lang="en-US" altLang="zh-CN" sz="2400" i="1">
                        <a:solidFill>
                          <a:prstClr val="black"/>
                        </a:solidFill>
                        <a:latin typeface="Cambria Math" panose="02040503050406030204" pitchFamily="18" charset="0"/>
                      </a:rPr>
                      <m:t>=</m:t>
                    </m:r>
                    <m:d>
                      <m:dPr>
                        <m:begChr m:val="（"/>
                        <m:endChr m:val="）"/>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0,</m:t>
                        </m:r>
                        <m:r>
                          <a:rPr lang="en-US" altLang="zh-CN" sz="2400" b="0" i="1" smtClean="0">
                            <a:solidFill>
                              <a:prstClr val="black"/>
                            </a:solidFill>
                            <a:latin typeface="Cambria Math" panose="02040503050406030204" pitchFamily="18" charset="0"/>
                          </a:rPr>
                          <m:t>0.5</m:t>
                        </m:r>
                      </m:e>
                    </m:d>
                    <m:r>
                      <a:rPr lang="en-US" altLang="zh-CN" sz="2400" b="1" i="1" smtClean="0">
                        <a:latin typeface="Cambria Math" panose="02040503050406030204" pitchFamily="18" charset="0"/>
                        <a:ea typeface="思源黑体 CN Normal" panose="020B0400000000000000" pitchFamily="34" charset="-122"/>
                      </a:rPr>
                      <m:t>∪</m:t>
                    </m:r>
                    <m:d>
                      <m:dPr>
                        <m:begChr m:val="（"/>
                        <m:endChr m:val="）"/>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0</m:t>
                        </m:r>
                        <m:r>
                          <a:rPr lang="en-US" altLang="zh-CN" sz="2400" b="0" i="1" smtClean="0">
                            <a:solidFill>
                              <a:prstClr val="black"/>
                            </a:solidFill>
                            <a:latin typeface="Cambria Math" panose="02040503050406030204" pitchFamily="18" charset="0"/>
                          </a:rPr>
                          <m:t>.5</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e>
                    </m:d>
                    <m:r>
                      <a:rPr lang="zh-CN" altLang="en-US" sz="2400" i="1" smtClean="0">
                        <a:latin typeface="Cambria Math" panose="02040503050406030204"/>
                        <a:ea typeface="Cambria Math" panose="02040503050406030204"/>
                      </a:rPr>
                      <m:t>，</m:t>
                    </m:r>
                  </m:oMath>
                </a14:m>
                <a:r>
                  <a:rPr lang="en-US" altLang="zh-CN" sz="2400" i="1" dirty="0">
                    <a:latin typeface="+mj-ea"/>
                  </a:rPr>
                  <a:t>A</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r>
                      <a:rPr lang="en-US" altLang="zh-CN" sz="2400" i="1" smtClean="0">
                        <a:latin typeface="Cambria Math" panose="02040503050406030204"/>
                        <a:ea typeface="Cambria Math" panose="02040503050406030204"/>
                      </a:rPr>
                      <m:t>ℱ</m:t>
                    </m:r>
                  </m:oMath>
                </a14:m>
                <a:endParaRPr lang="en-US" altLang="zh-CN" sz="2400" dirty="0">
                  <a:latin typeface="+mj-ea"/>
                  <a:ea typeface="+mj-ea"/>
                </a:endParaRPr>
              </a:p>
            </p:txBody>
          </p:sp>
        </mc:Choice>
        <mc:Fallback xmlns="">
          <p:sp>
            <p:nvSpPr>
              <p:cNvPr id="12" name="矩形 11"/>
              <p:cNvSpPr>
                <a:spLocks noRot="1" noChangeAspect="1" noMove="1" noResize="1" noEditPoints="1" noAdjustHandles="1" noChangeArrowheads="1" noChangeShapeType="1" noTextEdit="1"/>
              </p:cNvSpPr>
              <p:nvPr/>
            </p:nvSpPr>
            <p:spPr>
              <a:xfrm>
                <a:off x="3122129" y="3218256"/>
                <a:ext cx="4002571" cy="461665"/>
              </a:xfrm>
              <a:prstGeom prst="rect">
                <a:avLst/>
              </a:prstGeom>
              <a:blipFill rotWithShape="1">
                <a:blip r:embed="rId6"/>
                <a:stretch>
                  <a:fillRect l="-12" t="-16" b="2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p:cNvSpPr>
            <a:spLocks noChangeArrowheads="1"/>
          </p:cNvSpPr>
          <p:nvPr/>
        </p:nvSpPr>
        <p:spPr bwMode="auto">
          <a:xfrm>
            <a:off x="1132887" y="3090146"/>
            <a:ext cx="2957676" cy="525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r>
              <a:rPr lang="zh-CN" altLang="en-US" sz="2400" dirty="0"/>
              <a:t>成立的概率为</a:t>
            </a:r>
            <a:r>
              <a:rPr lang="en-US" altLang="zh-CN" sz="2400" dirty="0"/>
              <a:t>1.</a:t>
            </a:r>
          </a:p>
        </p:txBody>
      </p:sp>
      <p:grpSp>
        <p:nvGrpSpPr>
          <p:cNvPr id="2" name="组合 1"/>
          <p:cNvGrpSpPr/>
          <p:nvPr/>
        </p:nvGrpSpPr>
        <p:grpSpPr>
          <a:xfrm>
            <a:off x="1257195" y="1103421"/>
            <a:ext cx="1876137" cy="461665"/>
            <a:chOff x="1180079" y="1387853"/>
            <a:chExt cx="1876137" cy="461665"/>
          </a:xfrm>
        </p:grpSpPr>
        <p:sp>
          <p:nvSpPr>
            <p:cNvPr id="3" name="矩形 2"/>
            <p:cNvSpPr/>
            <p:nvPr/>
          </p:nvSpPr>
          <p:spPr>
            <a:xfrm>
              <a:off x="1555751" y="1387853"/>
              <a:ext cx="1500465"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例</a:t>
              </a:r>
              <a:r>
                <a:rPr lang="en-US" altLang="zh-CN" sz="2400" b="1" dirty="0">
                  <a:solidFill>
                    <a:srgbClr val="004EA2"/>
                  </a:solidFill>
                  <a:ea typeface="思源黑体 CN Bold" panose="020B0800000000000000" pitchFamily="34" charset="-122"/>
                </a:rPr>
                <a:t>2.6.1</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7" name="Rectangle 1"/>
              <p:cNvSpPr>
                <a:spLocks noChangeArrowheads="1"/>
              </p:cNvSpPr>
              <p:nvPr/>
            </p:nvSpPr>
            <p:spPr bwMode="auto">
              <a:xfrm>
                <a:off x="1132887" y="1513319"/>
                <a:ext cx="8990249" cy="100559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kumimoji="0" lang="en-US" altLang="zh-CN" sz="2400" b="0" i="0" u="none" strike="noStrike" cap="none" normalizeH="0" baseline="0" dirty="0">
                    <a:ln>
                      <a:noFill/>
                    </a:ln>
                    <a:solidFill>
                      <a:schemeClr val="tx1"/>
                    </a:solidFill>
                    <a:effectLst/>
                  </a:rPr>
                  <a:t>      </a:t>
                </a:r>
                <a:r>
                  <a:rPr kumimoji="0" lang="zh-CN" altLang="en-US" sz="2400" b="0" i="0" u="none" strike="noStrike" cap="none" normalizeH="0" baseline="0" dirty="0">
                    <a:ln>
                      <a:noFill/>
                    </a:ln>
                    <a:solidFill>
                      <a:schemeClr val="tx1"/>
                    </a:solidFill>
                    <a:effectLst/>
                  </a:rPr>
                  <a:t>设</a:t>
                </a:r>
                <a:r>
                  <a:rPr kumimoji="0" lang="en-US" altLang="zh-CN" sz="2400" b="0" i="1" u="none" strike="noStrike" cap="none" normalizeH="0" baseline="0" dirty="0">
                    <a:ln>
                      <a:noFill/>
                    </a:ln>
                    <a:solidFill>
                      <a:schemeClr val="tx1"/>
                    </a:solidFill>
                    <a:effectLst/>
                  </a:rPr>
                  <a:t>X</a:t>
                </a:r>
                <a:r>
                  <a:rPr kumimoji="0" lang="en-US" altLang="zh-CN" sz="2400" b="0" i="0" u="none" strike="noStrike" cap="none" normalizeH="0" baseline="-25000" dirty="0">
                    <a:ln>
                      <a:noFill/>
                    </a:ln>
                    <a:solidFill>
                      <a:schemeClr val="tx1"/>
                    </a:solidFill>
                    <a:effectLst/>
                  </a:rPr>
                  <a:t>1</a:t>
                </a:r>
                <a:r>
                  <a:rPr lang="en-US" altLang="zh-CN" sz="2400" dirty="0"/>
                  <a:t> , </a:t>
                </a:r>
                <a14:m>
                  <m:oMath xmlns:m="http://schemas.openxmlformats.org/officeDocument/2006/math">
                    <m:r>
                      <a:rPr kumimoji="0" lang="en-US" altLang="zh-CN" sz="2400" b="1" i="1" u="none" strike="noStrike" cap="none" normalizeH="0" dirty="0" smtClean="0">
                        <a:ln>
                          <a:noFill/>
                        </a:ln>
                        <a:solidFill>
                          <a:schemeClr val="tx1"/>
                        </a:solidFill>
                        <a:effectLst/>
                        <a:latin typeface="Cambria Math" panose="02040503050406030204" pitchFamily="18" charset="0"/>
                      </a:rPr>
                      <m:t>…</m:t>
                    </m:r>
                  </m:oMath>
                </a14:m>
                <a:r>
                  <a:rPr kumimoji="0" lang="en-US" altLang="zh-CN" sz="2400" b="0" i="0" u="none" strike="noStrike" cap="none" normalizeH="0" dirty="0">
                    <a:ln>
                      <a:noFill/>
                    </a:ln>
                    <a:solidFill>
                      <a:schemeClr val="tx1"/>
                    </a:solidFill>
                    <a:effectLst/>
                  </a:rPr>
                  <a:t> , </a:t>
                </a:r>
                <a:r>
                  <a:rPr kumimoji="0" lang="en-US" altLang="zh-CN" sz="2400" b="0" i="1" u="none" strike="noStrike" cap="none" normalizeH="0" dirty="0" err="1">
                    <a:ln>
                      <a:noFill/>
                    </a:ln>
                    <a:solidFill>
                      <a:schemeClr val="tx1"/>
                    </a:solidFill>
                    <a:effectLst/>
                  </a:rPr>
                  <a:t>X</a:t>
                </a:r>
                <a:r>
                  <a:rPr kumimoji="0" lang="en-US" altLang="zh-CN" sz="2400" b="0" i="0" u="none" strike="noStrike" cap="none" normalizeH="0" baseline="-25000" dirty="0" err="1">
                    <a:ln>
                      <a:noFill/>
                    </a:ln>
                    <a:solidFill>
                      <a:schemeClr val="tx1"/>
                    </a:solidFill>
                    <a:effectLst/>
                  </a:rPr>
                  <a:t>n</a:t>
                </a:r>
                <a:r>
                  <a:rPr kumimoji="0" lang="en-US" altLang="zh-CN" sz="2400" b="0" i="0" u="none" strike="noStrike" cap="none" normalizeH="0" dirty="0">
                    <a:ln>
                      <a:noFill/>
                    </a:ln>
                    <a:solidFill>
                      <a:schemeClr val="tx1"/>
                    </a:solidFill>
                    <a:effectLst/>
                  </a:rPr>
                  <a:t> </a:t>
                </a:r>
                <a:r>
                  <a:rPr kumimoji="0" lang="zh-CN" altLang="en-US" sz="2400" b="0" i="0" u="none" strike="noStrike" cap="none" normalizeH="0" dirty="0">
                    <a:ln>
                      <a:noFill/>
                    </a:ln>
                    <a:solidFill>
                      <a:schemeClr val="tx1"/>
                    </a:solidFill>
                    <a:effectLst/>
                  </a:rPr>
                  <a:t>为随机变量 </a:t>
                </a:r>
                <a:r>
                  <a:rPr kumimoji="0" lang="en-US" altLang="zh-CN" sz="2400" b="0" i="1" u="none" strike="noStrike" cap="none" normalizeH="0" dirty="0">
                    <a:ln>
                      <a:noFill/>
                    </a:ln>
                    <a:solidFill>
                      <a:schemeClr val="tx1"/>
                    </a:solidFill>
                    <a:effectLst/>
                  </a:rPr>
                  <a:t>X </a:t>
                </a:r>
                <a:r>
                  <a:rPr kumimoji="0" lang="zh-CN" altLang="en-US" sz="2400" b="0" u="none" strike="noStrike" cap="none" normalizeH="0" dirty="0">
                    <a:ln>
                      <a:noFill/>
                    </a:ln>
                    <a:solidFill>
                      <a:schemeClr val="tx1"/>
                    </a:solidFill>
                    <a:effectLst/>
                  </a:rPr>
                  <a:t>的重复观测样本，若</a:t>
                </a:r>
                <a:r>
                  <a:rPr kumimoji="0" lang="en-US" altLang="zh-CN" sz="2400" b="0" i="1" u="none" strike="noStrike" cap="none" normalizeH="0" dirty="0">
                    <a:ln>
                      <a:noFill/>
                    </a:ln>
                    <a:solidFill>
                      <a:schemeClr val="tx1"/>
                    </a:solidFill>
                    <a:effectLst/>
                  </a:rPr>
                  <a:t>X </a:t>
                </a:r>
                <a:r>
                  <a:rPr kumimoji="0" lang="en-US" altLang="zh-CN" sz="2400" b="0" i="1" u="none" strike="noStrike" cap="none" normalizeH="0" baseline="30000" dirty="0">
                    <a:ln>
                      <a:noFill/>
                    </a:ln>
                    <a:solidFill>
                      <a:schemeClr val="tx1"/>
                    </a:solidFill>
                    <a:effectLst/>
                  </a:rPr>
                  <a:t>k</a:t>
                </a:r>
                <a:r>
                  <a:rPr lang="en-US" altLang="zh-CN" sz="2400" baseline="30000" dirty="0"/>
                  <a:t> </a:t>
                </a:r>
                <a:r>
                  <a:rPr lang="zh-CN" altLang="en-US" sz="2400" dirty="0"/>
                  <a:t>的数学期望是有限数，试证明：</a:t>
                </a:r>
                <a:endParaRPr lang="en-US" altLang="zh-CN" sz="2400" dirty="0"/>
              </a:p>
            </p:txBody>
          </p:sp>
        </mc:Choice>
        <mc:Fallback xmlns="">
          <p:sp>
            <p:nvSpPr>
              <p:cNvPr id="7" name="Rectangle 1"/>
              <p:cNvSpPr>
                <a:spLocks noRot="1" noChangeAspect="1" noMove="1" noResize="1" noEditPoints="1" noAdjustHandles="1" noChangeArrowheads="1" noChangeShapeType="1" noTextEdit="1"/>
              </p:cNvSpPr>
              <p:nvPr/>
            </p:nvSpPr>
            <p:spPr bwMode="auto">
              <a:xfrm>
                <a:off x="1132887" y="1513319"/>
                <a:ext cx="8990249" cy="1005596"/>
              </a:xfrm>
              <a:prstGeom prst="rect">
                <a:avLst/>
              </a:prstGeom>
              <a:blipFill rotWithShape="1">
                <a:blip r:embed="rId2"/>
                <a:stretch>
                  <a:fillRect l="-1" t="-4810" r="7" b="5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9" name="图片 8"/>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28768" t="42299" r="31246" b="23897"/>
          <a:stretch>
            <a:fillRect/>
          </a:stretch>
        </p:blipFill>
        <p:spPr>
          <a:xfrm>
            <a:off x="3966623" y="2294687"/>
            <a:ext cx="3322776" cy="847012"/>
          </a:xfrm>
          <a:prstGeom prst="rect">
            <a:avLst/>
          </a:prstGeom>
          <a:ln>
            <a:noFill/>
          </a:ln>
          <a:effectLst/>
        </p:spPr>
      </p:pic>
      <p:grpSp>
        <p:nvGrpSpPr>
          <p:cNvPr id="18" name="组合 17"/>
          <p:cNvGrpSpPr/>
          <p:nvPr/>
        </p:nvGrpSpPr>
        <p:grpSpPr>
          <a:xfrm>
            <a:off x="1157561" y="3726407"/>
            <a:ext cx="9582956" cy="2510309"/>
            <a:chOff x="1053912" y="3845972"/>
            <a:chExt cx="6723303" cy="2510309"/>
          </a:xfrm>
        </p:grpSpPr>
        <p:sp>
          <p:nvSpPr>
            <p:cNvPr id="14" name="矩形 13"/>
            <p:cNvSpPr/>
            <p:nvPr/>
          </p:nvSpPr>
          <p:spPr>
            <a:xfrm>
              <a:off x="1110962" y="3845972"/>
              <a:ext cx="6666253" cy="1754326"/>
            </a:xfrm>
            <a:prstGeom prst="rect">
              <a:avLst/>
            </a:prstGeom>
          </p:spPr>
          <p:txBody>
            <a:bodyPr wrap="square">
              <a:spAutoFit/>
            </a:bodyPr>
            <a:lstStyle/>
            <a:p>
              <a:pPr>
                <a:lnSpc>
                  <a:spcPct val="150000"/>
                </a:lnSpc>
              </a:pPr>
              <a:r>
                <a:rPr lang="zh-CN" altLang="en-US" sz="2400" b="1" dirty="0">
                  <a:solidFill>
                    <a:srgbClr val="004EA2"/>
                  </a:solidFill>
                </a:rPr>
                <a:t>证明：</a:t>
              </a:r>
              <a:r>
                <a:rPr lang="zh-CN" altLang="en-US" sz="2400" dirty="0"/>
                <a:t>记                                            ，      则</a:t>
              </a:r>
              <a:r>
                <a:rPr lang="en-US" altLang="zh-CN" sz="2400" i="1" dirty="0"/>
                <a:t>Y </a:t>
              </a:r>
              <a:r>
                <a:rPr lang="zh-CN" altLang="en-US" sz="2400" dirty="0"/>
                <a:t>的数学期望是有限数，</a:t>
              </a:r>
              <a:r>
                <a:rPr lang="en-US" altLang="zh-CN" sz="2400" i="1" dirty="0"/>
                <a:t>Y</a:t>
              </a:r>
              <a:r>
                <a:rPr lang="en-US" altLang="zh-CN" sz="2400" i="1" baseline="-25000" dirty="0"/>
                <a:t>i </a:t>
              </a:r>
              <a:r>
                <a:rPr lang="zh-CN" altLang="en-US" sz="2400" dirty="0"/>
                <a:t>为</a:t>
              </a:r>
              <a:r>
                <a:rPr lang="en-US" altLang="zh-CN" sz="2400" i="1" dirty="0"/>
                <a:t>Y </a:t>
              </a:r>
              <a:r>
                <a:rPr lang="zh-CN" altLang="en-US" sz="2400" dirty="0"/>
                <a:t>的第 </a:t>
              </a:r>
              <a:r>
                <a:rPr lang="en-US" altLang="zh-CN" sz="2400" i="1" dirty="0" err="1"/>
                <a:t>i</a:t>
              </a:r>
              <a:r>
                <a:rPr lang="en-US" altLang="zh-CN" sz="2400" i="1" dirty="0"/>
                <a:t> </a:t>
              </a:r>
              <a:r>
                <a:rPr lang="zh-CN" altLang="en-US" sz="2400" dirty="0"/>
                <a:t>次重复观测结果．由</a:t>
              </a:r>
              <a:r>
                <a:rPr lang="zh-CN" altLang="en-US" sz="2400" dirty="0">
                  <a:solidFill>
                    <a:srgbClr val="C00000"/>
                  </a:solidFill>
                </a:rPr>
                <a:t>定理</a:t>
              </a:r>
              <a:r>
                <a:rPr lang="en-US" altLang="zh-CN" sz="2400" dirty="0">
                  <a:solidFill>
                    <a:srgbClr val="C00000"/>
                  </a:solidFill>
                </a:rPr>
                <a:t>2.6.1</a:t>
              </a:r>
              <a:r>
                <a:rPr lang="zh-CN" altLang="en-US" sz="2400" dirty="0"/>
                <a:t>知</a:t>
              </a:r>
              <a:br>
                <a:rPr lang="zh-CN" altLang="en-US" sz="2400" dirty="0"/>
              </a:br>
              <a:endParaRPr lang="zh-CN" altLang="en-US" sz="2400" dirty="0"/>
            </a:p>
          </p:txBody>
        </p:sp>
        <p:pic>
          <p:nvPicPr>
            <p:cNvPr id="15" name="图片 14"/>
            <p:cNvPicPr>
              <a:picLocks noChangeAspect="1"/>
            </p:cNvPicPr>
            <p:nvPr/>
          </p:nvPicPr>
          <p:blipFill rotWithShape="1">
            <a:blip r:embed="rId4">
              <a:clrChange>
                <a:clrFrom>
                  <a:srgbClr val="FFFFFF"/>
                </a:clrFrom>
                <a:clrTo>
                  <a:srgbClr val="FFFFFF">
                    <a:alpha val="0"/>
                  </a:srgbClr>
                </a:clrTo>
              </a:clrChange>
              <a:duotone>
                <a:prstClr val="black"/>
                <a:schemeClr val="tx1">
                  <a:lumMod val="95000"/>
                  <a:lumOff val="5000"/>
                  <a:tint val="45000"/>
                  <a:satMod val="400000"/>
                </a:schemeClr>
              </a:duotone>
            </a:blip>
            <a:srcRect l="31196" t="33845" r="24454" b="22453"/>
            <a:stretch>
              <a:fillRect/>
            </a:stretch>
          </p:blipFill>
          <p:spPr>
            <a:xfrm>
              <a:off x="2741923" y="4780577"/>
              <a:ext cx="3031765" cy="1092425"/>
            </a:xfrm>
            <a:prstGeom prst="rect">
              <a:avLst/>
            </a:prstGeom>
            <a:ln>
              <a:noFill/>
            </a:ln>
            <a:effectLst/>
          </p:spPr>
        </p:pic>
        <p:pic>
          <p:nvPicPr>
            <p:cNvPr id="16" name="图片 15"/>
            <p:cNvPicPr>
              <a:picLocks noChangeAspect="1"/>
            </p:cNvPicPr>
            <p:nvPr/>
          </p:nvPicPr>
          <p:blipFill rotWithShape="1">
            <a:blip r:embed="rId4">
              <a:clrChange>
                <a:clrFrom>
                  <a:srgbClr val="FFFFFF"/>
                </a:clrFrom>
                <a:clrTo>
                  <a:srgbClr val="FFFFFF">
                    <a:alpha val="0"/>
                  </a:srgbClr>
                </a:clrTo>
              </a:clrChange>
              <a:duotone>
                <a:prstClr val="black"/>
                <a:schemeClr val="tx1">
                  <a:lumMod val="95000"/>
                  <a:lumOff val="5000"/>
                  <a:tint val="45000"/>
                  <a:satMod val="400000"/>
                </a:schemeClr>
              </a:duotone>
            </a:blip>
            <a:srcRect l="17296" t="2209" r="38761" b="84044"/>
            <a:stretch>
              <a:fillRect/>
            </a:stretch>
          </p:blipFill>
          <p:spPr>
            <a:xfrm>
              <a:off x="2132272" y="4027711"/>
              <a:ext cx="2761897" cy="418757"/>
            </a:xfrm>
            <a:prstGeom prst="rect">
              <a:avLst/>
            </a:prstGeom>
            <a:ln>
              <a:noFill/>
            </a:ln>
            <a:effectLst/>
          </p:spPr>
        </p:pic>
        <p:sp>
          <p:nvSpPr>
            <p:cNvPr id="17" name="Rectangle 1"/>
            <p:cNvSpPr>
              <a:spLocks noChangeArrowheads="1"/>
            </p:cNvSpPr>
            <p:nvPr/>
          </p:nvSpPr>
          <p:spPr bwMode="auto">
            <a:xfrm>
              <a:off x="1053912" y="5775416"/>
              <a:ext cx="3493144" cy="58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lang="zh-CN" altLang="en-US" sz="2400" dirty="0"/>
                <a:t>成立的概率为</a:t>
              </a:r>
              <a:r>
                <a:rPr lang="en-US" altLang="zh-CN" sz="2400" dirty="0"/>
                <a:t>1</a:t>
              </a:r>
              <a:r>
                <a:rPr lang="zh-CN" altLang="en-US" sz="2400" dirty="0"/>
                <a:t>，即上式成立。</a:t>
              </a:r>
              <a:endParaRPr lang="en-US" altLang="zh-CN" sz="2400" dirty="0"/>
            </a:p>
          </p:txBody>
        </p:sp>
      </p:grpSp>
      <p:sp>
        <p:nvSpPr>
          <p:cNvPr id="8" name="灯片编号占位符 7"/>
          <p:cNvSpPr>
            <a:spLocks noGrp="1"/>
          </p:cNvSpPr>
          <p:nvPr>
            <p:ph type="sldNum" sz="quarter" idx="12"/>
          </p:nvPr>
        </p:nvSpPr>
        <p:spPr/>
        <p:txBody>
          <a:bodyPr/>
          <a:lstStyle/>
          <a:p>
            <a:fld id="{5FD308DF-D0D6-41CA-8E01-1A1CE80A10EE}" type="slidenum">
              <a:rPr lang="zh-CN" altLang="en-US" smtClean="0"/>
              <a:t>234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1"/>
          <p:cNvSpPr>
            <a:spLocks noGrp="1"/>
          </p:cNvSpPr>
          <p:nvPr>
            <p:ph type="sldNum" sz="quarter" idx="12"/>
          </p:nvPr>
        </p:nvSpPr>
        <p:spPr/>
        <p:txBody>
          <a:bodyPr/>
          <a:lstStyle/>
          <a:p>
            <a:fld id="{5FD308DF-D0D6-41CA-8E01-1A1CE80A10EE}" type="slidenum">
              <a:rPr lang="zh-CN" altLang="en-US" smtClean="0"/>
              <a:t>235</a:t>
            </a:fld>
            <a:endParaRPr lang="zh-CN" altLang="en-US"/>
          </a:p>
        </p:txBody>
      </p:sp>
      <mc:AlternateContent xmlns:mc="http://schemas.openxmlformats.org/markup-compatibility/2006" xmlns:a14="http://schemas.microsoft.com/office/drawing/2010/main">
        <mc:Choice Requires="a14">
          <p:sp>
            <p:nvSpPr>
              <p:cNvPr id="14" name="文本框 13"/>
              <p:cNvSpPr txBox="1"/>
              <p:nvPr/>
            </p:nvSpPr>
            <p:spPr>
              <a:xfrm>
                <a:off x="3030124" y="1472753"/>
                <a:ext cx="5485226" cy="1268552"/>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ℙ</m:t>
                      </m:r>
                      <m:d>
                        <m:dPr>
                          <m:ctrlPr>
                            <a:rPr lang="en-US" altLang="zh-CN" sz="2800" i="1">
                              <a:latin typeface="Cambria Math" panose="02040503050406030204" pitchFamily="18" charset="0"/>
                            </a:rPr>
                          </m:ctrlPr>
                        </m:dPr>
                        <m:e>
                          <m:func>
                            <m:funcPr>
                              <m:ctrlPr>
                                <a:rPr lang="en-US" altLang="zh-CN" sz="2800" i="1" smtClean="0">
                                  <a:latin typeface="Cambria Math" panose="02040503050406030204" pitchFamily="18" charset="0"/>
                                </a:rPr>
                              </m:ctrlPr>
                            </m:funcPr>
                            <m:fName>
                              <m:limLow>
                                <m:limLowPr>
                                  <m:ctrlPr>
                                    <a:rPr lang="en-US" altLang="zh-CN" sz="2800" i="1" smtClean="0">
                                      <a:latin typeface="Cambria Math" panose="02040503050406030204" pitchFamily="18" charset="0"/>
                                    </a:rPr>
                                  </m:ctrlPr>
                                </m:limLowPr>
                                <m:e>
                                  <m:r>
                                    <m:rPr>
                                      <m:sty m:val="p"/>
                                    </m:rPr>
                                    <a:rPr lang="en-US" altLang="zh-CN" sz="2800" i="0" smtClean="0">
                                      <a:latin typeface="Cambria Math" panose="02040503050406030204" pitchFamily="18" charset="0"/>
                                    </a:rPr>
                                    <m:t>lim</m:t>
                                  </m:r>
                                </m:e>
                                <m:lim>
                                  <m:r>
                                    <a:rPr lang="en-US" altLang="zh-CN" sz="2800" b="0" i="1" smtClean="0">
                                      <a:latin typeface="Cambria Math" panose="02040503050406030204" pitchFamily="18" charset="0"/>
                                    </a:rPr>
                                    <m:t>𝑛</m:t>
                                  </m:r>
                                  <m:r>
                                    <a:rPr lang="en-US" altLang="zh-CN" sz="2800" b="0" i="1" smtClean="0">
                                      <a:latin typeface="Cambria Math" panose="02040503050406030204" pitchFamily="18" charset="0"/>
                                      <a:ea typeface="Cambria Math" panose="02040503050406030204" pitchFamily="18" charset="0"/>
                                    </a:rPr>
                                    <m:t>→∞</m:t>
                                  </m:r>
                                </m:lim>
                              </m:limLow>
                            </m:fName>
                            <m:e>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𝑛</m:t>
                                  </m:r>
                                </m:den>
                              </m:f>
                            </m:e>
                          </m:func>
                          <m:nary>
                            <m:naryPr>
                              <m:chr m:val="∑"/>
                              <m:ctrlPr>
                                <a:rPr lang="en-US" altLang="zh-CN" sz="2800" i="1" smtClean="0">
                                  <a:latin typeface="Cambria Math" panose="02040503050406030204" pitchFamily="18" charset="0"/>
                                </a:rPr>
                              </m:ctrlPr>
                            </m:naryPr>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𝑖</m:t>
                                  </m:r>
                                </m:sub>
                              </m:sSub>
                            </m:e>
                          </m:nary>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𝔼</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 </m:t>
                          </m:r>
                        </m:e>
                      </m:d>
                      <m:r>
                        <a:rPr lang="en-US" altLang="zh-CN" sz="2800" b="0" i="1" smtClean="0">
                          <a:latin typeface="Cambria Math" panose="02040503050406030204" pitchFamily="18" charset="0"/>
                          <a:ea typeface="Cambria Math" panose="02040503050406030204" pitchFamily="18" charset="0"/>
                        </a:rPr>
                        <m:t>=1</m:t>
                      </m:r>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3030124" y="1472753"/>
                <a:ext cx="5485226" cy="1268552"/>
              </a:xfrm>
              <a:prstGeom prst="rect">
                <a:avLst/>
              </a:prstGeom>
              <a:blipFill rotWithShape="1">
                <a:blip r:embed="rId3"/>
                <a:stretch>
                  <a:fillRect l="-10" t="-15" b="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3211099" y="4269095"/>
                <a:ext cx="5361401" cy="1268552"/>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ℙ</m:t>
                      </m:r>
                      <m:d>
                        <m:dPr>
                          <m:ctrlPr>
                            <a:rPr lang="en-US" altLang="zh-CN" sz="2800" i="1">
                              <a:latin typeface="Cambria Math" panose="02040503050406030204" pitchFamily="18" charset="0"/>
                            </a:rPr>
                          </m:ctrlPr>
                        </m:dPr>
                        <m:e>
                          <m:func>
                            <m:funcPr>
                              <m:ctrlPr>
                                <a:rPr lang="en-US" altLang="zh-CN" sz="2800" i="1" smtClean="0">
                                  <a:latin typeface="Cambria Math" panose="02040503050406030204" pitchFamily="18" charset="0"/>
                                </a:rPr>
                              </m:ctrlPr>
                            </m:funcPr>
                            <m:fName>
                              <m:limLow>
                                <m:limLowPr>
                                  <m:ctrlPr>
                                    <a:rPr lang="en-US" altLang="zh-CN" sz="2800" i="1" smtClean="0">
                                      <a:latin typeface="Cambria Math" panose="02040503050406030204" pitchFamily="18" charset="0"/>
                                    </a:rPr>
                                  </m:ctrlPr>
                                </m:limLowPr>
                                <m:e>
                                  <m:r>
                                    <m:rPr>
                                      <m:sty m:val="p"/>
                                    </m:rPr>
                                    <a:rPr lang="en-US" altLang="zh-CN" sz="2800" i="0" smtClean="0">
                                      <a:latin typeface="Cambria Math" panose="02040503050406030204" pitchFamily="18" charset="0"/>
                                    </a:rPr>
                                    <m:t>lim</m:t>
                                  </m:r>
                                </m:e>
                                <m:lim>
                                  <m:r>
                                    <a:rPr lang="en-US" altLang="zh-CN" sz="2800" b="0" i="1" smtClean="0">
                                      <a:latin typeface="Cambria Math" panose="02040503050406030204" pitchFamily="18" charset="0"/>
                                    </a:rPr>
                                    <m:t>𝑛</m:t>
                                  </m:r>
                                  <m:r>
                                    <a:rPr lang="en-US" altLang="zh-CN" sz="2800" b="0" i="1" smtClean="0">
                                      <a:latin typeface="Cambria Math" panose="02040503050406030204" pitchFamily="18" charset="0"/>
                                      <a:ea typeface="Cambria Math" panose="02040503050406030204" pitchFamily="18" charset="0"/>
                                    </a:rPr>
                                    <m:t>→∞</m:t>
                                  </m:r>
                                </m:lim>
                              </m:limLow>
                            </m:fName>
                            <m:e>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𝑛</m:t>
                                  </m:r>
                                </m:den>
                              </m:f>
                            </m:e>
                          </m:func>
                          <m:nary>
                            <m:naryPr>
                              <m:chr m:val="∑"/>
                              <m:ctrlPr>
                                <a:rPr lang="en-US" altLang="zh-CN" sz="2800" i="1" smtClean="0">
                                  <a:latin typeface="Cambria Math" panose="02040503050406030204" pitchFamily="18" charset="0"/>
                                </a:rPr>
                              </m:ctrlPr>
                            </m:naryPr>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𝑋</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𝑘</m:t>
                                  </m:r>
                                </m:sup>
                              </m:sSubSup>
                            </m:e>
                          </m:nary>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𝔼</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𝑋</m:t>
                              </m:r>
                            </m:e>
                            <m:sup>
                              <m:r>
                                <a:rPr lang="en-US" altLang="zh-CN" sz="2800" b="0" i="1" smtClean="0">
                                  <a:latin typeface="Cambria Math" panose="02040503050406030204" pitchFamily="18" charset="0"/>
                                </a:rPr>
                                <m:t>𝑘</m:t>
                              </m:r>
                            </m:sup>
                          </m:sSup>
                          <m:r>
                            <a:rPr lang="en-US" altLang="zh-CN" sz="2800" b="0" i="1" smtClean="0">
                              <a:latin typeface="Cambria Math" panose="02040503050406030204" pitchFamily="18" charset="0"/>
                            </a:rPr>
                            <m:t>) </m:t>
                          </m:r>
                        </m:e>
                      </m:d>
                      <m:r>
                        <a:rPr lang="en-US" altLang="zh-CN" sz="2800" b="0" i="1" smtClean="0">
                          <a:latin typeface="Cambria Math" panose="02040503050406030204" pitchFamily="18" charset="0"/>
                          <a:ea typeface="Cambria Math" panose="02040503050406030204" pitchFamily="18" charset="0"/>
                        </a:rPr>
                        <m:t>=1</m:t>
                      </m:r>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3211099" y="4269095"/>
                <a:ext cx="5361401" cy="1268552"/>
              </a:xfrm>
              <a:prstGeom prst="rect">
                <a:avLst/>
              </a:prstGeom>
              <a:blipFill rotWithShape="1">
                <a:blip r:embed="rId4"/>
                <a:stretch>
                  <a:fillRect l="-10" t="-49" b="35"/>
                </a:stretch>
              </a:blipFill>
            </p:spPr>
            <p:txBody>
              <a:bodyPr/>
              <a:lstStyle/>
              <a:p>
                <a:r>
                  <a:rPr lang="zh-CN" altLang="en-US">
                    <a:noFill/>
                  </a:rPr>
                  <a:t> </a:t>
                </a:r>
              </a:p>
            </p:txBody>
          </p:sp>
        </mc:Fallback>
      </mc:AlternateContent>
      <p:sp>
        <p:nvSpPr>
          <p:cNvPr id="17" name="箭头: 下 16"/>
          <p:cNvSpPr/>
          <p:nvPr/>
        </p:nvSpPr>
        <p:spPr>
          <a:xfrm>
            <a:off x="5353050" y="2905125"/>
            <a:ext cx="609600" cy="1200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文本框 18"/>
              <p:cNvSpPr txBox="1"/>
              <p:nvPr/>
            </p:nvSpPr>
            <p:spPr>
              <a:xfrm>
                <a:off x="6353175" y="3088585"/>
                <a:ext cx="3038475" cy="530915"/>
              </a:xfrm>
              <a:prstGeom prst="rect">
                <a:avLst/>
              </a:prstGeom>
              <a:noFill/>
            </p:spPr>
            <p:txBody>
              <a:bodyPr wrap="square">
                <a:spAutoFit/>
              </a:bodyPr>
              <a:lstStyle/>
              <a:p>
                <a14:m>
                  <m:oMath xmlns:m="http://schemas.openxmlformats.org/officeDocument/2006/math">
                    <m:r>
                      <a:rPr lang="zh-CN" altLang="en-US" sz="2800" b="0" i="1" smtClean="0">
                        <a:latin typeface="Cambria Math" panose="02040503050406030204" pitchFamily="18" charset="0"/>
                      </a:rPr>
                      <m:t>𝔼</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𝑋</m:t>
                        </m:r>
                      </m:e>
                      <m:sup>
                        <m:r>
                          <a:rPr lang="en-US" altLang="zh-CN" sz="2800" b="0" i="1" smtClean="0">
                            <a:latin typeface="Cambria Math" panose="02040503050406030204" pitchFamily="18" charset="0"/>
                          </a:rPr>
                          <m:t>𝑘</m:t>
                        </m:r>
                      </m:sup>
                    </m:sSup>
                    <m:r>
                      <a:rPr lang="en-US" altLang="zh-CN" sz="2800" b="0" i="1" smtClean="0">
                        <a:latin typeface="Cambria Math" panose="02040503050406030204" pitchFamily="18" charset="0"/>
                      </a:rPr>
                      <m:t>)</m:t>
                    </m:r>
                  </m:oMath>
                </a14:m>
                <a:r>
                  <a:rPr kumimoji="0" lang="zh-CN" altLang="en-US" sz="2800" b="0" i="0" u="none" strike="noStrike" kern="1200" cap="none" spc="0" normalizeH="0" baseline="0" noProof="0" dirty="0">
                    <a:ln>
                      <a:noFill/>
                    </a:ln>
                    <a:solidFill>
                      <a:prstClr val="black">
                        <a:lumMod val="85000"/>
                        <a:lumOff val="15000"/>
                      </a:prstClr>
                    </a:solidFill>
                    <a:effectLst/>
                    <a:uLnTx/>
                    <a:uFillTx/>
                    <a:latin typeface="Times New Roman" panose="02020603050405020304"/>
                    <a:ea typeface="思源黑体 CN Normal" panose="020B0400000000000000" pitchFamily="34" charset="-122"/>
                    <a:cs typeface="+mn-cs"/>
                  </a:rPr>
                  <a:t>为有限数</a:t>
                </a:r>
                <a:endParaRPr lang="zh-CN" altLang="en-US" sz="280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6353175" y="3088585"/>
                <a:ext cx="3038475" cy="530915"/>
              </a:xfrm>
              <a:prstGeom prst="rect">
                <a:avLst/>
              </a:prstGeom>
              <a:blipFill rotWithShape="1">
                <a:blip r:embed="rId5"/>
                <a:stretch>
                  <a:fillRect t="-109"/>
                </a:stretch>
              </a:blipFill>
            </p:spPr>
            <p:txBody>
              <a:bodyPr/>
              <a:lstStyle/>
              <a:p>
                <a:r>
                  <a:rPr lang="zh-CN" altLang="en-US">
                    <a:noFill/>
                  </a:rPr>
                  <a:t> </a:t>
                </a:r>
              </a:p>
            </p:txBody>
          </p:sp>
        </mc:Fallback>
      </mc:AlternateContent>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4650" y="1211908"/>
            <a:ext cx="1876137" cy="461665"/>
            <a:chOff x="1180079" y="1387853"/>
            <a:chExt cx="1876137" cy="461665"/>
          </a:xfrm>
        </p:grpSpPr>
        <p:sp>
          <p:nvSpPr>
            <p:cNvPr id="3" name="矩形 2"/>
            <p:cNvSpPr/>
            <p:nvPr/>
          </p:nvSpPr>
          <p:spPr>
            <a:xfrm>
              <a:off x="1555751" y="1387853"/>
              <a:ext cx="1500465"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例</a:t>
              </a:r>
              <a:r>
                <a:rPr lang="en-US" altLang="zh-CN" sz="2400" b="1" dirty="0">
                  <a:solidFill>
                    <a:srgbClr val="004EA2"/>
                  </a:solidFill>
                  <a:ea typeface="思源黑体 CN Bold" panose="020B0800000000000000" pitchFamily="34" charset="-122"/>
                </a:rPr>
                <a:t>2.6.2</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Rectangle 1"/>
          <p:cNvSpPr>
            <a:spLocks noChangeArrowheads="1"/>
          </p:cNvSpPr>
          <p:nvPr/>
        </p:nvSpPr>
        <p:spPr bwMode="auto">
          <a:xfrm>
            <a:off x="1367610" y="1742771"/>
            <a:ext cx="1980010"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r>
              <a:rPr lang="zh-CN" altLang="en-US" sz="2800" dirty="0"/>
              <a:t>试证明：</a:t>
            </a:r>
            <a:endParaRPr lang="en-US" altLang="zh-CN" sz="2800" dirty="0"/>
          </a:p>
        </p:txBody>
      </p:sp>
      <p:sp>
        <p:nvSpPr>
          <p:cNvPr id="8" name="Rectangle 1"/>
          <p:cNvSpPr>
            <a:spLocks noChangeArrowheads="1"/>
          </p:cNvSpPr>
          <p:nvPr/>
        </p:nvSpPr>
        <p:spPr bwMode="auto">
          <a:xfrm>
            <a:off x="1392284" y="3004674"/>
            <a:ext cx="3397629"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r>
              <a:rPr lang="zh-CN" altLang="en-US" sz="2800" dirty="0"/>
              <a:t>成立的概率为</a:t>
            </a:r>
            <a:r>
              <a:rPr lang="en-US" altLang="zh-CN" sz="2800" dirty="0"/>
              <a:t>1</a:t>
            </a:r>
          </a:p>
        </p:txBody>
      </p:sp>
      <p:pic>
        <p:nvPicPr>
          <p:cNvPr id="9" name="图片 8"/>
          <p:cNvPicPr>
            <a:picLocks noChangeAspect="1"/>
          </p:cNvPicPr>
          <p:nvPr/>
        </p:nvPicPr>
        <p:blipFill rotWithShape="1">
          <a:blip r:embed="rId2">
            <a:clrChange>
              <a:clrFrom>
                <a:srgbClr val="FFFFFF"/>
              </a:clrFrom>
              <a:clrTo>
                <a:srgbClr val="FFFFFF">
                  <a:alpha val="0"/>
                </a:srgbClr>
              </a:clrTo>
            </a:clrChange>
            <a:duotone>
              <a:prstClr val="black"/>
              <a:schemeClr val="bg2">
                <a:lumMod val="10000"/>
                <a:tint val="45000"/>
                <a:satMod val="400000"/>
              </a:schemeClr>
            </a:duotone>
          </a:blip>
          <a:srcRect l="34031" t="16893" r="28927" b="24765"/>
          <a:stretch>
            <a:fillRect/>
          </a:stretch>
        </p:blipFill>
        <p:spPr>
          <a:xfrm>
            <a:off x="3962749" y="2004126"/>
            <a:ext cx="3378346" cy="1052991"/>
          </a:xfrm>
          <a:prstGeom prst="rect">
            <a:avLst/>
          </a:prstGeom>
          <a:ln>
            <a:noFill/>
          </a:ln>
          <a:effectLst/>
        </p:spPr>
      </p:pic>
      <p:grpSp>
        <p:nvGrpSpPr>
          <p:cNvPr id="10" name="组合 9"/>
          <p:cNvGrpSpPr/>
          <p:nvPr/>
        </p:nvGrpSpPr>
        <p:grpSpPr>
          <a:xfrm>
            <a:off x="1417782" y="4424556"/>
            <a:ext cx="9530741" cy="1490721"/>
            <a:chOff x="832352" y="1541166"/>
            <a:chExt cx="6411014" cy="979355"/>
          </a:xfrm>
        </p:grpSpPr>
        <p:grpSp>
          <p:nvGrpSpPr>
            <p:cNvPr id="11" name="组合 10"/>
            <p:cNvGrpSpPr/>
            <p:nvPr/>
          </p:nvGrpSpPr>
          <p:grpSpPr>
            <a:xfrm>
              <a:off x="832352" y="1684445"/>
              <a:ext cx="6411014" cy="769441"/>
              <a:chOff x="832352" y="1684445"/>
              <a:chExt cx="6411014" cy="769441"/>
            </a:xfrm>
          </p:grpSpPr>
          <p:sp>
            <p:nvSpPr>
              <p:cNvPr id="13" name="矩形 12"/>
              <p:cNvSpPr/>
              <p:nvPr/>
            </p:nvSpPr>
            <p:spPr>
              <a:xfrm>
                <a:off x="873627" y="1684445"/>
                <a:ext cx="6369739"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4" name="矩形 13"/>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12" name="矩形 11"/>
            <p:cNvSpPr/>
            <p:nvPr/>
          </p:nvSpPr>
          <p:spPr>
            <a:xfrm>
              <a:off x="964115" y="1541166"/>
              <a:ext cx="6049010" cy="979355"/>
            </a:xfrm>
            <a:prstGeom prst="rect">
              <a:avLst/>
            </a:prstGeom>
            <a:noFill/>
            <a:ln w="57150">
              <a:noFill/>
            </a:ln>
          </p:spPr>
          <p:txBody>
            <a:bodyPr wrap="square" anchor="ctr" anchorCtr="0">
              <a:spAutoFit/>
            </a:bodyPr>
            <a:lstStyle/>
            <a:p>
              <a:pPr>
                <a:lnSpc>
                  <a:spcPct val="120000"/>
                </a:lnSpc>
              </a:pPr>
              <a:r>
                <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可以用频率估计概率，这种估计随着重复观测的次数增加</a:t>
              </a:r>
              <a:r>
                <a:rPr lang="zh-CN" altLang="en-US" sz="2800" u="sng" dirty="0">
                  <a:solidFill>
                    <a:schemeClr val="tx1">
                      <a:lumMod val="85000"/>
                      <a:lumOff val="15000"/>
                    </a:schemeClr>
                  </a:solidFill>
                  <a:latin typeface="思源黑体 CN Normal" panose="020B0400000000000000" pitchFamily="34" charset="-122"/>
                  <a:ea typeface="思源黑体 CN Normal" panose="020B0400000000000000" pitchFamily="34" charset="-122"/>
                </a:rPr>
                <a:t>而越来越精确</a:t>
              </a:r>
              <a:r>
                <a:rPr lang="en-US" altLang="zh-CN" sz="2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p>
          </p:txBody>
        </p:sp>
      </p:grpSp>
      <p:sp>
        <p:nvSpPr>
          <p:cNvPr id="15" name="灯片编号占位符 14"/>
          <p:cNvSpPr>
            <a:spLocks noGrp="1"/>
          </p:cNvSpPr>
          <p:nvPr>
            <p:ph type="sldNum" sz="quarter" idx="12"/>
          </p:nvPr>
        </p:nvSpPr>
        <p:spPr/>
        <p:txBody>
          <a:bodyPr/>
          <a:lstStyle/>
          <a:p>
            <a:fld id="{5FD308DF-D0D6-41CA-8E01-1A1CE80A10EE}" type="slidenum">
              <a:rPr lang="zh-CN" altLang="en-US" smtClean="0"/>
              <a:t>236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1"/>
          <p:cNvSpPr>
            <a:spLocks noGrp="1"/>
          </p:cNvSpPr>
          <p:nvPr>
            <p:ph type="sldNum" sz="quarter" idx="12"/>
          </p:nvPr>
        </p:nvSpPr>
        <p:spPr/>
        <p:txBody>
          <a:bodyPr/>
          <a:lstStyle/>
          <a:p>
            <a:fld id="{5FD308DF-D0D6-41CA-8E01-1A1CE80A10EE}" type="slidenum">
              <a:rPr lang="zh-CN" altLang="en-US" smtClean="0"/>
              <a:t>237</a:t>
            </a:fld>
            <a:endParaRPr lang="zh-CN" altLang="en-US"/>
          </a:p>
        </p:txBody>
      </p:sp>
      <mc:AlternateContent xmlns:mc="http://schemas.openxmlformats.org/markup-compatibility/2006" xmlns:a14="http://schemas.microsoft.com/office/drawing/2010/main">
        <mc:Choice Requires="a14">
          <p:sp>
            <p:nvSpPr>
              <p:cNvPr id="14" name="文本框 13"/>
              <p:cNvSpPr txBox="1"/>
              <p:nvPr/>
            </p:nvSpPr>
            <p:spPr>
              <a:xfrm>
                <a:off x="610774" y="1587053"/>
                <a:ext cx="5485226" cy="1268552"/>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ℙ</m:t>
                      </m:r>
                      <m:d>
                        <m:dPr>
                          <m:ctrlPr>
                            <a:rPr lang="en-US" altLang="zh-CN" sz="2800" i="1">
                              <a:latin typeface="Cambria Math" panose="02040503050406030204" pitchFamily="18" charset="0"/>
                            </a:rPr>
                          </m:ctrlPr>
                        </m:dPr>
                        <m:e>
                          <m:func>
                            <m:funcPr>
                              <m:ctrlPr>
                                <a:rPr lang="en-US" altLang="zh-CN" sz="2800" i="1" smtClean="0">
                                  <a:latin typeface="Cambria Math" panose="02040503050406030204" pitchFamily="18" charset="0"/>
                                </a:rPr>
                              </m:ctrlPr>
                            </m:funcPr>
                            <m:fName>
                              <m:limLow>
                                <m:limLowPr>
                                  <m:ctrlPr>
                                    <a:rPr lang="en-US" altLang="zh-CN" sz="2800" i="1" smtClean="0">
                                      <a:latin typeface="Cambria Math" panose="02040503050406030204" pitchFamily="18" charset="0"/>
                                    </a:rPr>
                                  </m:ctrlPr>
                                </m:limLowPr>
                                <m:e>
                                  <m:r>
                                    <m:rPr>
                                      <m:sty m:val="p"/>
                                    </m:rPr>
                                    <a:rPr lang="en-US" altLang="zh-CN" sz="2800" i="0" smtClean="0">
                                      <a:latin typeface="Cambria Math" panose="02040503050406030204" pitchFamily="18" charset="0"/>
                                    </a:rPr>
                                    <m:t>lim</m:t>
                                  </m:r>
                                </m:e>
                                <m:lim>
                                  <m:r>
                                    <a:rPr lang="en-US" altLang="zh-CN" sz="2800" b="0" i="1" smtClean="0">
                                      <a:latin typeface="Cambria Math" panose="02040503050406030204" pitchFamily="18" charset="0"/>
                                    </a:rPr>
                                    <m:t>𝑛</m:t>
                                  </m:r>
                                  <m:r>
                                    <a:rPr lang="en-US" altLang="zh-CN" sz="2800" b="0" i="1" smtClean="0">
                                      <a:latin typeface="Cambria Math" panose="02040503050406030204" pitchFamily="18" charset="0"/>
                                      <a:ea typeface="Cambria Math" panose="02040503050406030204" pitchFamily="18" charset="0"/>
                                    </a:rPr>
                                    <m:t>→∞</m:t>
                                  </m:r>
                                </m:lim>
                              </m:limLow>
                            </m:fName>
                            <m:e>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𝑛</m:t>
                                  </m:r>
                                </m:den>
                              </m:f>
                            </m:e>
                          </m:func>
                          <m:nary>
                            <m:naryPr>
                              <m:chr m:val="∑"/>
                              <m:ctrlPr>
                                <a:rPr lang="en-US" altLang="zh-CN" sz="2800" i="1" smtClean="0">
                                  <a:latin typeface="Cambria Math" panose="02040503050406030204" pitchFamily="18" charset="0"/>
                                </a:rPr>
                              </m:ctrlPr>
                            </m:naryPr>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𝑖</m:t>
                                  </m:r>
                                </m:sub>
                              </m:sSub>
                            </m:e>
                          </m:nary>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𝔼</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 </m:t>
                          </m:r>
                        </m:e>
                      </m:d>
                      <m:r>
                        <a:rPr lang="en-US" altLang="zh-CN" sz="2800" b="0" i="1" smtClean="0">
                          <a:latin typeface="Cambria Math" panose="02040503050406030204" pitchFamily="18" charset="0"/>
                          <a:ea typeface="Cambria Math" panose="02040503050406030204" pitchFamily="18" charset="0"/>
                        </a:rPr>
                        <m:t>=1</m:t>
                      </m:r>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610774" y="1587053"/>
                <a:ext cx="5485226" cy="1268552"/>
              </a:xfrm>
              <a:prstGeom prst="rect">
                <a:avLst/>
              </a:prstGeom>
              <a:blipFill rotWithShape="1">
                <a:blip r:embed="rId3"/>
                <a:stretch>
                  <a:fillRect l="-10" t="-15" b="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791749" y="4383395"/>
                <a:ext cx="5361401" cy="1060483"/>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ℙ</m:t>
                      </m:r>
                      <m:d>
                        <m:dPr>
                          <m:ctrlPr>
                            <a:rPr lang="en-US" altLang="zh-CN" sz="2800" i="1">
                              <a:latin typeface="Cambria Math" panose="02040503050406030204" pitchFamily="18" charset="0"/>
                            </a:rPr>
                          </m:ctrlPr>
                        </m:dPr>
                        <m:e>
                          <m:func>
                            <m:funcPr>
                              <m:ctrlPr>
                                <a:rPr lang="en-US" altLang="zh-CN" sz="2800" i="1" smtClean="0">
                                  <a:latin typeface="Cambria Math" panose="02040503050406030204" pitchFamily="18" charset="0"/>
                                </a:rPr>
                              </m:ctrlPr>
                            </m:funcPr>
                            <m:fName>
                              <m:limLow>
                                <m:limLowPr>
                                  <m:ctrlPr>
                                    <a:rPr lang="en-US" altLang="zh-CN" sz="2800" i="1" smtClean="0">
                                      <a:latin typeface="Cambria Math" panose="02040503050406030204" pitchFamily="18" charset="0"/>
                                    </a:rPr>
                                  </m:ctrlPr>
                                </m:limLowPr>
                                <m:e>
                                  <m:r>
                                    <m:rPr>
                                      <m:sty m:val="p"/>
                                    </m:rPr>
                                    <a:rPr lang="en-US" altLang="zh-CN" sz="2800" i="0" smtClean="0">
                                      <a:latin typeface="Cambria Math" panose="02040503050406030204" pitchFamily="18" charset="0"/>
                                    </a:rPr>
                                    <m:t>lim</m:t>
                                  </m:r>
                                </m:e>
                                <m:lim>
                                  <m:r>
                                    <a:rPr lang="en-US" altLang="zh-CN" sz="2800" b="0" i="1" smtClean="0">
                                      <a:latin typeface="Cambria Math" panose="02040503050406030204" pitchFamily="18" charset="0"/>
                                    </a:rPr>
                                    <m:t>𝑛</m:t>
                                  </m:r>
                                  <m:r>
                                    <a:rPr lang="en-US" altLang="zh-CN" sz="2800" b="0" i="1" smtClean="0">
                                      <a:latin typeface="Cambria Math" panose="02040503050406030204" pitchFamily="18" charset="0"/>
                                      <a:ea typeface="Cambria Math" panose="02040503050406030204" pitchFamily="18" charset="0"/>
                                    </a:rPr>
                                    <m:t>→∞</m:t>
                                  </m:r>
                                </m:lim>
                              </m:limLow>
                            </m:fName>
                            <m:e>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num>
                                <m:den>
                                  <m:r>
                                    <a:rPr lang="en-US" altLang="zh-CN" sz="2800" b="0" i="1" smtClean="0">
                                      <a:latin typeface="Cambria Math" panose="02040503050406030204" pitchFamily="18" charset="0"/>
                                    </a:rPr>
                                    <m:t>𝑛</m:t>
                                  </m:r>
                                </m:den>
                              </m:f>
                            </m:e>
                          </m:func>
                          <m:r>
                            <a:rPr lang="en-US" altLang="zh-CN" sz="2800" b="0" i="1" smtClean="0">
                              <a:latin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 </m:t>
                          </m:r>
                        </m:e>
                      </m:d>
                      <m:r>
                        <a:rPr lang="en-US" altLang="zh-CN" sz="2800" b="0" i="1" smtClean="0">
                          <a:latin typeface="Cambria Math" panose="02040503050406030204" pitchFamily="18" charset="0"/>
                          <a:ea typeface="Cambria Math" panose="02040503050406030204" pitchFamily="18" charset="0"/>
                        </a:rPr>
                        <m:t>=1</m:t>
                      </m:r>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791749" y="4383395"/>
                <a:ext cx="5361401" cy="1060483"/>
              </a:xfrm>
              <a:prstGeom prst="rect">
                <a:avLst/>
              </a:prstGeom>
              <a:blipFill rotWithShape="1">
                <a:blip r:embed="rId4"/>
                <a:stretch>
                  <a:fillRect l="-10" t="-59" b="2"/>
                </a:stretch>
              </a:blipFill>
            </p:spPr>
            <p:txBody>
              <a:bodyPr/>
              <a:lstStyle/>
              <a:p>
                <a:r>
                  <a:rPr lang="zh-CN" altLang="en-US">
                    <a:noFill/>
                  </a:rPr>
                  <a:t> </a:t>
                </a:r>
              </a:p>
            </p:txBody>
          </p:sp>
        </mc:Fallback>
      </mc:AlternateContent>
      <p:sp>
        <p:nvSpPr>
          <p:cNvPr id="17" name="箭头: 下 16"/>
          <p:cNvSpPr/>
          <p:nvPr/>
        </p:nvSpPr>
        <p:spPr>
          <a:xfrm>
            <a:off x="2933700" y="3019425"/>
            <a:ext cx="609600" cy="1200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7521962" y="1884055"/>
            <a:ext cx="3094606" cy="971550"/>
            <a:chOff x="1986109" y="1903110"/>
            <a:chExt cx="3094606" cy="971550"/>
          </a:xfrm>
        </p:grpSpPr>
        <p:pic>
          <p:nvPicPr>
            <p:cNvPr id="10" name="图片 9"/>
            <p:cNvPicPr>
              <a:picLocks noChangeAspect="1"/>
            </p:cNvPicPr>
            <p:nvPr/>
          </p:nvPicPr>
          <p:blipFill rotWithShape="1">
            <a:blip r:embed="rId5">
              <a:clrChange>
                <a:clrFrom>
                  <a:srgbClr val="FFFFFF"/>
                </a:clrFrom>
                <a:clrTo>
                  <a:srgbClr val="FFFFFF">
                    <a:alpha val="0"/>
                  </a:srgbClr>
                </a:clrTo>
              </a:clrChange>
              <a:duotone>
                <a:prstClr val="black"/>
                <a:schemeClr val="bg2">
                  <a:lumMod val="10000"/>
                  <a:tint val="45000"/>
                  <a:satMod val="400000"/>
                </a:schemeClr>
              </a:duotone>
            </a:blip>
            <a:srcRect l="30575" t="9923" r="46863" b="72438"/>
            <a:stretch>
              <a:fillRect/>
            </a:stretch>
          </p:blipFill>
          <p:spPr>
            <a:xfrm>
              <a:off x="1986109" y="1903110"/>
              <a:ext cx="1786890" cy="971550"/>
            </a:xfrm>
            <a:prstGeom prst="rect">
              <a:avLst/>
            </a:prstGeom>
            <a:ln>
              <a:noFill/>
            </a:ln>
            <a:effectLst/>
          </p:spPr>
        </p:pic>
        <p:sp>
          <p:nvSpPr>
            <p:cNvPr id="11" name="Rectangle 1"/>
            <p:cNvSpPr>
              <a:spLocks noChangeArrowheads="1"/>
            </p:cNvSpPr>
            <p:nvPr/>
          </p:nvSpPr>
          <p:spPr bwMode="auto">
            <a:xfrm>
              <a:off x="3714943" y="1942609"/>
              <a:ext cx="1365772"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en-US" altLang="zh-CN" sz="2000" i="1" dirty="0"/>
                <a:t>A </a:t>
              </a:r>
              <a:r>
                <a:rPr lang="zh-CN" altLang="en-US" sz="2000" dirty="0"/>
                <a:t>发生，</a:t>
              </a:r>
              <a:endParaRPr lang="en-US" altLang="zh-CN" sz="2000" dirty="0"/>
            </a:p>
            <a:p>
              <a:pPr lvl="0" eaLnBrk="0" fontAlgn="base" hangingPunct="0">
                <a:lnSpc>
                  <a:spcPct val="130000"/>
                </a:lnSpc>
                <a:spcBef>
                  <a:spcPct val="0"/>
                </a:spcBef>
                <a:spcAft>
                  <a:spcPct val="0"/>
                </a:spcAft>
              </a:pPr>
              <a:r>
                <a:rPr lang="zh-CN" altLang="en-US" sz="2000" dirty="0"/>
                <a:t>否则，</a:t>
              </a:r>
              <a:endParaRPr lang="en-US" altLang="zh-CN" sz="2000" dirty="0"/>
            </a:p>
          </p:txBody>
        </p:sp>
      </p:grpSp>
      <p:pic>
        <p:nvPicPr>
          <p:cNvPr id="13" name="图片 12"/>
          <p:cNvPicPr>
            <a:picLocks noChangeAspect="1"/>
          </p:cNvPicPr>
          <p:nvPr/>
        </p:nvPicPr>
        <p:blipFill rotWithShape="1">
          <a:blip r:embed="rId5">
            <a:clrChange>
              <a:clrFrom>
                <a:srgbClr val="FFFFFF"/>
              </a:clrFrom>
              <a:clrTo>
                <a:srgbClr val="FFFFFF">
                  <a:alpha val="0"/>
                </a:srgbClr>
              </a:clrTo>
            </a:clrChange>
            <a:duotone>
              <a:prstClr val="black"/>
              <a:schemeClr val="bg2">
                <a:lumMod val="10000"/>
                <a:tint val="45000"/>
                <a:satMod val="400000"/>
              </a:schemeClr>
            </a:duotone>
          </a:blip>
          <a:srcRect l="38455" t="39908" r="32559" b="39633"/>
          <a:stretch>
            <a:fillRect/>
          </a:stretch>
        </p:blipFill>
        <p:spPr>
          <a:xfrm>
            <a:off x="7722126" y="3085152"/>
            <a:ext cx="2177276" cy="1068695"/>
          </a:xfrm>
          <a:prstGeom prst="rect">
            <a:avLst/>
          </a:prstGeom>
          <a:ln>
            <a:noFill/>
          </a:ln>
          <a:effectLst/>
        </p:spPr>
      </p:pic>
      <p:sp>
        <p:nvSpPr>
          <p:cNvPr id="15" name="文本框 14"/>
          <p:cNvSpPr txBox="1"/>
          <p:nvPr/>
        </p:nvSpPr>
        <p:spPr>
          <a:xfrm>
            <a:off x="7072439" y="4713581"/>
            <a:ext cx="3622789" cy="461665"/>
          </a:xfrm>
          <a:prstGeom prst="rect">
            <a:avLst/>
          </a:prstGeom>
          <a:noFill/>
        </p:spPr>
        <p:txBody>
          <a:bodyPr wrap="square">
            <a:spAutoFit/>
          </a:bodyPr>
          <a:lstStyle/>
          <a:p>
            <a:r>
              <a:rPr lang="zh-CN" altLang="en-US" sz="2400" dirty="0">
                <a:solidFill>
                  <a:srgbClr val="0070C0"/>
                </a:solidFill>
                <a:latin typeface="思源黑体 CN Normal" panose="020B0400000000000000" pitchFamily="34" charset="-122"/>
                <a:ea typeface="思源黑体 CN Normal" panose="020B0400000000000000" pitchFamily="34" charset="-122"/>
              </a:rPr>
              <a:t>应用：</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rPr>
              <a:t>可以频率估计概率</a:t>
            </a:r>
            <a:r>
              <a:rPr kumimoji="0" lang="en-US" altLang="zh-CN"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rPr>
              <a:t>.</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550578" y="1030403"/>
            <a:ext cx="3152662" cy="525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zh-CN" altLang="en-US" sz="2400" dirty="0"/>
              <a:t>证明：定义随机变量</a:t>
            </a:r>
            <a:endParaRPr lang="en-US" altLang="zh-CN" sz="2400" dirty="0"/>
          </a:p>
        </p:txBody>
      </p:sp>
      <p:pic>
        <p:nvPicPr>
          <p:cNvPr id="5" name="图片 4"/>
          <p:cNvPicPr>
            <a:picLocks noChangeAspect="1"/>
          </p:cNvPicPr>
          <p:nvPr/>
        </p:nvPicPr>
        <p:blipFill rotWithShape="1">
          <a:blip r:embed="rId2">
            <a:clrChange>
              <a:clrFrom>
                <a:srgbClr val="FFFFFF"/>
              </a:clrFrom>
              <a:clrTo>
                <a:srgbClr val="FFFFFF">
                  <a:alpha val="0"/>
                </a:srgbClr>
              </a:clrTo>
            </a:clrChange>
            <a:duotone>
              <a:prstClr val="black"/>
              <a:schemeClr val="bg2">
                <a:lumMod val="10000"/>
                <a:tint val="45000"/>
                <a:satMod val="400000"/>
              </a:schemeClr>
            </a:duotone>
          </a:blip>
          <a:srcRect l="38455" t="39908" r="32559" b="39633"/>
          <a:stretch>
            <a:fillRect/>
          </a:stretch>
        </p:blipFill>
        <p:spPr>
          <a:xfrm>
            <a:off x="7016559" y="2295100"/>
            <a:ext cx="1981784" cy="972739"/>
          </a:xfrm>
          <a:prstGeom prst="rect">
            <a:avLst/>
          </a:prstGeom>
          <a:ln>
            <a:noFill/>
          </a:ln>
          <a:effectLst/>
        </p:spPr>
      </p:pic>
      <p:grpSp>
        <p:nvGrpSpPr>
          <p:cNvPr id="7" name="组合 6"/>
          <p:cNvGrpSpPr/>
          <p:nvPr/>
        </p:nvGrpSpPr>
        <p:grpSpPr>
          <a:xfrm>
            <a:off x="3587559" y="1506941"/>
            <a:ext cx="3618278" cy="971550"/>
            <a:chOff x="1986109" y="1903110"/>
            <a:chExt cx="3618278" cy="971550"/>
          </a:xfrm>
        </p:grpSpPr>
        <p:pic>
          <p:nvPicPr>
            <p:cNvPr id="4" name="图片 3"/>
            <p:cNvPicPr>
              <a:picLocks noChangeAspect="1"/>
            </p:cNvPicPr>
            <p:nvPr/>
          </p:nvPicPr>
          <p:blipFill rotWithShape="1">
            <a:blip r:embed="rId2">
              <a:clrChange>
                <a:clrFrom>
                  <a:srgbClr val="FFFFFF"/>
                </a:clrFrom>
                <a:clrTo>
                  <a:srgbClr val="FFFFFF">
                    <a:alpha val="0"/>
                  </a:srgbClr>
                </a:clrTo>
              </a:clrChange>
              <a:duotone>
                <a:prstClr val="black"/>
                <a:schemeClr val="bg2">
                  <a:lumMod val="10000"/>
                  <a:tint val="45000"/>
                  <a:satMod val="400000"/>
                </a:schemeClr>
              </a:duotone>
            </a:blip>
            <a:srcRect l="30575" t="9923" r="46863" b="72438"/>
            <a:stretch>
              <a:fillRect/>
            </a:stretch>
          </p:blipFill>
          <p:spPr>
            <a:xfrm>
              <a:off x="1986109" y="1903110"/>
              <a:ext cx="1786890" cy="971550"/>
            </a:xfrm>
            <a:prstGeom prst="rect">
              <a:avLst/>
            </a:prstGeom>
            <a:ln>
              <a:noFill/>
            </a:ln>
            <a:effectLst/>
          </p:spPr>
        </p:pic>
        <p:sp>
          <p:nvSpPr>
            <p:cNvPr id="6" name="Rectangle 1"/>
            <p:cNvSpPr>
              <a:spLocks noChangeArrowheads="1"/>
            </p:cNvSpPr>
            <p:nvPr/>
          </p:nvSpPr>
          <p:spPr bwMode="auto">
            <a:xfrm>
              <a:off x="3714942" y="1922698"/>
              <a:ext cx="1889445" cy="85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en-US" altLang="zh-CN" sz="2000" i="1" dirty="0"/>
                <a:t>A </a:t>
              </a:r>
              <a:r>
                <a:rPr lang="zh-CN" altLang="en-US" sz="2000" dirty="0"/>
                <a:t>发生，</a:t>
              </a:r>
              <a:endParaRPr lang="en-US" altLang="zh-CN" sz="2000" dirty="0"/>
            </a:p>
            <a:p>
              <a:pPr lvl="0" eaLnBrk="0" fontAlgn="base" hangingPunct="0">
                <a:lnSpc>
                  <a:spcPct val="130000"/>
                </a:lnSpc>
                <a:spcBef>
                  <a:spcPct val="0"/>
                </a:spcBef>
                <a:spcAft>
                  <a:spcPct val="0"/>
                </a:spcAft>
              </a:pPr>
              <a:r>
                <a:rPr lang="zh-CN" altLang="en-US" sz="2000" dirty="0"/>
                <a:t>否则，</a:t>
              </a:r>
              <a:endParaRPr lang="en-US" altLang="zh-CN" sz="2000" dirty="0"/>
            </a:p>
          </p:txBody>
        </p:sp>
      </p:grpSp>
      <p:sp>
        <p:nvSpPr>
          <p:cNvPr id="8" name="Rectangle 1"/>
          <p:cNvSpPr>
            <a:spLocks noChangeArrowheads="1"/>
          </p:cNvSpPr>
          <p:nvPr/>
        </p:nvSpPr>
        <p:spPr bwMode="auto">
          <a:xfrm>
            <a:off x="1559347" y="2518738"/>
            <a:ext cx="7269741" cy="525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zh-CN" altLang="en-US" sz="2400" dirty="0"/>
              <a:t>用</a:t>
            </a:r>
            <a:r>
              <a:rPr lang="en-US" altLang="zh-CN" sz="2400" i="1" dirty="0"/>
              <a:t>X</a:t>
            </a:r>
            <a:r>
              <a:rPr lang="en-US" altLang="zh-CN" sz="2400" i="1" baseline="-25000" dirty="0"/>
              <a:t>i </a:t>
            </a:r>
            <a:r>
              <a:rPr lang="zh-CN" altLang="en-US" sz="2400" dirty="0"/>
              <a:t>表示第 </a:t>
            </a:r>
            <a:r>
              <a:rPr lang="en-US" altLang="zh-CN" sz="2400" i="1" dirty="0" err="1"/>
              <a:t>i</a:t>
            </a:r>
            <a:r>
              <a:rPr lang="en-US" altLang="zh-CN" sz="2400" i="1" dirty="0"/>
              <a:t> </a:t>
            </a:r>
            <a:r>
              <a:rPr lang="zh-CN" altLang="en-US" sz="2400" dirty="0"/>
              <a:t>次实验中</a:t>
            </a:r>
            <a:r>
              <a:rPr lang="en-US" altLang="zh-CN" sz="2400" i="1" dirty="0"/>
              <a:t>X</a:t>
            </a:r>
            <a:r>
              <a:rPr lang="en-US" altLang="zh-CN" sz="2400" dirty="0"/>
              <a:t> </a:t>
            </a:r>
            <a:r>
              <a:rPr lang="zh-CN" altLang="en-US" sz="2400" dirty="0"/>
              <a:t>的观测结果，则</a:t>
            </a:r>
            <a:r>
              <a:rPr lang="en-US" altLang="zh-CN" sz="2400" i="1" baseline="-25000" dirty="0"/>
              <a:t> </a:t>
            </a:r>
          </a:p>
        </p:txBody>
      </p:sp>
      <p:sp>
        <p:nvSpPr>
          <p:cNvPr id="10" name="Rectangle 1"/>
          <p:cNvSpPr>
            <a:spLocks noChangeArrowheads="1"/>
          </p:cNvSpPr>
          <p:nvPr/>
        </p:nvSpPr>
        <p:spPr bwMode="auto">
          <a:xfrm>
            <a:off x="1550576" y="3416145"/>
            <a:ext cx="6120673" cy="525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zh-CN" altLang="en-US" sz="2400" dirty="0"/>
              <a:t>从而由</a:t>
            </a:r>
            <a:r>
              <a:rPr lang="zh-CN" altLang="en-US" sz="2400" dirty="0">
                <a:solidFill>
                  <a:srgbClr val="C00000"/>
                </a:solidFill>
              </a:rPr>
              <a:t>科尔莫戈罗夫强大数定律</a:t>
            </a:r>
            <a:r>
              <a:rPr lang="zh-CN" altLang="en-US" sz="2400" dirty="0"/>
              <a:t>知</a:t>
            </a:r>
            <a:endParaRPr lang="en-US" altLang="zh-CN" sz="2400" dirty="0"/>
          </a:p>
        </p:txBody>
      </p:sp>
      <p:pic>
        <p:nvPicPr>
          <p:cNvPr id="11" name="图片 10"/>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l="22823" t="69459" r="15765" b="9044"/>
          <a:stretch>
            <a:fillRect/>
          </a:stretch>
        </p:blipFill>
        <p:spPr>
          <a:xfrm>
            <a:off x="2985900" y="4007073"/>
            <a:ext cx="5188890" cy="1263218"/>
          </a:xfrm>
          <a:prstGeom prst="rect">
            <a:avLst/>
          </a:prstGeom>
          <a:ln>
            <a:noFill/>
          </a:ln>
          <a:effectLst/>
        </p:spPr>
      </p:pic>
      <p:sp>
        <p:nvSpPr>
          <p:cNvPr id="13" name="Rectangle 1"/>
          <p:cNvSpPr>
            <a:spLocks noChangeArrowheads="1"/>
          </p:cNvSpPr>
          <p:nvPr/>
        </p:nvSpPr>
        <p:spPr bwMode="auto">
          <a:xfrm>
            <a:off x="1550576" y="5334548"/>
            <a:ext cx="2472418" cy="525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r>
              <a:rPr lang="zh-CN" altLang="en-US" sz="2400" dirty="0"/>
              <a:t>成立的概率为</a:t>
            </a:r>
            <a:r>
              <a:rPr lang="en-US" altLang="zh-CN" sz="2400" dirty="0"/>
              <a:t>1.</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238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3"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747879" y="1180890"/>
            <a:ext cx="6052673"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zh-CN" altLang="en-US" sz="2800" dirty="0"/>
              <a:t>因</a:t>
            </a:r>
            <a:r>
              <a:rPr lang="en-US" altLang="zh-CN" sz="2800" i="1" dirty="0"/>
              <a:t>X </a:t>
            </a:r>
            <a:r>
              <a:rPr lang="zh-CN" altLang="en-US" sz="2800" dirty="0"/>
              <a:t>服从两点分布，其密度矩阵为</a:t>
            </a:r>
            <a:endParaRPr lang="en-US" altLang="zh-CN" sz="2800" dirty="0"/>
          </a:p>
        </p:txBody>
      </p:sp>
      <p:pic>
        <p:nvPicPr>
          <p:cNvPr id="3" name="图片 2"/>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l="35809" t="14031" r="30516" b="47964"/>
          <a:stretch>
            <a:fillRect/>
          </a:stretch>
        </p:blipFill>
        <p:spPr>
          <a:xfrm>
            <a:off x="4258215" y="1778554"/>
            <a:ext cx="2663520" cy="1065409"/>
          </a:xfrm>
          <a:prstGeom prst="rect">
            <a:avLst/>
          </a:prstGeom>
          <a:ln>
            <a:noFill/>
          </a:ln>
          <a:effectLst/>
        </p:spPr>
      </p:pic>
      <p:pic>
        <p:nvPicPr>
          <p:cNvPr id="4" name="图片 3"/>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l="16116" t="65610" r="16325" b="15348"/>
          <a:stretch>
            <a:fillRect/>
          </a:stretch>
        </p:blipFill>
        <p:spPr>
          <a:xfrm>
            <a:off x="2914650" y="3429000"/>
            <a:ext cx="5350650" cy="534516"/>
          </a:xfrm>
          <a:prstGeom prst="rect">
            <a:avLst/>
          </a:prstGeom>
          <a:ln>
            <a:noFill/>
          </a:ln>
          <a:effectLst/>
        </p:spPr>
      </p:pic>
      <p:sp>
        <p:nvSpPr>
          <p:cNvPr id="5" name="Rectangle 1"/>
          <p:cNvSpPr>
            <a:spLocks noChangeArrowheads="1"/>
          </p:cNvSpPr>
          <p:nvPr/>
        </p:nvSpPr>
        <p:spPr bwMode="auto">
          <a:xfrm>
            <a:off x="1657402" y="3130168"/>
            <a:ext cx="921998"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zh-CN" altLang="en-US" sz="2800" dirty="0"/>
              <a:t>从而</a:t>
            </a:r>
            <a:endParaRPr lang="en-US" altLang="zh-CN" sz="2800" dirty="0"/>
          </a:p>
        </p:txBody>
      </p:sp>
      <p:sp>
        <p:nvSpPr>
          <p:cNvPr id="6" name="Rectangle 1"/>
          <p:cNvSpPr>
            <a:spLocks noChangeArrowheads="1"/>
          </p:cNvSpPr>
          <p:nvPr/>
        </p:nvSpPr>
        <p:spPr bwMode="auto">
          <a:xfrm>
            <a:off x="1657402" y="4780614"/>
            <a:ext cx="1363949"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zh-CN" altLang="en-US" sz="2800" dirty="0"/>
              <a:t>即得证</a:t>
            </a:r>
            <a:r>
              <a:rPr lang="en-US" altLang="zh-CN" sz="2800" dirty="0"/>
              <a:t>.</a:t>
            </a:r>
          </a:p>
        </p:txBody>
      </p:sp>
      <p:sp>
        <p:nvSpPr>
          <p:cNvPr id="7" name="灯片编号占位符 6"/>
          <p:cNvSpPr>
            <a:spLocks noGrp="1"/>
          </p:cNvSpPr>
          <p:nvPr>
            <p:ph type="sldNum" sz="quarter" idx="12"/>
          </p:nvPr>
        </p:nvSpPr>
        <p:spPr/>
        <p:txBody>
          <a:bodyPr/>
          <a:lstStyle/>
          <a:p>
            <a:fld id="{5FD308DF-D0D6-41CA-8E01-1A1CE80A10EE}" type="slidenum">
              <a:rPr lang="zh-CN" altLang="en-US" smtClean="0"/>
              <a:t>239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53939" y="5457674"/>
            <a:ext cx="9227543" cy="562270"/>
          </a:xfrm>
          <a:prstGeom prst="rect">
            <a:avLst/>
          </a:prstGeom>
        </p:spPr>
        <p:txBody>
          <a:bodyPr wrap="square">
            <a:spAutoFit/>
          </a:bodyPr>
          <a:lstStyle/>
          <a:p>
            <a:pPr>
              <a:lnSpc>
                <a:spcPts val="4000"/>
              </a:lnSpc>
            </a:pPr>
            <a:r>
              <a:rPr lang="zh-CN" altLang="en-US" sz="2800" dirty="0">
                <a:latin typeface="+mj-lt"/>
                <a:ea typeface="思源黑体 CN Normal" panose="020B0400000000000000" pitchFamily="34" charset="-122"/>
              </a:rPr>
              <a:t>如果</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包含</a:t>
            </a:r>
            <a:r>
              <a:rPr lang="en-US" altLang="zh-CN" sz="2800" b="1" i="1" dirty="0">
                <a:latin typeface="+mj-lt"/>
                <a:ea typeface="思源黑体 CN Normal" panose="020B0400000000000000" pitchFamily="34" charset="-122"/>
              </a:rPr>
              <a:t>B</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同时</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包含</a:t>
            </a:r>
            <a:r>
              <a:rPr lang="en-US" altLang="zh-CN" sz="2800" b="1" i="1" dirty="0">
                <a:latin typeface="+mj-lt"/>
                <a:ea typeface="思源黑体 CN Normal" panose="020B0400000000000000" pitchFamily="34" charset="-122"/>
              </a:rPr>
              <a:t>A</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就称</a:t>
            </a:r>
            <a:r>
              <a:rPr lang="zh-CN" altLang="en-US" sz="2800" b="1" dirty="0">
                <a:latin typeface="+mj-lt"/>
                <a:ea typeface="思源黑体 CN Normal" panose="020B0400000000000000" pitchFamily="34" charset="-122"/>
              </a:rPr>
              <a:t>事件</a:t>
            </a:r>
            <a:r>
              <a:rPr lang="en-US" altLang="zh-CN" sz="2800" b="1" i="1" dirty="0">
                <a:latin typeface="+mj-lt"/>
                <a:ea typeface="思源黑体 CN Normal" panose="020B0400000000000000" pitchFamily="34" charset="-122"/>
              </a:rPr>
              <a:t>A</a:t>
            </a:r>
            <a:r>
              <a:rPr lang="zh-CN" altLang="en-US" sz="2800" b="1" dirty="0">
                <a:latin typeface="+mj-lt"/>
                <a:ea typeface="思源黑体 CN Normal" panose="020B0400000000000000" pitchFamily="34" charset="-122"/>
              </a:rPr>
              <a:t>等于事件</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，记为</a:t>
            </a:r>
            <a:r>
              <a:rPr lang="en-US" altLang="zh-CN" sz="2800" b="1" i="1" dirty="0">
                <a:latin typeface="+mj-lt"/>
                <a:ea typeface="思源黑体 CN Normal" panose="020B0400000000000000" pitchFamily="34" charset="-122"/>
              </a:rPr>
              <a:t>A=B</a:t>
            </a:r>
            <a:r>
              <a:rPr lang="en-US" altLang="zh-CN" sz="2800" dirty="0">
                <a:latin typeface="+mj-lt"/>
                <a:ea typeface="思源黑体 CN Normal" panose="020B0400000000000000" pitchFamily="34" charset="-122"/>
              </a:rPr>
              <a:t>.</a:t>
            </a:r>
            <a:endParaRPr lang="zh-CN" altLang="en-US" sz="2800" dirty="0">
              <a:latin typeface="+mj-lt"/>
              <a:ea typeface="思源黑体 CN Normal" panose="020B0400000000000000" pitchFamily="34" charset="-122"/>
            </a:endParaRPr>
          </a:p>
        </p:txBody>
      </p:sp>
      <p:pic>
        <p:nvPicPr>
          <p:cNvPr id="28" name="图片 27"/>
          <p:cNvPicPr>
            <a:picLocks noChangeAspect="1"/>
          </p:cNvPicPr>
          <p:nvPr/>
        </p:nvPicPr>
        <p:blipFill rotWithShape="1">
          <a:blip r:embed="rId4"/>
          <a:srcRect l="32281" t="19742" r="33448" b="25929"/>
          <a:stretch>
            <a:fillRect/>
          </a:stretch>
        </p:blipFill>
        <p:spPr>
          <a:xfrm>
            <a:off x="3702018" y="2412732"/>
            <a:ext cx="3445726" cy="2810377"/>
          </a:xfrm>
          <a:prstGeom prst="rect">
            <a:avLst/>
          </a:prstGeom>
          <a:effectLst>
            <a:outerShdw blurRad="50800" dist="38100" dir="2700000" algn="tl" rotWithShape="0">
              <a:prstClr val="black">
                <a:alpha val="40000"/>
              </a:prstClr>
            </a:outerShdw>
          </a:effectLst>
        </p:spPr>
      </p:pic>
      <p:grpSp>
        <p:nvGrpSpPr>
          <p:cNvPr id="13" name="组合 12"/>
          <p:cNvGrpSpPr/>
          <p:nvPr/>
        </p:nvGrpSpPr>
        <p:grpSpPr>
          <a:xfrm>
            <a:off x="1293541" y="1025851"/>
            <a:ext cx="9517289" cy="1293541"/>
            <a:chOff x="832352" y="1626108"/>
            <a:chExt cx="7129366" cy="547045"/>
          </a:xfrm>
        </p:grpSpPr>
        <p:grpSp>
          <p:nvGrpSpPr>
            <p:cNvPr id="12" name="组合 11"/>
            <p:cNvGrpSpPr/>
            <p:nvPr/>
          </p:nvGrpSpPr>
          <p:grpSpPr>
            <a:xfrm>
              <a:off x="832352" y="1665582"/>
              <a:ext cx="7129366" cy="504451"/>
              <a:chOff x="832352" y="1665582"/>
              <a:chExt cx="7129366" cy="504451"/>
            </a:xfrm>
          </p:grpSpPr>
          <p:sp>
            <p:nvSpPr>
              <p:cNvPr id="5" name="矩形 4"/>
              <p:cNvSpPr/>
              <p:nvPr/>
            </p:nvSpPr>
            <p:spPr>
              <a:xfrm>
                <a:off x="877596" y="1665582"/>
                <a:ext cx="7084122" cy="48558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矩形 7"/>
              <p:cNvSpPr/>
              <p:nvPr/>
            </p:nvSpPr>
            <p:spPr>
              <a:xfrm>
                <a:off x="832352" y="1684446"/>
                <a:ext cx="90488" cy="4855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9" name="矩形 8"/>
            <p:cNvSpPr/>
            <p:nvPr/>
          </p:nvSpPr>
          <p:spPr>
            <a:xfrm>
              <a:off x="1049400" y="1626108"/>
              <a:ext cx="6740514" cy="547045"/>
            </a:xfrm>
            <a:prstGeom prst="rect">
              <a:avLst/>
            </a:prstGeom>
            <a:noFill/>
            <a:ln w="57150">
              <a:noFill/>
            </a:ln>
          </p:spPr>
          <p:txBody>
            <a:bodyPr wrap="square" anchor="ctr" anchorCtr="0">
              <a:spAutoFit/>
            </a:bodyPr>
            <a:lstStyle/>
            <a:p>
              <a:pPr>
                <a:lnSpc>
                  <a:spcPts val="4000"/>
                </a:lnSpc>
              </a:pPr>
              <a:r>
                <a:rPr lang="zh-CN" altLang="en-US" sz="2800" b="1" dirty="0">
                  <a:latin typeface="思源黑体 CN Normal" panose="020B0400000000000000" pitchFamily="34" charset="-122"/>
                  <a:ea typeface="思源黑体 CN Normal" panose="020B0400000000000000" pitchFamily="34" charset="-122"/>
                </a:rPr>
                <a:t>定义</a:t>
              </a:r>
              <a:r>
                <a:rPr lang="en-US" altLang="zh-CN" sz="2800" b="1" dirty="0">
                  <a:latin typeface="+mj-lt"/>
                  <a:ea typeface="思源黑体 CN Normal" panose="020B0400000000000000" pitchFamily="34" charset="-122"/>
                </a:rPr>
                <a:t> </a:t>
              </a:r>
              <a:r>
                <a:rPr lang="zh-CN" altLang="en-US" sz="2800" dirty="0">
                  <a:latin typeface="思源黑体 CN Normal" panose="020B0400000000000000" pitchFamily="34" charset="-122"/>
                  <a:ea typeface="思源黑体 CN Normal" panose="020B0400000000000000" pitchFamily="34" charset="-122"/>
                </a:rPr>
                <a:t>如果事件</a:t>
              </a:r>
              <a:r>
                <a:rPr lang="en-US" altLang="zh-CN" sz="2800" b="1" i="1" dirty="0">
                  <a:latin typeface="+mj-lt"/>
                  <a:ea typeface="思源黑体 CN Normal" panose="020B0400000000000000" pitchFamily="34" charset="-122"/>
                </a:rPr>
                <a:t>A</a:t>
              </a:r>
              <a:r>
                <a:rPr lang="zh-CN" altLang="en-US" sz="2800" dirty="0">
                  <a:latin typeface="思源黑体 CN Normal" panose="020B0400000000000000" pitchFamily="34" charset="-122"/>
                  <a:ea typeface="思源黑体 CN Normal" panose="020B0400000000000000" pitchFamily="34" charset="-122"/>
                </a:rPr>
                <a:t>发生能够推出事件</a:t>
              </a:r>
              <a:r>
                <a:rPr lang="en-US" altLang="zh-CN" sz="2800" b="1" i="1" dirty="0">
                  <a:latin typeface="+mj-lt"/>
                  <a:ea typeface="思源黑体 CN Normal" panose="020B0400000000000000" pitchFamily="34" charset="-122"/>
                </a:rPr>
                <a:t>B</a:t>
              </a:r>
              <a:r>
                <a:rPr lang="zh-CN" altLang="en-US" sz="2800" dirty="0">
                  <a:latin typeface="思源黑体 CN Normal" panose="020B0400000000000000" pitchFamily="34" charset="-122"/>
                  <a:ea typeface="思源黑体 CN Normal" panose="020B0400000000000000" pitchFamily="34" charset="-122"/>
                </a:rPr>
                <a:t>发生，就称</a:t>
              </a:r>
              <a:r>
                <a:rPr lang="zh-CN" altLang="en-US" sz="2800" b="1" dirty="0">
                  <a:latin typeface="思源黑体 CN Normal" panose="020B0400000000000000" pitchFamily="34" charset="-122"/>
                  <a:ea typeface="思源黑体 CN Normal" panose="020B0400000000000000" pitchFamily="34" charset="-122"/>
                </a:rPr>
                <a:t>事件</a:t>
              </a:r>
              <a:r>
                <a:rPr lang="en-US" altLang="zh-CN" sz="2800" b="1" i="1" dirty="0">
                  <a:latin typeface="+mj-lt"/>
                  <a:ea typeface="思源黑体 CN Normal" panose="020B0400000000000000" pitchFamily="34" charset="-122"/>
                </a:rPr>
                <a:t>A</a:t>
              </a:r>
              <a:r>
                <a:rPr lang="zh-CN" altLang="en-US" sz="2800" b="1" dirty="0">
                  <a:latin typeface="思源黑体 CN Normal" panose="020B0400000000000000" pitchFamily="34" charset="-122"/>
                  <a:ea typeface="思源黑体 CN Normal" panose="020B0400000000000000" pitchFamily="34" charset="-122"/>
                </a:rPr>
                <a:t>包含于</a:t>
              </a:r>
              <a:r>
                <a:rPr lang="en-US" altLang="zh-CN" sz="2800" b="1" i="1" dirty="0">
                  <a:latin typeface="+mj-lt"/>
                  <a:ea typeface="思源黑体 CN Normal" panose="020B0400000000000000" pitchFamily="34" charset="-122"/>
                </a:rPr>
                <a:t>B</a:t>
              </a:r>
              <a:r>
                <a:rPr lang="zh-CN" altLang="en-US" sz="2800" b="1" dirty="0">
                  <a:latin typeface="思源黑体 CN Normal" panose="020B0400000000000000" pitchFamily="34" charset="-122"/>
                  <a:ea typeface="思源黑体 CN Normal" panose="020B0400000000000000" pitchFamily="34" charset="-122"/>
                </a:rPr>
                <a:t>，事件</a:t>
              </a:r>
              <a:r>
                <a:rPr lang="en-US" altLang="zh-CN" sz="2800" b="1" i="1" dirty="0">
                  <a:latin typeface="+mj-lt"/>
                  <a:ea typeface="思源黑体 CN Normal" panose="020B0400000000000000" pitchFamily="34" charset="-122"/>
                </a:rPr>
                <a:t>B</a:t>
              </a:r>
              <a:r>
                <a:rPr lang="zh-CN" altLang="en-US" sz="2800" b="1" dirty="0">
                  <a:latin typeface="思源黑体 CN Normal" panose="020B0400000000000000" pitchFamily="34" charset="-122"/>
                  <a:ea typeface="思源黑体 CN Normal" panose="020B0400000000000000" pitchFamily="34" charset="-122"/>
                </a:rPr>
                <a:t>包含事件</a:t>
              </a:r>
              <a:r>
                <a:rPr lang="en-US" altLang="zh-CN" sz="2800" b="1" i="1" dirty="0">
                  <a:latin typeface="+mj-lt"/>
                  <a:ea typeface="思源黑体 CN Normal" panose="020B0400000000000000" pitchFamily="34" charset="-122"/>
                </a:rPr>
                <a:t>A</a:t>
              </a:r>
              <a:r>
                <a:rPr lang="zh-CN" altLang="en-US" sz="2800" b="1" dirty="0">
                  <a:latin typeface="思源黑体 CN Normal" panose="020B0400000000000000" pitchFamily="34" charset="-122"/>
                  <a:ea typeface="思源黑体 CN Normal" panose="020B0400000000000000" pitchFamily="34" charset="-122"/>
                </a:rPr>
                <a:t>，</a:t>
              </a:r>
              <a:r>
                <a:rPr lang="zh-CN" altLang="en-US" sz="2800" dirty="0">
                  <a:latin typeface="思源黑体 CN Normal" panose="020B0400000000000000" pitchFamily="34" charset="-122"/>
                  <a:ea typeface="思源黑体 CN Normal" panose="020B0400000000000000" pitchFamily="34" charset="-122"/>
                </a:rPr>
                <a:t>记 </a:t>
              </a:r>
              <a:r>
                <a:rPr lang="en-US" altLang="zh-CN" sz="2800" b="1" i="1" dirty="0">
                  <a:latin typeface="+mj-lt"/>
                  <a:ea typeface="思源黑体 CN Normal" panose="020B0400000000000000" pitchFamily="34" charset="-122"/>
                </a:rPr>
                <a:t>A </a:t>
              </a:r>
              <a:r>
                <a:rPr lang="en-US" altLang="zh-CN" sz="2800" b="1" dirty="0">
                  <a:latin typeface="+mj-lt"/>
                  <a:ea typeface="思源黑体 CN Normal" panose="020B0400000000000000" pitchFamily="34" charset="-122"/>
                  <a:sym typeface="Symbol" panose="05050102010706020507" pitchFamily="18" charset="2"/>
                </a:rPr>
                <a:t> </a:t>
              </a:r>
              <a:r>
                <a:rPr lang="en-US" altLang="zh-CN" sz="2800" b="1" i="1" dirty="0">
                  <a:latin typeface="+mj-lt"/>
                  <a:ea typeface="思源黑体 CN Normal" panose="020B0400000000000000" pitchFamily="34" charset="-122"/>
                </a:rPr>
                <a:t>B</a:t>
              </a:r>
              <a:r>
                <a:rPr lang="en-US" altLang="zh-CN" sz="2800" b="1" dirty="0">
                  <a:latin typeface="思源黑体 CN Normal" panose="020B0400000000000000" pitchFamily="34" charset="-122"/>
                  <a:ea typeface="思源黑体 CN Normal" panose="020B0400000000000000" pitchFamily="34" charset="-122"/>
                </a:rPr>
                <a:t>,</a:t>
              </a:r>
              <a:r>
                <a:rPr lang="zh-CN" altLang="en-US" sz="2800" b="1" dirty="0">
                  <a:latin typeface="思源黑体 CN Normal" panose="020B0400000000000000" pitchFamily="34" charset="-122"/>
                  <a:ea typeface="思源黑体 CN Normal" panose="020B0400000000000000" pitchFamily="34" charset="-122"/>
                </a:rPr>
                <a:t>或 </a:t>
              </a:r>
              <a:r>
                <a:rPr lang="en-US" altLang="zh-CN" sz="2800" b="1" i="1" dirty="0">
                  <a:latin typeface="+mj-lt"/>
                  <a:ea typeface="思源黑体 CN Normal" panose="020B0400000000000000" pitchFamily="34" charset="-122"/>
                </a:rPr>
                <a:t>B </a:t>
              </a:r>
              <a:r>
                <a:rPr lang="en-US" altLang="zh-CN" sz="2800" b="1" dirty="0">
                  <a:ea typeface="思源黑体 CN Normal" panose="020B0400000000000000" pitchFamily="34" charset="-122"/>
                  <a:sym typeface="Symbol" panose="05050102010706020507" pitchFamily="18" charset="2"/>
                </a:rPr>
                <a:t></a:t>
              </a:r>
              <a:r>
                <a:rPr lang="en-US" altLang="zh-CN" sz="2800" b="1" i="1" dirty="0">
                  <a:latin typeface="+mj-lt"/>
                  <a:ea typeface="思源黑体 CN Normal" panose="020B0400000000000000" pitchFamily="34" charset="-122"/>
                </a:rPr>
                <a:t> A.</a:t>
              </a:r>
              <a:endParaRPr lang="zh-CN" altLang="en-US" sz="2800" b="1" i="1" dirty="0">
                <a:latin typeface="+mj-lt"/>
                <a:ea typeface="思源黑体 CN Normal" panose="020B0400000000000000" pitchFamily="34" charset="-122"/>
              </a:endParaRP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24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1"/>
          <p:cNvSpPr>
            <a:spLocks noGrp="1"/>
          </p:cNvSpPr>
          <p:nvPr>
            <p:ph type="sldNum" sz="quarter" idx="12"/>
          </p:nvPr>
        </p:nvSpPr>
        <p:spPr/>
        <p:txBody>
          <a:bodyPr/>
          <a:lstStyle/>
          <a:p>
            <a:fld id="{5FD308DF-D0D6-41CA-8E01-1A1CE80A10EE}" type="slidenum">
              <a:rPr lang="zh-CN" altLang="en-US" smtClean="0"/>
              <a:t>240</a:t>
            </a:fld>
            <a:endParaRPr lang="zh-CN" altLang="en-US"/>
          </a:p>
        </p:txBody>
      </p:sp>
      <p:sp>
        <p:nvSpPr>
          <p:cNvPr id="19" name="文本框 18"/>
          <p:cNvSpPr txBox="1"/>
          <p:nvPr/>
        </p:nvSpPr>
        <p:spPr>
          <a:xfrm>
            <a:off x="1150947" y="1281082"/>
            <a:ext cx="9850428" cy="954107"/>
          </a:xfrm>
          <a:prstGeom prst="rect">
            <a:avLst/>
          </a:prstGeom>
          <a:noFill/>
        </p:spPr>
        <p:txBody>
          <a:bodyPr wrap="square">
            <a:spAutoFit/>
          </a:bodyPr>
          <a:lstStyle/>
          <a:p>
            <a:r>
              <a:rPr kumimoji="0" lang="zh-CN" altLang="en-US" sz="2800" b="0" i="0" u="none" strike="noStrike" kern="1200" cap="none" spc="0" normalizeH="0" baseline="0" noProof="0" dirty="0">
                <a:ln>
                  <a:noFill/>
                </a:ln>
                <a:solidFill>
                  <a:srgbClr val="C00000"/>
                </a:solidFill>
                <a:effectLst/>
                <a:uLnTx/>
                <a:uFillTx/>
                <a:latin typeface="Times New Roman" panose="02020603050405020304"/>
                <a:ea typeface="思源黑体 CN Normal"/>
                <a:cs typeface="+mn-cs"/>
              </a:rPr>
              <a:t>思考：</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随机变量 </a:t>
            </a:r>
            <a:r>
              <a:rPr kumimoji="0" lang="en-US" altLang="zh-CN" sz="2800" b="0" i="1"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X </a:t>
            </a:r>
            <a:r>
              <a:rPr kumimoji="0" lang="zh-CN" altLang="en-US" sz="2800" b="0" u="none" strike="noStrike" cap="none" normalizeH="0" dirty="0">
                <a:ln>
                  <a:noFill/>
                </a:ln>
                <a:solidFill>
                  <a:schemeClr val="tx1"/>
                </a:solidFill>
                <a:effectLst/>
              </a:rPr>
              <a:t>的</a:t>
            </a:r>
            <a:r>
              <a:rPr lang="zh-CN" altLang="en-US" sz="2800" dirty="0"/>
              <a:t>分布函数</a:t>
            </a:r>
            <a:r>
              <a:rPr lang="en-US" altLang="zh-CN" sz="2800" i="1" dirty="0"/>
              <a:t>F</a:t>
            </a:r>
            <a:r>
              <a:rPr lang="en-US" altLang="zh-CN" sz="2800" dirty="0"/>
              <a:t>(</a:t>
            </a:r>
            <a:r>
              <a:rPr lang="en-US" altLang="zh-CN" sz="2800" i="1" dirty="0"/>
              <a:t>x</a:t>
            </a:r>
            <a:r>
              <a:rPr lang="en-US" altLang="zh-CN" sz="2800" dirty="0"/>
              <a:t>)</a:t>
            </a:r>
            <a:r>
              <a:rPr lang="zh-CN" altLang="en-US" sz="2800" dirty="0"/>
              <a:t>未知，你能设计与上面类似的方法估计它吗？</a:t>
            </a:r>
          </a:p>
        </p:txBody>
      </p:sp>
      <mc:AlternateContent xmlns:mc="http://schemas.openxmlformats.org/markup-compatibility/2006" xmlns:a14="http://schemas.microsoft.com/office/drawing/2010/main">
        <mc:Choice Requires="a14">
          <p:sp>
            <p:nvSpPr>
              <p:cNvPr id="23" name="文本框 22"/>
              <p:cNvSpPr txBox="1"/>
              <p:nvPr/>
            </p:nvSpPr>
            <p:spPr>
              <a:xfrm>
                <a:off x="1795860" y="2369604"/>
                <a:ext cx="450016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ℙ</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𝑋</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𝑥</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oMath>
                  </m:oMathPara>
                </a14:m>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1795860" y="2369604"/>
                <a:ext cx="4500165" cy="523220"/>
              </a:xfrm>
              <a:prstGeom prst="rect">
                <a:avLst/>
              </a:prstGeom>
              <a:blipFill rotWithShape="1">
                <a:blip r:embed="rId3"/>
                <a:stretch>
                  <a:fillRect l="-2" t="-80" b="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1150947" y="3276667"/>
                <a:ext cx="9738119" cy="523220"/>
              </a:xfrm>
              <a:prstGeom prst="rect">
                <a:avLst/>
              </a:prstGeom>
              <a:noFill/>
            </p:spPr>
            <p:txBody>
              <a:bodyPr wrap="square">
                <a:spAutoFit/>
              </a:bodyPr>
              <a:lstStyle/>
              <a:p>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rPr>
                  <a:t> </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a:rPr>
                  <a:t>设</a:t>
                </a:r>
                <a:r>
                  <a:rPr kumimoji="0" lang="en-US" altLang="zh-CN" sz="2800" b="0" i="1" u="none" strike="noStrike" kern="1200" cap="none" spc="0" normalizeH="0" baseline="0" noProof="0" dirty="0">
                    <a:ln>
                      <a:noFill/>
                    </a:ln>
                    <a:solidFill>
                      <a:prstClr val="black"/>
                    </a:solidFill>
                    <a:effectLst/>
                    <a:uLnTx/>
                    <a:uFillTx/>
                    <a:latin typeface="Times New Roman" panose="02020603050405020304"/>
                    <a:ea typeface="思源黑体 CN Normal"/>
                  </a:rPr>
                  <a:t>X</a:t>
                </a:r>
                <a:r>
                  <a:rPr kumimoji="0" lang="en-US" altLang="zh-CN" sz="2800" b="0" i="0" u="none" strike="noStrike" kern="1200" cap="none" spc="0" normalizeH="0" baseline="-25000" noProof="0" dirty="0">
                    <a:ln>
                      <a:noFill/>
                    </a:ln>
                    <a:solidFill>
                      <a:prstClr val="black"/>
                    </a:solidFill>
                    <a:effectLst/>
                    <a:uLnTx/>
                    <a:uFillTx/>
                    <a:latin typeface="Times New Roman" panose="02020603050405020304"/>
                    <a:ea typeface="思源黑体 CN Normal"/>
                  </a:rPr>
                  <a:t>1</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rPr>
                  <a:t> , </a:t>
                </a:r>
                <a14:m>
                  <m:oMath xmlns:m="http://schemas.openxmlformats.org/officeDocument/2006/math">
                    <m: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rPr>
                      <m:t>…</m:t>
                    </m:r>
                  </m:oMath>
                </a14:m>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rPr>
                  <a:t> , </a:t>
                </a:r>
                <a:r>
                  <a:rPr kumimoji="0" lang="en-US" altLang="zh-CN" sz="2800" b="0" i="1" u="none" strike="noStrike" kern="1200" cap="none" spc="0" normalizeH="0" baseline="0" noProof="0" dirty="0" err="1">
                    <a:ln>
                      <a:noFill/>
                    </a:ln>
                    <a:solidFill>
                      <a:prstClr val="black"/>
                    </a:solidFill>
                    <a:effectLst/>
                    <a:uLnTx/>
                    <a:uFillTx/>
                    <a:latin typeface="Times New Roman" panose="02020603050405020304"/>
                    <a:ea typeface="思源黑体 CN Normal"/>
                  </a:rPr>
                  <a:t>X</a:t>
                </a:r>
                <a:r>
                  <a:rPr kumimoji="0" lang="en-US" altLang="zh-CN" sz="2800" b="0" i="0" u="none" strike="noStrike" kern="1200" cap="none" spc="0" normalizeH="0" baseline="-25000" noProof="0" dirty="0" err="1">
                    <a:ln>
                      <a:noFill/>
                    </a:ln>
                    <a:solidFill>
                      <a:prstClr val="black"/>
                    </a:solidFill>
                    <a:effectLst/>
                    <a:uLnTx/>
                    <a:uFillTx/>
                    <a:latin typeface="Times New Roman" panose="02020603050405020304"/>
                    <a:ea typeface="思源黑体 CN Normal"/>
                  </a:rPr>
                  <a:t>n</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rPr>
                  <a:t> </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a:rPr>
                  <a:t>为随机变量</a:t>
                </a:r>
                <a:r>
                  <a:rPr kumimoji="0" lang="en-US" altLang="zh-CN" sz="2800" b="0" i="1" u="none" strike="noStrike" kern="1200" cap="none" spc="0" normalizeH="0" baseline="0" noProof="0" dirty="0">
                    <a:ln>
                      <a:noFill/>
                    </a:ln>
                    <a:solidFill>
                      <a:prstClr val="black"/>
                    </a:solidFill>
                    <a:effectLst/>
                    <a:uLnTx/>
                    <a:uFillTx/>
                    <a:latin typeface="Times New Roman" panose="02020603050405020304"/>
                    <a:ea typeface="思源黑体 CN Normal"/>
                  </a:rPr>
                  <a:t>X </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a:rPr>
                  <a:t>的 </a:t>
                </a:r>
                <a:r>
                  <a:rPr kumimoji="0" lang="en-US" altLang="zh-CN" sz="2800" b="0" i="1" u="none" strike="noStrike" kern="1200" cap="none" spc="0" normalizeH="0" baseline="0" noProof="0" dirty="0">
                    <a:ln>
                      <a:noFill/>
                    </a:ln>
                    <a:solidFill>
                      <a:prstClr val="black"/>
                    </a:solidFill>
                    <a:effectLst/>
                    <a:uLnTx/>
                    <a:uFillTx/>
                    <a:latin typeface="Times New Roman" panose="02020603050405020304"/>
                    <a:ea typeface="思源黑体 CN Normal"/>
                  </a:rPr>
                  <a:t>n </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a:rPr>
                  <a:t>次重复观测，称</a:t>
                </a:r>
                <a:endParaRPr lang="zh-CN" altLang="en-US" sz="28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1150947" y="3276667"/>
                <a:ext cx="9738119" cy="523220"/>
              </a:xfrm>
              <a:prstGeom prst="rect">
                <a:avLst/>
              </a:prstGeom>
              <a:blipFill rotWithShape="1">
                <a:blip r:embed="rId4"/>
                <a:stretch>
                  <a:fillRect l="-3" t="-13" r="1" b="-38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5895975" y="2362073"/>
                <a:ext cx="450016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lang="en-US" altLang="zh-CN" sz="2800" i="1">
                              <a:solidFill>
                                <a:prstClr val="black"/>
                              </a:solidFill>
                              <a:latin typeface="Cambria Math" panose="02040503050406030204" pitchFamily="18" charset="0"/>
                              <a:ea typeface="Cambria Math" panose="02040503050406030204" pitchFamily="18" charset="0"/>
                            </a:rPr>
                            <m:t>𝐴</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sub>
                      </m:s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lang="en-US" altLang="zh-CN" sz="2800" i="1">
                              <a:solidFill>
                                <a:prstClr val="black"/>
                              </a:solidFill>
                              <a:latin typeface="Cambria Math" panose="02040503050406030204" pitchFamily="18" charset="0"/>
                            </a:rPr>
                            <m:t>𝑋</m:t>
                          </m:r>
                          <m:r>
                            <a:rPr lang="en-US" altLang="zh-CN" sz="2800" i="1">
                              <a:solidFill>
                                <a:prstClr val="black"/>
                              </a:solidFill>
                              <a:latin typeface="Cambria Math" panose="02040503050406030204" pitchFamily="18" charset="0"/>
                              <a:ea typeface="Cambria Math" panose="02040503050406030204" pitchFamily="18" charset="0"/>
                            </a:rPr>
                            <m:t>≤</m:t>
                          </m:r>
                          <m:r>
                            <a:rPr lang="en-US" altLang="zh-CN" sz="2800" i="1">
                              <a:solidFill>
                                <a:prstClr val="black"/>
                              </a:solidFill>
                              <a:latin typeface="Cambria Math" panose="02040503050406030204" pitchFamily="18" charset="0"/>
                              <a:ea typeface="Cambria Math" panose="02040503050406030204" pitchFamily="18" charset="0"/>
                            </a:rPr>
                            <m:t>𝑥</m:t>
                          </m:r>
                        </m:e>
                      </m:d>
                    </m:oMath>
                  </m:oMathPara>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5895975" y="2362073"/>
                <a:ext cx="4500165" cy="523220"/>
              </a:xfrm>
              <a:prstGeom prst="rect">
                <a:avLst/>
              </a:prstGeom>
              <a:blipFill rotWithShape="1">
                <a:blip r:embed="rId5"/>
                <a:stretch>
                  <a:fillRect t="-97" r="12" b="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957660" y="4095192"/>
                <a:ext cx="9396015" cy="9293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𝑛</m:t>
                          </m:r>
                        </m:sub>
                      </m:sSub>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𝑛</m:t>
                          </m:r>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d>
                                <m:dPr>
                                  <m:begChr m:val="{"/>
                                  <m:endChr m:val="}"/>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𝑋</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𝑥</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𝑖</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𝑛</m:t>
                                  </m:r>
                                </m:e>
                              </m:d>
                            </m:e>
                          </m:d>
                        </m:num>
                        <m:den>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𝑛</m:t>
                          </m:r>
                        </m:den>
                      </m:f>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oMath>
                  </m:oMathPara>
                </a14:m>
                <a:endParaRPr lang="zh-CN" altLang="en-US" dirty="0"/>
              </a:p>
            </p:txBody>
          </p:sp>
        </mc:Choice>
        <mc:Fallback xmlns="">
          <p:sp>
            <p:nvSpPr>
              <p:cNvPr id="29" name="文本框 28"/>
              <p:cNvSpPr txBox="1">
                <a:spLocks noRot="1" noChangeAspect="1" noMove="1" noResize="1" noEditPoints="1" noAdjustHandles="1" noChangeArrowheads="1" noChangeShapeType="1" noTextEdit="1"/>
              </p:cNvSpPr>
              <p:nvPr/>
            </p:nvSpPr>
            <p:spPr>
              <a:xfrm>
                <a:off x="957660" y="4095192"/>
                <a:ext cx="9396015" cy="929357"/>
              </a:xfrm>
              <a:prstGeom prst="rect">
                <a:avLst/>
              </a:prstGeom>
              <a:blipFill rotWithShape="1">
                <a:blip r:embed="rId6"/>
                <a:stretch>
                  <a:fillRect l="-1" t="-8" b="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1276350" y="5315308"/>
                <a:ext cx="9850428" cy="523220"/>
              </a:xfrm>
              <a:prstGeom prst="rect">
                <a:avLst/>
              </a:prstGeom>
              <a:noFill/>
            </p:spPr>
            <p:txBody>
              <a:bodyPr wrap="square">
                <a:spAutoFit/>
              </a:bodyPr>
              <a:lstStyle/>
              <a:p>
                <a:r>
                  <a:rPr lang="zh-CN" altLang="en-US" sz="2800" dirty="0"/>
                  <a:t>为</a:t>
                </a:r>
                <a:r>
                  <a:rPr lang="en-US" altLang="zh-CN" sz="2800" i="1" dirty="0"/>
                  <a:t>X </a:t>
                </a:r>
                <a:r>
                  <a:rPr lang="zh-CN" altLang="en-US" sz="2800" dirty="0"/>
                  <a:t>的</a:t>
                </a:r>
                <a:r>
                  <a:rPr lang="zh-CN" altLang="en-US" sz="2800" dirty="0">
                    <a:solidFill>
                      <a:srgbClr val="FF0000"/>
                    </a:solidFill>
                  </a:rPr>
                  <a:t>经验分布</a:t>
                </a:r>
                <a:r>
                  <a:rPr lang="zh-CN" altLang="en-US" sz="2800" dirty="0"/>
                  <a:t>，</a:t>
                </a:r>
                <a:r>
                  <a:rPr lang="zh-CN" altLang="en-US" sz="2800" dirty="0">
                    <a:solidFill>
                      <a:prstClr val="black"/>
                    </a:solidFill>
                    <a:latin typeface="Times New Roman" panose="02020603050405020304"/>
                    <a:ea typeface="思源黑体 CN Normal"/>
                  </a:rPr>
                  <a:t>其中分子</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表示</a:t>
                </a:r>
                <a:r>
                  <a:rPr kumimoji="0" lang="en-US" altLang="zh-CN" sz="2800" b="0" i="1"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X</a:t>
                </a:r>
                <a:r>
                  <a:rPr kumimoji="0" lang="en-US" altLang="zh-CN" sz="2800" b="0" i="0" u="none" strike="noStrike" kern="1200" cap="none" spc="0" normalizeH="0" baseline="-25000" noProof="0" dirty="0">
                    <a:ln>
                      <a:noFill/>
                    </a:ln>
                    <a:solidFill>
                      <a:prstClr val="black"/>
                    </a:solidFill>
                    <a:effectLst/>
                    <a:uLnTx/>
                    <a:uFillTx/>
                    <a:latin typeface="Times New Roman" panose="02020603050405020304"/>
                    <a:ea typeface="思源黑体 CN Normal"/>
                    <a:cs typeface="+mn-cs"/>
                  </a:rPr>
                  <a:t>1</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 , </a:t>
                </a:r>
                <a14:m>
                  <m:oMath xmlns:m="http://schemas.openxmlformats.org/officeDocument/2006/math">
                    <m:r>
                      <a:rPr kumimoji="0" lang="en-US" altLang="zh-CN" sz="2800" b="1" i="1" u="none" strike="noStrike" kern="1200" cap="none" spc="0" normalizeH="0" baseline="0" noProof="0" dirty="0">
                        <a:ln>
                          <a:noFill/>
                        </a:ln>
                        <a:solidFill>
                          <a:prstClr val="black"/>
                        </a:solidFill>
                        <a:effectLst/>
                        <a:uLnTx/>
                        <a:uFillTx/>
                        <a:latin typeface="Cambria Math" panose="02040503050406030204" pitchFamily="18" charset="0"/>
                        <a:cs typeface="+mn-cs"/>
                      </a:rPr>
                      <m:t>…</m:t>
                    </m:r>
                  </m:oMath>
                </a14:m>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 , </a:t>
                </a:r>
                <a:r>
                  <a:rPr kumimoji="0" lang="en-US" altLang="zh-CN" sz="2800" b="0" i="1" u="none" strike="noStrike" kern="1200" cap="none" spc="0" normalizeH="0" baseline="0" noProof="0" dirty="0" err="1">
                    <a:ln>
                      <a:noFill/>
                    </a:ln>
                    <a:solidFill>
                      <a:prstClr val="black"/>
                    </a:solidFill>
                    <a:effectLst/>
                    <a:uLnTx/>
                    <a:uFillTx/>
                    <a:latin typeface="Times New Roman" panose="02020603050405020304"/>
                    <a:ea typeface="思源黑体 CN Normal"/>
                    <a:cs typeface="+mn-cs"/>
                  </a:rPr>
                  <a:t>X</a:t>
                </a:r>
                <a:r>
                  <a:rPr kumimoji="0" lang="en-US" altLang="zh-CN" sz="2800" b="0" i="0" u="none" strike="noStrike" kern="1200" cap="none" spc="0" normalizeH="0" baseline="-25000" noProof="0" dirty="0" err="1">
                    <a:ln>
                      <a:noFill/>
                    </a:ln>
                    <a:solidFill>
                      <a:prstClr val="black"/>
                    </a:solidFill>
                    <a:effectLst/>
                    <a:uLnTx/>
                    <a:uFillTx/>
                    <a:latin typeface="Times New Roman" panose="02020603050405020304"/>
                    <a:ea typeface="思源黑体 CN Normal"/>
                    <a:cs typeface="+mn-cs"/>
                  </a:rPr>
                  <a:t>n</a:t>
                </a:r>
                <a:r>
                  <a:rPr kumimoji="0" lang="en-US" altLang="zh-CN" sz="2800" b="0" i="0" u="none" strike="noStrike" kern="1200" cap="none" spc="0" normalizeH="0" baseline="-25000" noProof="0" dirty="0">
                    <a:ln>
                      <a:noFill/>
                    </a:ln>
                    <a:solidFill>
                      <a:prstClr val="black"/>
                    </a:solidFill>
                    <a:effectLst/>
                    <a:uLnTx/>
                    <a:uFillTx/>
                    <a:latin typeface="Times New Roman" panose="02020603050405020304"/>
                    <a:ea typeface="思源黑体 CN Normal"/>
                    <a:cs typeface="+mn-cs"/>
                  </a:rPr>
                  <a:t> </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中小于等于</a:t>
                </a:r>
                <a:r>
                  <a:rPr kumimoji="0" lang="en-US" altLang="zh-CN" sz="2800" b="0" i="1"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x </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的个数</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a:t>
                </a:r>
                <a:endParaRPr lang="zh-CN" altLang="en-US" sz="28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1276350" y="5315308"/>
                <a:ext cx="9850428" cy="523220"/>
              </a:xfrm>
              <a:prstGeom prst="rect">
                <a:avLst/>
              </a:prstGeom>
              <a:blipFill rotWithShape="1">
                <a:blip r:embed="rId7"/>
                <a:stretch>
                  <a:fillRect t="-68" r="3" b="-381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7" grpId="0"/>
      <p:bldP spid="29" grpId="0"/>
      <p:bldP spid="31"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14278" y="1223201"/>
            <a:ext cx="2222968" cy="470391"/>
            <a:chOff x="1053632" y="1397127"/>
            <a:chExt cx="2222968" cy="470391"/>
          </a:xfrm>
        </p:grpSpPr>
        <p:sp>
          <p:nvSpPr>
            <p:cNvPr id="3" name="矩形 2"/>
            <p:cNvSpPr/>
            <p:nvPr/>
          </p:nvSpPr>
          <p:spPr>
            <a:xfrm>
              <a:off x="1520318" y="1405853"/>
              <a:ext cx="1756282" cy="461665"/>
            </a:xfrm>
            <a:prstGeom prst="rect">
              <a:avLst/>
            </a:prstGeom>
          </p:spPr>
          <p:txBody>
            <a:bodyPr wrap="square">
              <a:spAutoFit/>
            </a:bodyPr>
            <a:lstStyle/>
            <a:p>
              <a:r>
                <a:rPr lang="zh-CN" altLang="en-US" sz="2400" b="1" dirty="0">
                  <a:solidFill>
                    <a:srgbClr val="004EA2"/>
                  </a:solidFill>
                  <a:ea typeface="思源黑体 CN Bold" panose="020B0800000000000000" pitchFamily="34" charset="-122"/>
                </a:rPr>
                <a:t>定义</a:t>
              </a:r>
              <a:endParaRPr lang="en-US" altLang="zh-CN" sz="2400" b="1" dirty="0">
                <a:solidFill>
                  <a:srgbClr val="004EA2"/>
                </a:solidFill>
                <a:ea typeface="思源黑体 CN Bold" panose="020B0800000000000000" pitchFamily="34" charset="-122"/>
              </a:endParaRP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mc:AlternateContent xmlns:mc="http://schemas.openxmlformats.org/markup-compatibility/2006" xmlns:a14="http://schemas.microsoft.com/office/drawing/2010/main">
        <mc:Choice Requires="a14">
          <p:sp>
            <p:nvSpPr>
              <p:cNvPr id="9" name="Rectangle 1"/>
              <p:cNvSpPr>
                <a:spLocks noChangeArrowheads="1"/>
              </p:cNvSpPr>
              <p:nvPr/>
            </p:nvSpPr>
            <p:spPr bwMode="auto">
              <a:xfrm>
                <a:off x="1300989" y="1723283"/>
                <a:ext cx="8862607" cy="59766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kumimoji="0" lang="en-US" altLang="zh-CN" sz="2800" b="0" i="0" u="none" strike="noStrike" cap="none" normalizeH="0" baseline="0" dirty="0">
                    <a:ln>
                      <a:noFill/>
                    </a:ln>
                    <a:solidFill>
                      <a:schemeClr val="tx1"/>
                    </a:solidFill>
                    <a:effectLst/>
                  </a:rPr>
                  <a:t>      </a:t>
                </a:r>
                <a:r>
                  <a:rPr kumimoji="0" lang="zh-CN" altLang="en-US" sz="2800" b="0" i="0" u="none" strike="noStrike" cap="none" normalizeH="0" baseline="0" dirty="0">
                    <a:ln>
                      <a:noFill/>
                    </a:ln>
                    <a:solidFill>
                      <a:schemeClr val="tx1"/>
                    </a:solidFill>
                    <a:effectLst/>
                  </a:rPr>
                  <a:t>设</a:t>
                </a:r>
                <a:r>
                  <a:rPr kumimoji="0" lang="en-US" altLang="zh-CN" sz="2800" b="0" i="1" u="none" strike="noStrike" cap="none" normalizeH="0" baseline="0" dirty="0">
                    <a:ln>
                      <a:noFill/>
                    </a:ln>
                    <a:solidFill>
                      <a:schemeClr val="tx1"/>
                    </a:solidFill>
                    <a:effectLst/>
                  </a:rPr>
                  <a:t>X</a:t>
                </a:r>
                <a:r>
                  <a:rPr kumimoji="0" lang="en-US" altLang="zh-CN" sz="2800" b="0" i="0" u="none" strike="noStrike" cap="none" normalizeH="0" baseline="-25000" dirty="0">
                    <a:ln>
                      <a:noFill/>
                    </a:ln>
                    <a:solidFill>
                      <a:schemeClr val="tx1"/>
                    </a:solidFill>
                    <a:effectLst/>
                  </a:rPr>
                  <a:t>1</a:t>
                </a:r>
                <a:r>
                  <a:rPr lang="en-US" altLang="zh-CN" sz="2800" dirty="0"/>
                  <a:t> , </a:t>
                </a:r>
                <a14:m>
                  <m:oMath xmlns:m="http://schemas.openxmlformats.org/officeDocument/2006/math">
                    <m:r>
                      <a:rPr kumimoji="0" lang="en-US" altLang="zh-CN" sz="2800" b="1" i="1" u="none" strike="noStrike" cap="none" normalizeH="0" dirty="0" smtClean="0">
                        <a:ln>
                          <a:noFill/>
                        </a:ln>
                        <a:solidFill>
                          <a:schemeClr val="tx1"/>
                        </a:solidFill>
                        <a:effectLst/>
                        <a:latin typeface="Cambria Math" panose="02040503050406030204" pitchFamily="18" charset="0"/>
                      </a:rPr>
                      <m:t>…</m:t>
                    </m:r>
                  </m:oMath>
                </a14:m>
                <a:r>
                  <a:rPr kumimoji="0" lang="en-US" altLang="zh-CN" sz="2800" b="0" i="0" u="none" strike="noStrike" cap="none" normalizeH="0" dirty="0">
                    <a:ln>
                      <a:noFill/>
                    </a:ln>
                    <a:solidFill>
                      <a:schemeClr val="tx1"/>
                    </a:solidFill>
                    <a:effectLst/>
                  </a:rPr>
                  <a:t> , </a:t>
                </a:r>
                <a:r>
                  <a:rPr kumimoji="0" lang="en-US" altLang="zh-CN" sz="2800" b="0" i="1" u="none" strike="noStrike" cap="none" normalizeH="0" dirty="0" err="1">
                    <a:ln>
                      <a:noFill/>
                    </a:ln>
                    <a:solidFill>
                      <a:schemeClr val="tx1"/>
                    </a:solidFill>
                    <a:effectLst/>
                  </a:rPr>
                  <a:t>X</a:t>
                </a:r>
                <a:r>
                  <a:rPr kumimoji="0" lang="en-US" altLang="zh-CN" sz="2800" b="0" i="0" u="none" strike="noStrike" cap="none" normalizeH="0" baseline="-25000" dirty="0" err="1">
                    <a:ln>
                      <a:noFill/>
                    </a:ln>
                    <a:solidFill>
                      <a:schemeClr val="tx1"/>
                    </a:solidFill>
                    <a:effectLst/>
                  </a:rPr>
                  <a:t>n</a:t>
                </a:r>
                <a:r>
                  <a:rPr kumimoji="0" lang="en-US" altLang="zh-CN" sz="2800" b="0" i="0" u="none" strike="noStrike" cap="none" normalizeH="0" dirty="0">
                    <a:ln>
                      <a:noFill/>
                    </a:ln>
                    <a:solidFill>
                      <a:schemeClr val="tx1"/>
                    </a:solidFill>
                    <a:effectLst/>
                  </a:rPr>
                  <a:t> </a:t>
                </a:r>
                <a:r>
                  <a:rPr kumimoji="0" lang="zh-CN" altLang="en-US" sz="2800" b="0" i="0" u="none" strike="noStrike" cap="none" normalizeH="0" dirty="0">
                    <a:ln>
                      <a:noFill/>
                    </a:ln>
                    <a:solidFill>
                      <a:schemeClr val="tx1"/>
                    </a:solidFill>
                    <a:effectLst/>
                  </a:rPr>
                  <a:t>为随机变量</a:t>
                </a:r>
                <a:r>
                  <a:rPr kumimoji="0" lang="en-US" altLang="zh-CN" sz="2800" b="0" i="1" u="none" strike="noStrike" cap="none" normalizeH="0" dirty="0">
                    <a:ln>
                      <a:noFill/>
                    </a:ln>
                    <a:solidFill>
                      <a:schemeClr val="tx1"/>
                    </a:solidFill>
                    <a:effectLst/>
                  </a:rPr>
                  <a:t>X </a:t>
                </a:r>
                <a:r>
                  <a:rPr kumimoji="0" lang="zh-CN" altLang="en-US" sz="2800" b="0" u="none" strike="noStrike" cap="none" normalizeH="0" dirty="0">
                    <a:ln>
                      <a:noFill/>
                    </a:ln>
                    <a:solidFill>
                      <a:schemeClr val="tx1"/>
                    </a:solidFill>
                    <a:effectLst/>
                  </a:rPr>
                  <a:t>的 </a:t>
                </a:r>
                <a:r>
                  <a:rPr kumimoji="0" lang="en-US" altLang="zh-CN" sz="2800" b="0" i="1" u="none" strike="noStrike" cap="none" normalizeH="0" dirty="0">
                    <a:ln>
                      <a:noFill/>
                    </a:ln>
                    <a:solidFill>
                      <a:schemeClr val="tx1"/>
                    </a:solidFill>
                    <a:effectLst/>
                  </a:rPr>
                  <a:t>n </a:t>
                </a:r>
                <a:r>
                  <a:rPr kumimoji="0" lang="zh-CN" altLang="en-US" sz="2800" b="0" u="none" strike="noStrike" cap="none" normalizeH="0" dirty="0">
                    <a:ln>
                      <a:noFill/>
                    </a:ln>
                    <a:solidFill>
                      <a:schemeClr val="tx1"/>
                    </a:solidFill>
                    <a:effectLst/>
                  </a:rPr>
                  <a:t>次重复观测，称</a:t>
                </a:r>
                <a:endParaRPr lang="en-US" altLang="zh-CN" sz="2800" dirty="0"/>
              </a:p>
            </p:txBody>
          </p:sp>
        </mc:Choice>
        <mc:Fallback xmlns="">
          <p:sp>
            <p:nvSpPr>
              <p:cNvPr id="9" name="Rectangle 1"/>
              <p:cNvSpPr>
                <a:spLocks noRot="1" noChangeAspect="1" noMove="1" noResize="1" noEditPoints="1" noAdjustHandles="1" noChangeArrowheads="1" noChangeShapeType="1" noTextEdit="1"/>
              </p:cNvSpPr>
              <p:nvPr/>
            </p:nvSpPr>
            <p:spPr bwMode="auto">
              <a:xfrm>
                <a:off x="1300989" y="1723283"/>
                <a:ext cx="8862607" cy="597664"/>
              </a:xfrm>
              <a:prstGeom prst="rect">
                <a:avLst/>
              </a:prstGeom>
              <a:blipFill rotWithShape="1">
                <a:blip r:embed="rId2"/>
                <a:stretch>
                  <a:fillRect l="-6" t="-2320" r="5" b="-233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0" name="图片 9"/>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24171" t="15991" r="18342" b="57087"/>
          <a:stretch>
            <a:fillRect/>
          </a:stretch>
        </p:blipFill>
        <p:spPr>
          <a:xfrm>
            <a:off x="2390432" y="2470242"/>
            <a:ext cx="6683720" cy="1043546"/>
          </a:xfrm>
          <a:prstGeom prst="rect">
            <a:avLst/>
          </a:prstGeom>
          <a:ln>
            <a:noFill/>
          </a:ln>
          <a:effectLst/>
        </p:spPr>
      </p:pic>
      <p:pic>
        <p:nvPicPr>
          <p:cNvPr id="11" name="图片 10"/>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30941" t="65657" r="23610" b="16613"/>
          <a:stretch>
            <a:fillRect/>
          </a:stretch>
        </p:blipFill>
        <p:spPr>
          <a:xfrm>
            <a:off x="3121339" y="4463002"/>
            <a:ext cx="5740475" cy="907006"/>
          </a:xfrm>
          <a:prstGeom prst="rect">
            <a:avLst/>
          </a:prstGeom>
          <a:ln>
            <a:noFill/>
          </a:ln>
          <a:effectLst/>
        </p:spPr>
      </p:pic>
      <mc:AlternateContent xmlns:mc="http://schemas.openxmlformats.org/markup-compatibility/2006" xmlns:a14="http://schemas.microsoft.com/office/drawing/2010/main">
        <mc:Choice Requires="a14">
          <p:sp>
            <p:nvSpPr>
              <p:cNvPr id="14" name="Rectangle 1"/>
              <p:cNvSpPr>
                <a:spLocks noChangeArrowheads="1"/>
              </p:cNvSpPr>
              <p:nvPr/>
            </p:nvSpPr>
            <p:spPr bwMode="auto">
              <a:xfrm>
                <a:off x="1787363" y="5430163"/>
                <a:ext cx="7134673" cy="59766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kumimoji="0" lang="zh-CN" altLang="en-US" sz="2800" b="0" i="0" u="none" strike="noStrike" cap="none" normalizeH="0" baseline="0" dirty="0">
                    <a:ln>
                      <a:noFill/>
                    </a:ln>
                    <a:solidFill>
                      <a:schemeClr val="tx1"/>
                    </a:solidFill>
                    <a:effectLst/>
                  </a:rPr>
                  <a:t>表示</a:t>
                </a:r>
                <a:r>
                  <a:rPr lang="en-US" altLang="zh-CN" sz="2800" i="1" dirty="0"/>
                  <a:t>X</a:t>
                </a:r>
                <a:r>
                  <a:rPr lang="en-US" altLang="zh-CN" sz="2800" baseline="-25000" dirty="0"/>
                  <a:t>1</a:t>
                </a:r>
                <a:r>
                  <a:rPr lang="en-US" altLang="zh-CN" sz="2800" dirty="0"/>
                  <a:t> , </a:t>
                </a:r>
                <a14:m>
                  <m:oMath xmlns:m="http://schemas.openxmlformats.org/officeDocument/2006/math">
                    <m:r>
                      <a:rPr lang="en-US" altLang="zh-CN" sz="2800" b="1" i="1" dirty="0">
                        <a:latin typeface="Cambria Math" panose="02040503050406030204" pitchFamily="18" charset="0"/>
                      </a:rPr>
                      <m:t>…</m:t>
                    </m:r>
                  </m:oMath>
                </a14:m>
                <a:r>
                  <a:rPr lang="en-US" altLang="zh-CN" sz="2800" dirty="0"/>
                  <a:t> , </a:t>
                </a:r>
                <a:r>
                  <a:rPr lang="en-US" altLang="zh-CN" sz="2800" i="1" dirty="0" err="1"/>
                  <a:t>X</a:t>
                </a:r>
                <a:r>
                  <a:rPr lang="en-US" altLang="zh-CN" sz="2800" baseline="-25000" dirty="0" err="1"/>
                  <a:t>n</a:t>
                </a:r>
                <a:r>
                  <a:rPr lang="en-US" altLang="zh-CN" sz="2800" baseline="-25000" dirty="0"/>
                  <a:t> </a:t>
                </a:r>
                <a:r>
                  <a:rPr kumimoji="0" lang="zh-CN" altLang="en-US" sz="2800" b="0" i="0" u="none" strike="noStrike" cap="none" normalizeH="0" dirty="0">
                    <a:ln>
                      <a:noFill/>
                    </a:ln>
                    <a:solidFill>
                      <a:schemeClr val="tx1"/>
                    </a:solidFill>
                    <a:effectLst/>
                  </a:rPr>
                  <a:t>中小于</a:t>
                </a:r>
                <a:r>
                  <a:rPr lang="zh-CN" altLang="en-US" sz="2800" dirty="0"/>
                  <a:t>等于</a:t>
                </a:r>
                <a:r>
                  <a:rPr kumimoji="0" lang="en-US" altLang="zh-CN" sz="2800" b="0" i="1" u="none" strike="noStrike" cap="none" normalizeH="0" dirty="0">
                    <a:ln>
                      <a:noFill/>
                    </a:ln>
                    <a:solidFill>
                      <a:schemeClr val="tx1"/>
                    </a:solidFill>
                    <a:effectLst/>
                  </a:rPr>
                  <a:t>x </a:t>
                </a:r>
                <a:r>
                  <a:rPr kumimoji="0" lang="zh-CN" altLang="en-US" sz="2800" b="0" i="0" u="none" strike="noStrike" cap="none" normalizeH="0" dirty="0">
                    <a:ln>
                      <a:noFill/>
                    </a:ln>
                    <a:solidFill>
                      <a:schemeClr val="tx1"/>
                    </a:solidFill>
                    <a:effectLst/>
                  </a:rPr>
                  <a:t>的值得个数</a:t>
                </a:r>
                <a:r>
                  <a:rPr kumimoji="0" lang="en-US" altLang="zh-CN" sz="2800" b="0" i="0" u="none" strike="noStrike" cap="none" normalizeH="0" dirty="0">
                    <a:ln>
                      <a:noFill/>
                    </a:ln>
                    <a:solidFill>
                      <a:schemeClr val="tx1"/>
                    </a:solidFill>
                    <a:effectLst/>
                  </a:rPr>
                  <a:t>.</a:t>
                </a:r>
                <a:endParaRPr lang="en-US" altLang="zh-CN" sz="2800" dirty="0"/>
              </a:p>
            </p:txBody>
          </p:sp>
        </mc:Choice>
        <mc:Fallback xmlns="">
          <p:sp>
            <p:nvSpPr>
              <p:cNvPr id="14" name="Rectangle 1"/>
              <p:cNvSpPr>
                <a:spLocks noRot="1" noChangeAspect="1" noMove="1" noResize="1" noEditPoints="1" noAdjustHandles="1" noChangeArrowheads="1" noChangeShapeType="1" noTextEdit="1"/>
              </p:cNvSpPr>
              <p:nvPr/>
            </p:nvSpPr>
            <p:spPr bwMode="auto">
              <a:xfrm>
                <a:off x="1787363" y="5430163"/>
                <a:ext cx="7134673" cy="597664"/>
              </a:xfrm>
              <a:prstGeom prst="rect">
                <a:avLst/>
              </a:prstGeom>
              <a:blipFill rotWithShape="1">
                <a:blip r:embed="rId4"/>
                <a:stretch>
                  <a:fillRect l="-7" t="-2278" r="4" b="-237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5" name="Rectangle 1"/>
          <p:cNvSpPr>
            <a:spLocks noChangeArrowheads="1"/>
          </p:cNvSpPr>
          <p:nvPr/>
        </p:nvSpPr>
        <p:spPr bwMode="auto">
          <a:xfrm>
            <a:off x="1842865" y="3689563"/>
            <a:ext cx="4148712"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r>
              <a:rPr lang="zh-CN" altLang="en-US" sz="2800" dirty="0"/>
              <a:t>为</a:t>
            </a:r>
            <a:r>
              <a:rPr lang="en-US" altLang="zh-CN" sz="2800" i="1" dirty="0"/>
              <a:t>X </a:t>
            </a:r>
            <a:r>
              <a:rPr lang="zh-CN" altLang="en-US" sz="2800" dirty="0"/>
              <a:t>的</a:t>
            </a:r>
            <a:r>
              <a:rPr lang="zh-CN" altLang="en-US" sz="2800" dirty="0">
                <a:solidFill>
                  <a:srgbClr val="FF0000"/>
                </a:solidFill>
              </a:rPr>
              <a:t>经验分布</a:t>
            </a:r>
            <a:r>
              <a:rPr lang="zh-CN" altLang="en-US" sz="2800" dirty="0"/>
              <a:t>，这里</a:t>
            </a:r>
            <a:endParaRPr lang="en-US" altLang="zh-CN" sz="2800" dirty="0"/>
          </a:p>
        </p:txBody>
      </p:sp>
      <p:sp>
        <p:nvSpPr>
          <p:cNvPr id="12" name="灯片编号占位符 11"/>
          <p:cNvSpPr>
            <a:spLocks noGrp="1"/>
          </p:cNvSpPr>
          <p:nvPr>
            <p:ph type="sldNum" sz="quarter" idx="12"/>
          </p:nvPr>
        </p:nvSpPr>
        <p:spPr/>
        <p:txBody>
          <a:bodyPr/>
          <a:lstStyle/>
          <a:p>
            <a:fld id="{5FD308DF-D0D6-41CA-8E01-1A1CE80A10EE}" type="slidenum">
              <a:rPr lang="zh-CN" altLang="en-US" smtClean="0"/>
              <a:t>241</a:t>
            </a:fld>
            <a:endParaRPr lang="zh-CN" altLang="en-US"/>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1"/>
          <p:cNvSpPr>
            <a:spLocks noGrp="1"/>
          </p:cNvSpPr>
          <p:nvPr>
            <p:ph type="sldNum" sz="quarter" idx="12"/>
          </p:nvPr>
        </p:nvSpPr>
        <p:spPr/>
        <p:txBody>
          <a:bodyPr/>
          <a:lstStyle/>
          <a:p>
            <a:fld id="{5FD308DF-D0D6-41CA-8E01-1A1CE80A10EE}" type="slidenum">
              <a:rPr lang="zh-CN" altLang="en-US" smtClean="0"/>
              <a:t>242</a:t>
            </a:fld>
            <a:endParaRPr lang="zh-CN" altLang="en-US"/>
          </a:p>
        </p:txBody>
      </p:sp>
      <mc:AlternateContent xmlns:mc="http://schemas.openxmlformats.org/markup-compatibility/2006" xmlns:a14="http://schemas.microsoft.com/office/drawing/2010/main">
        <mc:Choice Requires="a14">
          <p:sp>
            <p:nvSpPr>
              <p:cNvPr id="16" name="文本框 15"/>
              <p:cNvSpPr txBox="1"/>
              <p:nvPr/>
            </p:nvSpPr>
            <p:spPr>
              <a:xfrm>
                <a:off x="781049" y="4063561"/>
                <a:ext cx="4572001" cy="854273"/>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ℙ</m:t>
                      </m:r>
                      <m:d>
                        <m:dPr>
                          <m:ctrlPr>
                            <a:rPr lang="en-US" altLang="zh-CN" sz="2800" i="1">
                              <a:latin typeface="Cambria Math" panose="02040503050406030204" pitchFamily="18" charset="0"/>
                            </a:rPr>
                          </m:ctrlPr>
                        </m:dPr>
                        <m:e>
                          <m:func>
                            <m:funcPr>
                              <m:ctrlPr>
                                <a:rPr lang="en-US" altLang="zh-CN" sz="2800" i="1" smtClean="0">
                                  <a:latin typeface="Cambria Math" panose="02040503050406030204" pitchFamily="18" charset="0"/>
                                </a:rPr>
                              </m:ctrlPr>
                            </m:funcPr>
                            <m:fName>
                              <m:limLow>
                                <m:limLowPr>
                                  <m:ctrlPr>
                                    <a:rPr lang="en-US" altLang="zh-CN" sz="2800" i="1" smtClean="0">
                                      <a:latin typeface="Cambria Math" panose="02040503050406030204" pitchFamily="18" charset="0"/>
                                    </a:rPr>
                                  </m:ctrlPr>
                                </m:limLowPr>
                                <m:e>
                                  <m:r>
                                    <m:rPr>
                                      <m:sty m:val="p"/>
                                    </m:rPr>
                                    <a:rPr lang="en-US" altLang="zh-CN" sz="2800" i="0" smtClean="0">
                                      <a:latin typeface="Cambria Math" panose="02040503050406030204" pitchFamily="18" charset="0"/>
                                    </a:rPr>
                                    <m:t>lim</m:t>
                                  </m:r>
                                </m:e>
                                <m:lim>
                                  <m:r>
                                    <a:rPr lang="en-US" altLang="zh-CN" sz="2800" b="0" i="1" smtClean="0">
                                      <a:latin typeface="Cambria Math" panose="02040503050406030204" pitchFamily="18" charset="0"/>
                                    </a:rPr>
                                    <m:t>𝑛</m:t>
                                  </m:r>
                                  <m:r>
                                    <a:rPr lang="en-US" altLang="zh-CN" sz="2800" b="0" i="1" smtClean="0">
                                      <a:latin typeface="Cambria Math" panose="02040503050406030204" pitchFamily="18" charset="0"/>
                                      <a:ea typeface="Cambria Math" panose="02040503050406030204" pitchFamily="18" charset="0"/>
                                    </a:rPr>
                                    <m:t>→∞</m:t>
                                  </m:r>
                                </m:lim>
                              </m:limLow>
                            </m:fName>
                            <m:e>
                              <m:sSub>
                                <m:sSubPr>
                                  <m:ctrlPr>
                                    <a:rPr lang="en-US" altLang="zh-CN" sz="2800" i="1">
                                      <a:solidFill>
                                        <a:prstClr val="black"/>
                                      </a:solidFill>
                                      <a:latin typeface="Cambria Math" panose="02040503050406030204" pitchFamily="18" charset="0"/>
                                      <a:ea typeface="Cambria Math" panose="02040503050406030204" pitchFamily="18" charset="0"/>
                                    </a:rPr>
                                  </m:ctrlPr>
                                </m:sSubPr>
                                <m:e>
                                  <m:r>
                                    <a:rPr lang="en-US" altLang="zh-CN" sz="2800" i="1">
                                      <a:solidFill>
                                        <a:prstClr val="black"/>
                                      </a:solidFill>
                                      <a:latin typeface="Cambria Math" panose="02040503050406030204" pitchFamily="18" charset="0"/>
                                      <a:ea typeface="Cambria Math" panose="02040503050406030204" pitchFamily="18" charset="0"/>
                                    </a:rPr>
                                    <m:t>𝐹</m:t>
                                  </m:r>
                                </m:e>
                                <m:sub>
                                  <m:r>
                                    <a:rPr lang="en-US" altLang="zh-CN" sz="2800" i="1">
                                      <a:solidFill>
                                        <a:prstClr val="black"/>
                                      </a:solidFill>
                                      <a:latin typeface="Cambria Math" panose="02040503050406030204" pitchFamily="18" charset="0"/>
                                      <a:ea typeface="Cambria Math" panose="02040503050406030204" pitchFamily="18" charset="0"/>
                                    </a:rPr>
                                    <m:t>𝑛</m:t>
                                  </m:r>
                                </m:sub>
                              </m:sSub>
                              <m:d>
                                <m:dPr>
                                  <m:ctrlPr>
                                    <a:rPr lang="en-US" altLang="zh-CN" sz="2800" i="1">
                                      <a:solidFill>
                                        <a:prstClr val="black"/>
                                      </a:solidFill>
                                      <a:latin typeface="Cambria Math" panose="02040503050406030204" pitchFamily="18" charset="0"/>
                                      <a:ea typeface="Cambria Math" panose="02040503050406030204" pitchFamily="18" charset="0"/>
                                    </a:rPr>
                                  </m:ctrlPr>
                                </m:dPr>
                                <m:e>
                                  <m:r>
                                    <a:rPr lang="en-US" altLang="zh-CN" sz="2800" i="1">
                                      <a:solidFill>
                                        <a:prstClr val="black"/>
                                      </a:solidFill>
                                      <a:latin typeface="Cambria Math" panose="02040503050406030204" pitchFamily="18" charset="0"/>
                                      <a:ea typeface="Cambria Math" panose="02040503050406030204" pitchFamily="18" charset="0"/>
                                    </a:rPr>
                                    <m:t>𝑥</m:t>
                                  </m:r>
                                </m:e>
                              </m:d>
                            </m:e>
                          </m:func>
                          <m:r>
                            <a:rPr lang="en-US" altLang="zh-CN" sz="2800" b="0" i="1" smtClean="0">
                              <a:latin typeface="Cambria Math" panose="02040503050406030204" pitchFamily="18" charset="0"/>
                            </a:rPr>
                            <m:t>=</m:t>
                          </m:r>
                          <m:r>
                            <a:rPr lang="en-US" altLang="zh-CN" sz="2800" i="1">
                              <a:solidFill>
                                <a:prstClr val="black"/>
                              </a:solidFill>
                              <a:latin typeface="Cambria Math" panose="02040503050406030204" pitchFamily="18" charset="0"/>
                              <a:ea typeface="Cambria Math" panose="02040503050406030204" pitchFamily="18" charset="0"/>
                            </a:rPr>
                            <m:t>𝐹</m:t>
                          </m:r>
                          <m:d>
                            <m:dPr>
                              <m:ctrlPr>
                                <a:rPr lang="en-US" altLang="zh-CN" sz="2800" i="1">
                                  <a:solidFill>
                                    <a:prstClr val="black"/>
                                  </a:solidFill>
                                  <a:latin typeface="Cambria Math" panose="02040503050406030204" pitchFamily="18" charset="0"/>
                                  <a:ea typeface="Cambria Math" panose="02040503050406030204" pitchFamily="18" charset="0"/>
                                </a:rPr>
                              </m:ctrlPr>
                            </m:dPr>
                            <m:e>
                              <m:r>
                                <a:rPr lang="en-US" altLang="zh-CN" sz="2800" i="1">
                                  <a:solidFill>
                                    <a:prstClr val="black"/>
                                  </a:solidFill>
                                  <a:latin typeface="Cambria Math" panose="02040503050406030204" pitchFamily="18" charset="0"/>
                                  <a:ea typeface="Cambria Math" panose="02040503050406030204" pitchFamily="18" charset="0"/>
                                </a:rPr>
                                <m:t>𝑥</m:t>
                              </m:r>
                            </m:e>
                          </m:d>
                        </m:e>
                      </m:d>
                      <m:r>
                        <a:rPr lang="en-US" altLang="zh-CN" sz="2800" b="0" i="1" smtClean="0">
                          <a:latin typeface="Cambria Math" panose="02040503050406030204" pitchFamily="18" charset="0"/>
                          <a:ea typeface="Cambria Math" panose="02040503050406030204" pitchFamily="18" charset="0"/>
                        </a:rPr>
                        <m:t>=1</m:t>
                      </m:r>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781049" y="4063561"/>
                <a:ext cx="4572001" cy="854273"/>
              </a:xfrm>
              <a:prstGeom prst="rect">
                <a:avLst/>
              </a:prstGeom>
              <a:blipFill rotWithShape="1">
                <a:blip r:embed="rId3"/>
                <a:stretch>
                  <a:fillRect l="-14" t="-23" b="46"/>
                </a:stretch>
              </a:blipFill>
            </p:spPr>
            <p:txBody>
              <a:bodyPr/>
              <a:lstStyle/>
              <a:p>
                <a:r>
                  <a:rPr lang="zh-CN" altLang="en-US">
                    <a:noFill/>
                  </a:rPr>
                  <a:t> </a:t>
                </a:r>
              </a:p>
            </p:txBody>
          </p:sp>
        </mc:Fallback>
      </mc:AlternateContent>
      <p:sp>
        <p:nvSpPr>
          <p:cNvPr id="17" name="箭头: 下 16"/>
          <p:cNvSpPr/>
          <p:nvPr/>
        </p:nvSpPr>
        <p:spPr>
          <a:xfrm>
            <a:off x="2515798" y="2794439"/>
            <a:ext cx="551251" cy="1200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 name="文本框 1"/>
              <p:cNvSpPr txBox="1"/>
              <p:nvPr/>
            </p:nvSpPr>
            <p:spPr>
              <a:xfrm>
                <a:off x="781049" y="1306820"/>
                <a:ext cx="4572001" cy="1060483"/>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ℙ</m:t>
                      </m:r>
                      <m:d>
                        <m:dPr>
                          <m:ctrlPr>
                            <a:rPr lang="en-US" altLang="zh-CN" sz="2800" i="1">
                              <a:latin typeface="Cambria Math" panose="02040503050406030204" pitchFamily="18" charset="0"/>
                            </a:rPr>
                          </m:ctrlPr>
                        </m:dPr>
                        <m:e>
                          <m:func>
                            <m:funcPr>
                              <m:ctrlPr>
                                <a:rPr lang="en-US" altLang="zh-CN" sz="2800" i="1" smtClean="0">
                                  <a:latin typeface="Cambria Math" panose="02040503050406030204" pitchFamily="18" charset="0"/>
                                </a:rPr>
                              </m:ctrlPr>
                            </m:funcPr>
                            <m:fName>
                              <m:limLow>
                                <m:limLowPr>
                                  <m:ctrlPr>
                                    <a:rPr lang="en-US" altLang="zh-CN" sz="2800" i="1" smtClean="0">
                                      <a:latin typeface="Cambria Math" panose="02040503050406030204" pitchFamily="18" charset="0"/>
                                    </a:rPr>
                                  </m:ctrlPr>
                                </m:limLowPr>
                                <m:e>
                                  <m:r>
                                    <m:rPr>
                                      <m:sty m:val="p"/>
                                    </m:rPr>
                                    <a:rPr lang="en-US" altLang="zh-CN" sz="2800" i="0" smtClean="0">
                                      <a:latin typeface="Cambria Math" panose="02040503050406030204" pitchFamily="18" charset="0"/>
                                    </a:rPr>
                                    <m:t>lim</m:t>
                                  </m:r>
                                </m:e>
                                <m:lim>
                                  <m:r>
                                    <a:rPr lang="en-US" altLang="zh-CN" sz="2800" b="0" i="1" smtClean="0">
                                      <a:latin typeface="Cambria Math" panose="02040503050406030204" pitchFamily="18" charset="0"/>
                                    </a:rPr>
                                    <m:t>𝑛</m:t>
                                  </m:r>
                                  <m:r>
                                    <a:rPr lang="en-US" altLang="zh-CN" sz="2800" b="0" i="1" smtClean="0">
                                      <a:latin typeface="Cambria Math" panose="02040503050406030204" pitchFamily="18" charset="0"/>
                                      <a:ea typeface="Cambria Math" panose="02040503050406030204" pitchFamily="18" charset="0"/>
                                    </a:rPr>
                                    <m:t>→∞</m:t>
                                  </m:r>
                                </m:lim>
                              </m:limLow>
                            </m:fName>
                            <m:e>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num>
                                <m:den>
                                  <m:r>
                                    <a:rPr lang="en-US" altLang="zh-CN" sz="2800" b="0" i="1" smtClean="0">
                                      <a:latin typeface="Cambria Math" panose="02040503050406030204" pitchFamily="18" charset="0"/>
                                    </a:rPr>
                                    <m:t>𝑛</m:t>
                                  </m:r>
                                </m:den>
                              </m:f>
                            </m:e>
                          </m:func>
                          <m:r>
                            <a:rPr lang="en-US" altLang="zh-CN" sz="2800" b="0" i="1" smtClean="0">
                              <a:latin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 </m:t>
                          </m:r>
                        </m:e>
                      </m:d>
                      <m:r>
                        <a:rPr lang="en-US" altLang="zh-CN" sz="2800" b="0" i="1" smtClean="0">
                          <a:latin typeface="Cambria Math" panose="02040503050406030204" pitchFamily="18" charset="0"/>
                          <a:ea typeface="Cambria Math" panose="02040503050406030204" pitchFamily="18" charset="0"/>
                        </a:rPr>
                        <m:t>=1</m:t>
                      </m:r>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781049" y="1306820"/>
                <a:ext cx="4572001" cy="1060483"/>
              </a:xfrm>
              <a:prstGeom prst="rect">
                <a:avLst/>
              </a:prstGeom>
              <a:blipFill rotWithShape="1">
                <a:blip r:embed="rId4"/>
                <a:stretch>
                  <a:fillRect l="-14" t="-59" b="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6062662" y="3182536"/>
                <a:ext cx="5153025" cy="809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𝐹</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𝑛</m:t>
                          </m:r>
                        </m:sub>
                      </m:sSub>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𝑥</m:t>
                          </m:r>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f>
                        <m:f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fPr>
                        <m:num>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𝑛</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d>
                                <m:dPr>
                                  <m:begChr m:val="{"/>
                                  <m:endChr m:val="}"/>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𝑖</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𝑋</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𝑖</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𝑥</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𝑖</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𝑛</m:t>
                                  </m:r>
                                </m:e>
                              </m:d>
                            </m:e>
                          </m:d>
                        </m:num>
                        <m:den>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𝑛</m:t>
                          </m:r>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 </m:t>
                      </m:r>
                    </m:oMath>
                  </m:oMathPara>
                </a14:m>
                <a:endParaRPr lang="zh-CN" alt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6062662" y="3182536"/>
                <a:ext cx="5153025" cy="809902"/>
              </a:xfrm>
              <a:prstGeom prst="rect">
                <a:avLst/>
              </a:prstGeom>
              <a:blipFill rotWithShape="1">
                <a:blip r:embed="rId5"/>
                <a:stretch>
                  <a:fillRect l="-6" t="-68" r="6" b="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586810" y="2271219"/>
                <a:ext cx="450016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ℙ</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𝑋</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𝑥</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5586810" y="2271219"/>
                <a:ext cx="4500165" cy="523220"/>
              </a:xfrm>
              <a:prstGeom prst="rect">
                <a:avLst/>
              </a:prstGeom>
              <a:blipFill rotWithShape="1">
                <a:blip r:embed="rId6"/>
                <a:stretch>
                  <a:fillRect l="-2" t="-88" b="8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3" grpId="0"/>
      <p:bldP spid="4"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96679" y="1206554"/>
            <a:ext cx="1876137" cy="461665"/>
            <a:chOff x="1180079" y="1387853"/>
            <a:chExt cx="1876137" cy="461665"/>
          </a:xfrm>
        </p:grpSpPr>
        <p:sp>
          <p:nvSpPr>
            <p:cNvPr id="3" name="矩形 2"/>
            <p:cNvSpPr/>
            <p:nvPr/>
          </p:nvSpPr>
          <p:spPr>
            <a:xfrm>
              <a:off x="1555751" y="1387853"/>
              <a:ext cx="1500465"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例</a:t>
              </a:r>
              <a:r>
                <a:rPr lang="en-US" altLang="zh-CN" sz="2400" b="1" dirty="0">
                  <a:solidFill>
                    <a:srgbClr val="004EA2"/>
                  </a:solidFill>
                  <a:ea typeface="思源黑体 CN Bold" panose="020B0800000000000000" pitchFamily="34" charset="-122"/>
                </a:rPr>
                <a:t>2.6.3</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grpSp>
        <p:nvGrpSpPr>
          <p:cNvPr id="15" name="组合 14"/>
          <p:cNvGrpSpPr/>
          <p:nvPr/>
        </p:nvGrpSpPr>
        <p:grpSpPr>
          <a:xfrm>
            <a:off x="1465587" y="1708764"/>
            <a:ext cx="9489807" cy="2597976"/>
            <a:chOff x="569100" y="1749553"/>
            <a:chExt cx="6680689" cy="2597976"/>
          </a:xfrm>
        </p:grpSpPr>
        <mc:AlternateContent xmlns:mc="http://schemas.openxmlformats.org/markup-compatibility/2006" xmlns:a14="http://schemas.microsoft.com/office/drawing/2010/main">
          <mc:Choice Requires="a14">
            <p:sp>
              <p:nvSpPr>
                <p:cNvPr id="7" name="Rectangle 1"/>
                <p:cNvSpPr>
                  <a:spLocks noChangeArrowheads="1"/>
                </p:cNvSpPr>
                <p:nvPr/>
              </p:nvSpPr>
              <p:spPr bwMode="auto">
                <a:xfrm>
                  <a:off x="569100" y="1749553"/>
                  <a:ext cx="6680689" cy="115781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kumimoji="0" lang="zh-CN" altLang="en-US" sz="2800" b="0" i="0" u="none" strike="noStrike" cap="none" normalizeH="0" baseline="0" dirty="0">
                      <a:ln>
                        <a:noFill/>
                      </a:ln>
                      <a:solidFill>
                        <a:schemeClr val="tx1"/>
                      </a:solidFill>
                      <a:effectLst/>
                    </a:rPr>
                    <a:t>设</a:t>
                  </a:r>
                  <a:r>
                    <a:rPr lang="en-US" altLang="zh-CN" sz="2800" i="1" dirty="0"/>
                    <a:t>X</a:t>
                  </a:r>
                  <a:r>
                    <a:rPr lang="en-US" altLang="zh-CN" sz="2800" baseline="-25000" dirty="0"/>
                    <a:t>1</a:t>
                  </a:r>
                  <a:r>
                    <a:rPr lang="en-US" altLang="zh-CN" sz="2800" dirty="0"/>
                    <a:t> , </a:t>
                  </a:r>
                  <a14:m>
                    <m:oMath xmlns:m="http://schemas.openxmlformats.org/officeDocument/2006/math">
                      <m:r>
                        <a:rPr lang="en-US" altLang="zh-CN" sz="2800" b="1" i="1" dirty="0">
                          <a:latin typeface="Cambria Math" panose="02040503050406030204" pitchFamily="18" charset="0"/>
                        </a:rPr>
                        <m:t>…</m:t>
                      </m:r>
                    </m:oMath>
                  </a14:m>
                  <a:r>
                    <a:rPr lang="en-US" altLang="zh-CN" sz="2800" dirty="0"/>
                    <a:t> , </a:t>
                  </a:r>
                  <a:r>
                    <a:rPr lang="en-US" altLang="zh-CN" sz="2800" i="1" dirty="0" err="1"/>
                    <a:t>X</a:t>
                  </a:r>
                  <a:r>
                    <a:rPr lang="en-US" altLang="zh-CN" sz="2800" baseline="-25000" dirty="0" err="1"/>
                    <a:t>n</a:t>
                  </a:r>
                  <a:r>
                    <a:rPr lang="en-US" altLang="zh-CN" sz="2800" baseline="-25000" dirty="0"/>
                    <a:t> </a:t>
                  </a:r>
                  <a:r>
                    <a:rPr kumimoji="0" lang="zh-CN" altLang="en-US" sz="2800" b="0" i="0" u="none" strike="noStrike" cap="none" normalizeH="0" dirty="0">
                      <a:ln>
                        <a:noFill/>
                      </a:ln>
                      <a:solidFill>
                        <a:schemeClr val="tx1"/>
                      </a:solidFill>
                      <a:effectLst/>
                    </a:rPr>
                    <a:t>为随机变量</a:t>
                  </a:r>
                  <a:r>
                    <a:rPr kumimoji="0" lang="en-US" altLang="zh-CN" sz="2800" b="0" i="1" u="none" strike="noStrike" cap="none" normalizeH="0" dirty="0">
                      <a:ln>
                        <a:noFill/>
                      </a:ln>
                      <a:solidFill>
                        <a:schemeClr val="tx1"/>
                      </a:solidFill>
                      <a:effectLst/>
                    </a:rPr>
                    <a:t>X </a:t>
                  </a:r>
                  <a:r>
                    <a:rPr kumimoji="0" lang="zh-CN" altLang="en-US" sz="2800" b="0" u="none" strike="noStrike" cap="none" normalizeH="0" dirty="0">
                      <a:ln>
                        <a:noFill/>
                      </a:ln>
                      <a:solidFill>
                        <a:schemeClr val="tx1"/>
                      </a:solidFill>
                      <a:effectLst/>
                    </a:rPr>
                    <a:t>的 </a:t>
                  </a:r>
                  <a:r>
                    <a:rPr kumimoji="0" lang="en-US" altLang="zh-CN" sz="2800" b="0" i="1" u="none" strike="noStrike" cap="none" normalizeH="0" dirty="0">
                      <a:ln>
                        <a:noFill/>
                      </a:ln>
                      <a:solidFill>
                        <a:schemeClr val="tx1"/>
                      </a:solidFill>
                      <a:effectLst/>
                    </a:rPr>
                    <a:t>n </a:t>
                  </a:r>
                  <a:r>
                    <a:rPr kumimoji="0" lang="zh-CN" altLang="en-US" sz="2800" b="0" u="none" strike="noStrike" cap="none" normalizeH="0" dirty="0">
                      <a:ln>
                        <a:noFill/>
                      </a:ln>
                      <a:solidFill>
                        <a:schemeClr val="tx1"/>
                      </a:solidFill>
                      <a:effectLst/>
                    </a:rPr>
                    <a:t>次重复观测，试证明对于任意给定的实数 </a:t>
                  </a:r>
                  <a:r>
                    <a:rPr kumimoji="0" lang="en-US" altLang="zh-CN" sz="2800" b="0" i="1" u="none" strike="noStrike" cap="none" normalizeH="0" dirty="0">
                      <a:ln>
                        <a:noFill/>
                      </a:ln>
                      <a:solidFill>
                        <a:schemeClr val="tx1"/>
                      </a:solidFill>
                      <a:effectLst/>
                    </a:rPr>
                    <a:t>x</a:t>
                  </a:r>
                  <a:r>
                    <a:rPr kumimoji="0" lang="zh-CN" altLang="en-US" sz="2800" b="0" u="none" strike="noStrike" cap="none" normalizeH="0" dirty="0">
                      <a:ln>
                        <a:noFill/>
                      </a:ln>
                      <a:solidFill>
                        <a:schemeClr val="tx1"/>
                      </a:solidFill>
                      <a:effectLst/>
                    </a:rPr>
                    <a:t>，</a:t>
                  </a:r>
                  <a:endParaRPr lang="en-US" altLang="zh-CN" sz="2800" dirty="0"/>
                </a:p>
              </p:txBody>
            </p:sp>
          </mc:Choice>
          <mc:Fallback xmlns="">
            <p:sp>
              <p:nvSpPr>
                <p:cNvPr id="7" name="Rectangle 1"/>
                <p:cNvSpPr>
                  <a:spLocks noRot="1" noChangeAspect="1" noMove="1" noResize="1" noEditPoints="1" noAdjustHandles="1" noChangeArrowheads="1" noChangeShapeType="1" noTextEdit="1"/>
                </p:cNvSpPr>
                <p:nvPr/>
              </p:nvSpPr>
              <p:spPr bwMode="auto">
                <a:xfrm>
                  <a:off x="569100" y="1749553"/>
                  <a:ext cx="6680689" cy="1157817"/>
                </a:xfrm>
                <a:prstGeom prst="rect">
                  <a:avLst/>
                </a:prstGeom>
                <a:blipFill rotWithShape="1">
                  <a:blip r:embed="rId2"/>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8" name="图片 7"/>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32407" t="39220" r="30025" b="26853"/>
            <a:stretch>
              <a:fillRect/>
            </a:stretch>
          </p:blipFill>
          <p:spPr>
            <a:xfrm>
              <a:off x="2175788" y="2757867"/>
              <a:ext cx="2975428" cy="861425"/>
            </a:xfrm>
            <a:prstGeom prst="rect">
              <a:avLst/>
            </a:prstGeom>
            <a:ln>
              <a:noFill/>
            </a:ln>
            <a:effectLst/>
          </p:spPr>
        </p:pic>
        <p:sp>
          <p:nvSpPr>
            <p:cNvPr id="9" name="Rectangle 1"/>
            <p:cNvSpPr>
              <a:spLocks noChangeArrowheads="1"/>
            </p:cNvSpPr>
            <p:nvPr/>
          </p:nvSpPr>
          <p:spPr bwMode="auto">
            <a:xfrm>
              <a:off x="569100" y="3749865"/>
              <a:ext cx="5768082"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r>
                <a:rPr lang="zh-CN" altLang="en-US" sz="2800" dirty="0"/>
                <a:t>成立的概率为</a:t>
              </a:r>
              <a:r>
                <a:rPr lang="en-US" altLang="zh-CN" sz="2800" dirty="0"/>
                <a:t>1</a:t>
              </a:r>
              <a:r>
                <a:rPr lang="zh-CN" altLang="en-US" sz="2800" dirty="0"/>
                <a:t>，其中</a:t>
              </a:r>
              <a:r>
                <a:rPr lang="en-US" altLang="zh-CN" sz="2800" i="1" dirty="0"/>
                <a:t>F</a:t>
              </a:r>
              <a:r>
                <a:rPr lang="en-US" altLang="zh-CN" sz="2800" dirty="0"/>
                <a:t>(</a:t>
              </a:r>
              <a:r>
                <a:rPr lang="en-US" altLang="zh-CN" sz="2800" i="1" dirty="0"/>
                <a:t>x</a:t>
              </a:r>
              <a:r>
                <a:rPr lang="en-US" altLang="zh-CN" sz="2800" dirty="0"/>
                <a:t>) </a:t>
              </a:r>
              <a:r>
                <a:rPr lang="zh-CN" altLang="en-US" sz="2800" dirty="0"/>
                <a:t>为</a:t>
              </a:r>
              <a:r>
                <a:rPr lang="en-US" altLang="zh-CN" sz="2800" i="1" dirty="0"/>
                <a:t>X </a:t>
              </a:r>
              <a:r>
                <a:rPr lang="zh-CN" altLang="en-US" sz="2800" dirty="0"/>
                <a:t>的分布函数</a:t>
              </a:r>
              <a:r>
                <a:rPr lang="en-US" altLang="zh-CN" sz="2800" dirty="0"/>
                <a:t>.</a:t>
              </a:r>
            </a:p>
          </p:txBody>
        </p:sp>
      </p:grpSp>
      <p:grpSp>
        <p:nvGrpSpPr>
          <p:cNvPr id="10" name="组合 9"/>
          <p:cNvGrpSpPr/>
          <p:nvPr/>
        </p:nvGrpSpPr>
        <p:grpSpPr>
          <a:xfrm>
            <a:off x="1205566" y="4726741"/>
            <a:ext cx="10009848" cy="1238679"/>
            <a:chOff x="832352" y="1684445"/>
            <a:chExt cx="6411014" cy="769441"/>
          </a:xfrm>
        </p:grpSpPr>
        <p:grpSp>
          <p:nvGrpSpPr>
            <p:cNvPr id="11" name="组合 10"/>
            <p:cNvGrpSpPr/>
            <p:nvPr/>
          </p:nvGrpSpPr>
          <p:grpSpPr>
            <a:xfrm>
              <a:off x="832352" y="1684445"/>
              <a:ext cx="6411014" cy="769441"/>
              <a:chOff x="832352" y="1684445"/>
              <a:chExt cx="6411014" cy="769441"/>
            </a:xfrm>
          </p:grpSpPr>
          <p:sp>
            <p:nvSpPr>
              <p:cNvPr id="13" name="矩形 12"/>
              <p:cNvSpPr/>
              <p:nvPr/>
            </p:nvSpPr>
            <p:spPr>
              <a:xfrm>
                <a:off x="873627" y="1684445"/>
                <a:ext cx="6369739"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4" name="矩形 13"/>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12" name="矩形 11"/>
            <p:cNvSpPr/>
            <p:nvPr/>
          </p:nvSpPr>
          <p:spPr>
            <a:xfrm>
              <a:off x="965756" y="1742425"/>
              <a:ext cx="6049010" cy="672531"/>
            </a:xfrm>
            <a:prstGeom prst="rect">
              <a:avLst/>
            </a:prstGeom>
            <a:noFill/>
            <a:ln w="57150">
              <a:noFill/>
            </a:ln>
          </p:spPr>
          <p:txBody>
            <a:bodyPr wrap="square" anchor="ctr" anchorCtr="0">
              <a:spAutoFit/>
            </a:bodyPr>
            <a:lstStyle/>
            <a:p>
              <a:pPr>
                <a:lnSpc>
                  <a:spcPct val="120000"/>
                </a:lnSpc>
              </a:pPr>
              <a:r>
                <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 可用经验分布函数估计分布函数，这样的估计随着重复观测次数的增加而越来越精确</a:t>
              </a:r>
              <a:r>
                <a:rPr lang="en-US" altLang="zh-CN" sz="2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 </a:t>
              </a:r>
            </a:p>
          </p:txBody>
        </p:sp>
      </p:grpSp>
      <p:sp>
        <p:nvSpPr>
          <p:cNvPr id="16" name="灯片编号占位符 15"/>
          <p:cNvSpPr>
            <a:spLocks noGrp="1"/>
          </p:cNvSpPr>
          <p:nvPr>
            <p:ph type="sldNum" sz="quarter" idx="12"/>
          </p:nvPr>
        </p:nvSpPr>
        <p:spPr/>
        <p:txBody>
          <a:bodyPr/>
          <a:lstStyle/>
          <a:p>
            <a:fld id="{5FD308DF-D0D6-41CA-8E01-1A1CE80A10EE}" type="slidenum">
              <a:rPr lang="zh-CN" altLang="en-US" smtClean="0"/>
              <a:t>243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FD308DF-D0D6-41CA-8E01-1A1CE80A10EE}" type="slidenum">
              <a:rPr lang="zh-CN" altLang="en-US" smtClean="0"/>
              <a:t>244</a:t>
            </a:fld>
            <a:endParaRPr lang="zh-CN" altLang="en-US"/>
          </a:p>
        </p:txBody>
      </p:sp>
      <p:grpSp>
        <p:nvGrpSpPr>
          <p:cNvPr id="3" name="组合 2"/>
          <p:cNvGrpSpPr/>
          <p:nvPr/>
        </p:nvGrpSpPr>
        <p:grpSpPr>
          <a:xfrm>
            <a:off x="1183599" y="1001451"/>
            <a:ext cx="9659553" cy="4437863"/>
            <a:chOff x="1488935" y="3315544"/>
            <a:chExt cx="5812218" cy="1760326"/>
          </a:xfrm>
        </p:grpSpPr>
        <p:pic>
          <p:nvPicPr>
            <p:cNvPr id="4" name="图片 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18" t="18929" r="5861" b="34917"/>
            <a:stretch>
              <a:fillRect/>
            </a:stretch>
          </p:blipFill>
          <p:spPr>
            <a:xfrm>
              <a:off x="1488935" y="3315544"/>
              <a:ext cx="5382031" cy="1359319"/>
            </a:xfrm>
            <a:prstGeom prst="rect">
              <a:avLst/>
            </a:prstGeom>
            <a:ln>
              <a:noFill/>
            </a:ln>
            <a:effectLst/>
          </p:spPr>
        </p:pic>
        <p:sp>
          <p:nvSpPr>
            <p:cNvPr id="5" name="矩形 4"/>
            <p:cNvSpPr/>
            <p:nvPr/>
          </p:nvSpPr>
          <p:spPr>
            <a:xfrm>
              <a:off x="2018554" y="4674863"/>
              <a:ext cx="1403702" cy="401007"/>
            </a:xfrm>
            <a:prstGeom prst="rect">
              <a:avLst/>
            </a:prstGeom>
          </p:spPr>
          <p:txBody>
            <a:bodyPr wrap="square">
              <a:spAutoFit/>
            </a:bodyPr>
            <a:lstStyle/>
            <a:p>
              <a:pPr>
                <a:lnSpc>
                  <a:spcPct val="120000"/>
                </a:lnSpc>
              </a:pPr>
              <a:r>
                <a:rPr lang="en-US" altLang="zh-CN" dirty="0"/>
                <a:t>(</a:t>
              </a:r>
              <a:r>
                <a:rPr lang="en-US" altLang="zh-CN" i="1" dirty="0"/>
                <a:t>a</a:t>
              </a:r>
              <a:r>
                <a:rPr lang="en-US" altLang="zh-CN" dirty="0"/>
                <a:t>)</a:t>
              </a:r>
              <a:r>
                <a:rPr lang="zh-CN" altLang="en-US" dirty="0"/>
                <a:t>密度图像</a:t>
              </a:r>
            </a:p>
          </p:txBody>
        </p:sp>
        <p:sp>
          <p:nvSpPr>
            <p:cNvPr id="6" name="矩形 5"/>
            <p:cNvSpPr/>
            <p:nvPr/>
          </p:nvSpPr>
          <p:spPr>
            <a:xfrm>
              <a:off x="5147476" y="4674863"/>
              <a:ext cx="2153677" cy="401007"/>
            </a:xfrm>
            <a:prstGeom prst="rect">
              <a:avLst/>
            </a:prstGeom>
          </p:spPr>
          <p:txBody>
            <a:bodyPr wrap="square">
              <a:spAutoFit/>
            </a:bodyPr>
            <a:lstStyle/>
            <a:p>
              <a:pPr>
                <a:lnSpc>
                  <a:spcPct val="120000"/>
                </a:lnSpc>
              </a:pPr>
              <a:r>
                <a:rPr lang="en-US" altLang="zh-CN" dirty="0"/>
                <a:t>(</a:t>
              </a:r>
              <a:r>
                <a:rPr lang="en-US" altLang="zh-CN" i="1" dirty="0"/>
                <a:t>b</a:t>
              </a:r>
              <a:r>
                <a:rPr lang="en-US" altLang="zh-CN" dirty="0"/>
                <a:t>)</a:t>
              </a:r>
              <a:r>
                <a:rPr lang="zh-CN" altLang="en-US" dirty="0"/>
                <a:t>分布函数图象</a:t>
              </a:r>
            </a:p>
          </p:txBody>
        </p:sp>
      </p:grpSp>
      <p:sp>
        <p:nvSpPr>
          <p:cNvPr id="10" name="文本框 9"/>
          <p:cNvSpPr txBox="1"/>
          <p:nvPr/>
        </p:nvSpPr>
        <p:spPr>
          <a:xfrm>
            <a:off x="2957511" y="5562569"/>
            <a:ext cx="609600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mj-ea"/>
                <a:ea typeface="+mj-ea"/>
                <a:cs typeface="+mn-cs"/>
              </a:rPr>
              <a:t>离散型随机变量的密度与分布函数示意图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FD308DF-D0D6-41CA-8E01-1A1CE80A10EE}" type="slidenum">
              <a:rPr lang="zh-CN" altLang="en-US" smtClean="0"/>
              <a:t>245</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424" y="1019930"/>
            <a:ext cx="10620375" cy="5336420"/>
          </a:xfrm>
          <a:prstGeom prst="rect">
            <a:avLst/>
          </a:prstGeom>
        </p:spPr>
      </p:pic>
      <p:sp>
        <p:nvSpPr>
          <p:cNvPr id="8" name="文本框 7"/>
          <p:cNvSpPr txBox="1"/>
          <p:nvPr/>
        </p:nvSpPr>
        <p:spPr>
          <a:xfrm>
            <a:off x="2995611" y="6243935"/>
            <a:ext cx="60960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mj-ea"/>
                <a:ea typeface="+mj-ea"/>
                <a:cs typeface="+mn-cs"/>
              </a:rPr>
              <a:t>n=5</a:t>
            </a:r>
            <a:r>
              <a:rPr kumimoji="0" lang="zh-CN" altLang="en-US" sz="2400" b="0" i="0" u="none" strike="noStrike" kern="1200" cap="none" spc="0" normalizeH="0" baseline="0" noProof="0" dirty="0">
                <a:ln>
                  <a:noFill/>
                </a:ln>
                <a:solidFill>
                  <a:prstClr val="black"/>
                </a:solidFill>
                <a:effectLst/>
                <a:uLnTx/>
                <a:uFillTx/>
                <a:latin typeface="+mj-ea"/>
                <a:ea typeface="+mj-ea"/>
                <a:cs typeface="+mn-cs"/>
              </a:rPr>
              <a:t>时经验分布函数示意图</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FD308DF-D0D6-41CA-8E01-1A1CE80A10EE}" type="slidenum">
              <a:rPr lang="zh-CN" altLang="en-US" smtClean="0"/>
              <a:t>246</a:t>
            </a:fld>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524" y="1076325"/>
            <a:ext cx="10582276" cy="5280025"/>
          </a:xfrm>
          <a:prstGeom prst="rect">
            <a:avLst/>
          </a:prstGeom>
        </p:spPr>
      </p:pic>
      <p:sp>
        <p:nvSpPr>
          <p:cNvPr id="3" name="文本框 2"/>
          <p:cNvSpPr txBox="1"/>
          <p:nvPr/>
        </p:nvSpPr>
        <p:spPr>
          <a:xfrm>
            <a:off x="2995611" y="6243935"/>
            <a:ext cx="60960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mj-ea"/>
                <a:ea typeface="+mj-ea"/>
                <a:cs typeface="+mn-cs"/>
              </a:rPr>
              <a:t>n=10</a:t>
            </a:r>
            <a:r>
              <a:rPr kumimoji="0" lang="zh-CN" altLang="en-US" sz="2400" b="0" i="0" u="none" strike="noStrike" kern="1200" cap="none" spc="0" normalizeH="0" baseline="0" noProof="0" dirty="0">
                <a:ln>
                  <a:noFill/>
                </a:ln>
                <a:solidFill>
                  <a:prstClr val="black"/>
                </a:solidFill>
                <a:effectLst/>
                <a:uLnTx/>
                <a:uFillTx/>
                <a:latin typeface="+mj-ea"/>
                <a:ea typeface="+mj-ea"/>
                <a:cs typeface="+mn-cs"/>
              </a:rPr>
              <a:t>时经验分布函数示意图</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FD308DF-D0D6-41CA-8E01-1A1CE80A10EE}" type="slidenum">
              <a:rPr lang="zh-CN" altLang="en-US" smtClean="0"/>
              <a:t>247</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424" y="1025164"/>
            <a:ext cx="10715625" cy="5232761"/>
          </a:xfrm>
          <a:prstGeom prst="rect">
            <a:avLst/>
          </a:prstGeom>
        </p:spPr>
      </p:pic>
      <p:sp>
        <p:nvSpPr>
          <p:cNvPr id="8" name="文本框 7"/>
          <p:cNvSpPr txBox="1"/>
          <p:nvPr/>
        </p:nvSpPr>
        <p:spPr>
          <a:xfrm>
            <a:off x="2995611" y="6243935"/>
            <a:ext cx="60960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mj-ea"/>
                <a:ea typeface="+mj-ea"/>
                <a:cs typeface="+mn-cs"/>
              </a:rPr>
              <a:t>n=50</a:t>
            </a:r>
            <a:r>
              <a:rPr kumimoji="0" lang="zh-CN" altLang="en-US" sz="2400" b="0" i="0" u="none" strike="noStrike" kern="1200" cap="none" spc="0" normalizeH="0" baseline="0" noProof="0" dirty="0">
                <a:ln>
                  <a:noFill/>
                </a:ln>
                <a:solidFill>
                  <a:prstClr val="black"/>
                </a:solidFill>
                <a:effectLst/>
                <a:uLnTx/>
                <a:uFillTx/>
                <a:latin typeface="+mj-ea"/>
                <a:ea typeface="+mj-ea"/>
                <a:cs typeface="+mn-cs"/>
              </a:rPr>
              <a:t>时经验分布函数示意图</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FD308DF-D0D6-41CA-8E01-1A1CE80A10EE}" type="slidenum">
              <a:rPr lang="zh-CN" altLang="en-US" smtClean="0"/>
              <a:t>248</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35" y="1114425"/>
            <a:ext cx="10781390" cy="5153026"/>
          </a:xfrm>
          <a:prstGeom prst="rect">
            <a:avLst/>
          </a:prstGeom>
        </p:spPr>
      </p:pic>
      <p:sp>
        <p:nvSpPr>
          <p:cNvPr id="8" name="文本框 7"/>
          <p:cNvSpPr txBox="1"/>
          <p:nvPr/>
        </p:nvSpPr>
        <p:spPr>
          <a:xfrm>
            <a:off x="2995611" y="6243935"/>
            <a:ext cx="60960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mj-ea"/>
                <a:ea typeface="+mj-ea"/>
                <a:cs typeface="+mn-cs"/>
              </a:rPr>
              <a:t>n=100</a:t>
            </a:r>
            <a:r>
              <a:rPr kumimoji="0" lang="zh-CN" altLang="en-US" sz="2400" b="0" i="0" u="none" strike="noStrike" kern="1200" cap="none" spc="0" normalizeH="0" baseline="0" noProof="0" dirty="0">
                <a:ln>
                  <a:noFill/>
                </a:ln>
                <a:solidFill>
                  <a:prstClr val="black"/>
                </a:solidFill>
                <a:effectLst/>
                <a:uLnTx/>
                <a:uFillTx/>
                <a:latin typeface="+mj-ea"/>
                <a:ea typeface="+mj-ea"/>
                <a:cs typeface="+mn-cs"/>
              </a:rPr>
              <a:t>时经验分布函数示意图</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FD308DF-D0D6-41CA-8E01-1A1CE80A10EE}" type="slidenum">
              <a:rPr lang="zh-CN" altLang="en-US" smtClean="0"/>
              <a:t>249</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76325"/>
            <a:ext cx="10515600" cy="5280026"/>
          </a:xfrm>
          <a:prstGeom prst="rect">
            <a:avLst/>
          </a:prstGeom>
        </p:spPr>
      </p:pic>
      <p:sp>
        <p:nvSpPr>
          <p:cNvPr id="8" name="文本框 7"/>
          <p:cNvSpPr txBox="1"/>
          <p:nvPr/>
        </p:nvSpPr>
        <p:spPr>
          <a:xfrm>
            <a:off x="2995611" y="6243935"/>
            <a:ext cx="60960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mj-ea"/>
                <a:ea typeface="+mj-ea"/>
                <a:cs typeface="+mn-cs"/>
              </a:rPr>
              <a:t>n=1000</a:t>
            </a:r>
            <a:r>
              <a:rPr kumimoji="0" lang="zh-CN" altLang="en-US" sz="2400" b="0" i="0" u="none" strike="noStrike" kern="1200" cap="none" spc="0" normalizeH="0" baseline="0" noProof="0" dirty="0">
                <a:ln>
                  <a:noFill/>
                </a:ln>
                <a:solidFill>
                  <a:prstClr val="black"/>
                </a:solidFill>
                <a:effectLst/>
                <a:uLnTx/>
                <a:uFillTx/>
                <a:latin typeface="+mj-ea"/>
                <a:ea typeface="+mj-ea"/>
                <a:cs typeface="+mn-cs"/>
              </a:rPr>
              <a:t>时经验分布函数示意图</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26629" t="16585" r="26175" b="21942"/>
          <a:stretch>
            <a:fillRect/>
          </a:stretch>
        </p:blipFill>
        <p:spPr>
          <a:xfrm>
            <a:off x="3847171" y="2502168"/>
            <a:ext cx="2956541" cy="2425281"/>
          </a:xfrm>
          <a:prstGeom prst="rect">
            <a:avLst/>
          </a:prstGeom>
          <a:effectLst>
            <a:outerShdw blurRad="50800" dist="38100" dir="2700000" algn="tl" rotWithShape="0">
              <a:prstClr val="black">
                <a:alpha val="40000"/>
              </a:prstClr>
            </a:outerShdw>
          </a:effectLst>
        </p:spPr>
      </p:pic>
      <p:grpSp>
        <p:nvGrpSpPr>
          <p:cNvPr id="13" name="组合 12"/>
          <p:cNvGrpSpPr/>
          <p:nvPr/>
        </p:nvGrpSpPr>
        <p:grpSpPr>
          <a:xfrm>
            <a:off x="1143000" y="952168"/>
            <a:ext cx="9489688" cy="1413477"/>
            <a:chOff x="832352" y="1684446"/>
            <a:chExt cx="7125397" cy="485587"/>
          </a:xfrm>
        </p:grpSpPr>
        <p:grpSp>
          <p:nvGrpSpPr>
            <p:cNvPr id="12" name="组合 11"/>
            <p:cNvGrpSpPr/>
            <p:nvPr/>
          </p:nvGrpSpPr>
          <p:grpSpPr>
            <a:xfrm>
              <a:off x="832352" y="1684446"/>
              <a:ext cx="7125397" cy="485587"/>
              <a:chOff x="832352" y="1684446"/>
              <a:chExt cx="7125397" cy="485587"/>
            </a:xfrm>
          </p:grpSpPr>
          <p:sp>
            <p:nvSpPr>
              <p:cNvPr id="5" name="矩形 4"/>
              <p:cNvSpPr/>
              <p:nvPr/>
            </p:nvSpPr>
            <p:spPr>
              <a:xfrm>
                <a:off x="873627" y="1684446"/>
                <a:ext cx="7084122" cy="48558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32352" y="1684446"/>
                <a:ext cx="90488" cy="4855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965756" y="1752691"/>
              <a:ext cx="6740514" cy="369386"/>
            </a:xfrm>
            <a:prstGeom prst="rect">
              <a:avLst/>
            </a:prstGeom>
            <a:noFill/>
            <a:ln w="57150">
              <a:noFill/>
            </a:ln>
          </p:spPr>
          <p:txBody>
            <a:bodyPr wrap="square" anchor="ctr" anchorCtr="0">
              <a:spAutoFit/>
            </a:bodyPr>
            <a:lstStyle/>
            <a:p>
              <a:pPr>
                <a:lnSpc>
                  <a:spcPts val="4000"/>
                </a:lnSpc>
              </a:pPr>
              <a:r>
                <a:rPr lang="zh-CN" altLang="en-US" sz="2800" b="1" dirty="0">
                  <a:latin typeface="思源黑体 CN Normal" panose="020B0400000000000000" pitchFamily="34" charset="-122"/>
                  <a:ea typeface="思源黑体 CN Normal" panose="020B0400000000000000" pitchFamily="34" charset="-122"/>
                </a:rPr>
                <a:t>定义 </a:t>
              </a:r>
              <a:r>
                <a:rPr lang="zh-CN" altLang="en-US" sz="2800" dirty="0">
                  <a:latin typeface="思源黑体 CN Normal" panose="020B0400000000000000" pitchFamily="34" charset="-122"/>
                  <a:ea typeface="思源黑体 CN Normal" panose="020B0400000000000000" pitchFamily="34" charset="-122"/>
                </a:rPr>
                <a:t>如果事件</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和事件</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不能同时发生，就称</a:t>
              </a:r>
              <a:r>
                <a:rPr lang="zh-CN" altLang="en-US" sz="2800" b="1" dirty="0">
                  <a:latin typeface="+mj-lt"/>
                  <a:ea typeface="思源黑体 CN Normal" panose="020B0400000000000000" pitchFamily="34" charset="-122"/>
                </a:rPr>
                <a:t>事件</a:t>
              </a:r>
              <a:r>
                <a:rPr lang="en-US" altLang="zh-CN" sz="2800" b="1" i="1" dirty="0">
                  <a:latin typeface="+mj-lt"/>
                  <a:ea typeface="思源黑体 CN Normal" panose="020B0400000000000000" pitchFamily="34" charset="-122"/>
                </a:rPr>
                <a:t>A</a:t>
              </a:r>
              <a:r>
                <a:rPr lang="zh-CN" altLang="en-US" sz="2800" b="1" dirty="0">
                  <a:latin typeface="+mj-lt"/>
                  <a:ea typeface="思源黑体 CN Normal" panose="020B0400000000000000" pitchFamily="34" charset="-122"/>
                </a:rPr>
                <a:t>和事件</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互斥，或</a:t>
              </a:r>
              <a:r>
                <a:rPr lang="zh-CN" altLang="en-US" sz="2800" b="1" dirty="0">
                  <a:latin typeface="+mj-lt"/>
                  <a:ea typeface="思源黑体 CN Normal" panose="020B0400000000000000" pitchFamily="34" charset="-122"/>
                </a:rPr>
                <a:t>事件</a:t>
              </a:r>
              <a:r>
                <a:rPr lang="en-US" altLang="zh-CN" sz="2800" b="1" i="1" dirty="0">
                  <a:latin typeface="+mj-lt"/>
                  <a:ea typeface="思源黑体 CN Normal" panose="020B0400000000000000" pitchFamily="34" charset="-122"/>
                </a:rPr>
                <a:t>A</a:t>
              </a:r>
              <a:r>
                <a:rPr lang="zh-CN" altLang="en-US" sz="2800" b="1" dirty="0">
                  <a:latin typeface="+mj-lt"/>
                  <a:ea typeface="思源黑体 CN Normal" panose="020B0400000000000000" pitchFamily="34" charset="-122"/>
                </a:rPr>
                <a:t>和事件</a:t>
              </a:r>
              <a:r>
                <a:rPr lang="en-US" altLang="zh-CN" sz="2800" b="1" i="1" dirty="0">
                  <a:latin typeface="+mj-lt"/>
                  <a:ea typeface="思源黑体 CN Normal" panose="020B0400000000000000" pitchFamily="34" charset="-122"/>
                </a:rPr>
                <a:t>B</a:t>
              </a:r>
              <a:r>
                <a:rPr lang="zh-CN" altLang="en-US" sz="2800" b="1" dirty="0">
                  <a:latin typeface="+mj-lt"/>
                  <a:ea typeface="思源黑体 CN Normal" panose="020B0400000000000000" pitchFamily="34" charset="-122"/>
                </a:rPr>
                <a:t>不相容</a:t>
              </a:r>
              <a:r>
                <a:rPr lang="zh-CN" altLang="en-US" sz="2800" dirty="0">
                  <a:latin typeface="+mj-lt"/>
                  <a:ea typeface="思源黑体 CN Normal" panose="020B0400000000000000" pitchFamily="34" charset="-122"/>
                </a:rPr>
                <a:t>。</a:t>
              </a:r>
            </a:p>
          </p:txBody>
        </p:sp>
      </p:grpSp>
      <p:sp>
        <p:nvSpPr>
          <p:cNvPr id="3" name="灯片编号占位符 2"/>
          <p:cNvSpPr>
            <a:spLocks noGrp="1"/>
          </p:cNvSpPr>
          <p:nvPr>
            <p:ph type="sldNum" sz="quarter" idx="12"/>
          </p:nvPr>
        </p:nvSpPr>
        <p:spPr/>
        <p:txBody>
          <a:bodyPr/>
          <a:lstStyle/>
          <a:p>
            <a:fld id="{5FD308DF-D0D6-41CA-8E01-1A1CE80A10EE}" type="slidenum">
              <a:rPr lang="zh-CN" altLang="en-US" smtClean="0"/>
              <a:t>25</a:t>
            </a:fld>
            <a:endParaRPr lang="zh-CN" altLang="en-US"/>
          </a:p>
        </p:txBody>
      </p:sp>
      <p:sp>
        <p:nvSpPr>
          <p:cNvPr id="4" name="矩形 3"/>
          <p:cNvSpPr/>
          <p:nvPr/>
        </p:nvSpPr>
        <p:spPr>
          <a:xfrm>
            <a:off x="1143000" y="5142031"/>
            <a:ext cx="9606776" cy="954107"/>
          </a:xfrm>
          <a:prstGeom prst="rect">
            <a:avLst/>
          </a:prstGeom>
        </p:spPr>
        <p:txBody>
          <a:bodyPr wrap="square">
            <a:spAutoFit/>
          </a:bodyPr>
          <a:lstStyle/>
          <a:p>
            <a:r>
              <a:rPr lang="zh-CN" altLang="en-US" sz="2800" dirty="0">
                <a:ea typeface="思源黑体 CN Normal" panose="020B0400000000000000" pitchFamily="34" charset="-122"/>
              </a:rPr>
              <a:t>如果</a:t>
            </a:r>
            <a:r>
              <a:rPr lang="en-US" altLang="zh-CN" sz="2800" i="1" dirty="0">
                <a:ea typeface="思源黑体 CN Normal" panose="020B0400000000000000" pitchFamily="34" charset="-122"/>
              </a:rPr>
              <a:t>n</a:t>
            </a:r>
            <a:r>
              <a:rPr lang="zh-CN" altLang="en-US" sz="2800" dirty="0">
                <a:ea typeface="思源黑体 CN Normal" panose="020B0400000000000000" pitchFamily="34" charset="-122"/>
              </a:rPr>
              <a:t>个事件（一个事件列）的任意两个事件都互斥，就称这</a:t>
            </a:r>
            <a:r>
              <a:rPr lang="en-US" altLang="zh-CN" sz="2800" i="1" dirty="0">
                <a:ea typeface="思源黑体 CN Normal" panose="020B0400000000000000" pitchFamily="34" charset="-122"/>
              </a:rPr>
              <a:t>n</a:t>
            </a:r>
            <a:r>
              <a:rPr lang="zh-CN" altLang="en-US" sz="2800" dirty="0">
                <a:ea typeface="思源黑体 CN Normal" panose="020B0400000000000000" pitchFamily="34" charset="-122"/>
              </a:rPr>
              <a:t>个事件（事件列）</a:t>
            </a:r>
            <a:r>
              <a:rPr lang="zh-CN" altLang="en-US" sz="2800" b="1" dirty="0">
                <a:ea typeface="思源黑体 CN Normal" panose="020B0400000000000000" pitchFamily="34" charset="-122"/>
              </a:rPr>
              <a:t>两两互斥</a:t>
            </a:r>
            <a:r>
              <a:rPr lang="zh-CN" altLang="en-US" sz="2800" dirty="0">
                <a:ea typeface="思源黑体 CN Normal" panose="020B0400000000000000" pitchFamily="34" charset="-122"/>
              </a:rPr>
              <a:t>，或</a:t>
            </a:r>
            <a:r>
              <a:rPr lang="zh-CN" altLang="en-US" sz="2800" b="1" dirty="0">
                <a:ea typeface="思源黑体 CN Normal" panose="020B0400000000000000" pitchFamily="34" charset="-122"/>
              </a:rPr>
              <a:t>两两不相容</a:t>
            </a:r>
            <a:r>
              <a:rPr lang="zh-CN" altLang="en-US" sz="2800" dirty="0">
                <a:ea typeface="思源黑体 CN Normal" panose="020B0400000000000000" pitchFamily="34" charset="-122"/>
              </a:rPr>
              <a:t>。</a:t>
            </a:r>
            <a:endParaRPr lang="zh-CN" altLang="en-US" sz="28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61541" y="1199902"/>
            <a:ext cx="9937835" cy="4634456"/>
            <a:chOff x="787676" y="1384069"/>
            <a:chExt cx="7416524" cy="3794649"/>
          </a:xfrm>
        </p:grpSpPr>
        <mc:AlternateContent xmlns:mc="http://schemas.openxmlformats.org/markup-compatibility/2006" xmlns:a14="http://schemas.microsoft.com/office/drawing/2010/main">
          <mc:Choice Requires="a14">
            <p:sp>
              <p:nvSpPr>
                <p:cNvPr id="2" name="Rectangle 1"/>
                <p:cNvSpPr>
                  <a:spLocks noChangeArrowheads="1"/>
                </p:cNvSpPr>
                <p:nvPr/>
              </p:nvSpPr>
              <p:spPr bwMode="auto">
                <a:xfrm>
                  <a:off x="787676" y="3251053"/>
                  <a:ext cx="7416524" cy="59766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kumimoji="0" lang="en-US" altLang="zh-CN" sz="2800" b="0" i="0" u="none" strike="noStrike" cap="none" normalizeH="0" baseline="0" dirty="0">
                      <a:ln>
                        <a:noFill/>
                      </a:ln>
                      <a:solidFill>
                        <a:schemeClr val="tx1"/>
                      </a:solidFill>
                      <a:effectLst/>
                    </a:rPr>
                    <a:t>      </a:t>
                  </a:r>
                  <a:r>
                    <a:rPr kumimoji="0" lang="zh-CN" altLang="en-US" sz="2800" b="0" i="0" u="none" strike="noStrike" cap="none" normalizeH="0" baseline="0" dirty="0">
                      <a:ln>
                        <a:noFill/>
                      </a:ln>
                      <a:solidFill>
                        <a:schemeClr val="tx1"/>
                      </a:solidFill>
                      <a:effectLst/>
                    </a:rPr>
                    <a:t>设</a:t>
                  </a:r>
                  <a:r>
                    <a:rPr kumimoji="0" lang="en-US" altLang="zh-CN" sz="2800" b="0" i="1" u="none" strike="noStrike" cap="none" normalizeH="0" baseline="0" dirty="0">
                      <a:ln>
                        <a:noFill/>
                      </a:ln>
                      <a:solidFill>
                        <a:schemeClr val="tx1"/>
                      </a:solidFill>
                      <a:effectLst/>
                    </a:rPr>
                    <a:t>Y</a:t>
                  </a:r>
                  <a:r>
                    <a:rPr kumimoji="0" lang="en-US" altLang="zh-CN" sz="2800" b="0" i="0" u="none" strike="noStrike" cap="none" normalizeH="0" baseline="-25000" dirty="0">
                      <a:ln>
                        <a:noFill/>
                      </a:ln>
                      <a:solidFill>
                        <a:schemeClr val="tx1"/>
                      </a:solidFill>
                      <a:effectLst/>
                    </a:rPr>
                    <a:t>1</a:t>
                  </a:r>
                  <a:r>
                    <a:rPr lang="en-US" altLang="zh-CN" sz="2800" dirty="0"/>
                    <a:t> , </a:t>
                  </a:r>
                  <a14:m>
                    <m:oMath xmlns:m="http://schemas.openxmlformats.org/officeDocument/2006/math">
                      <m:r>
                        <a:rPr kumimoji="0" lang="en-US" altLang="zh-CN" sz="2800" b="1" i="1" u="none" strike="noStrike" cap="none" normalizeH="0" dirty="0" smtClean="0">
                          <a:ln>
                            <a:noFill/>
                          </a:ln>
                          <a:solidFill>
                            <a:schemeClr val="tx1"/>
                          </a:solidFill>
                          <a:effectLst/>
                          <a:latin typeface="Cambria Math" panose="02040503050406030204" pitchFamily="18" charset="0"/>
                        </a:rPr>
                        <m:t>…</m:t>
                      </m:r>
                    </m:oMath>
                  </a14:m>
                  <a:r>
                    <a:rPr kumimoji="0" lang="en-US" altLang="zh-CN" sz="2800" b="0" i="0" u="none" strike="noStrike" cap="none" normalizeH="0" dirty="0">
                      <a:ln>
                        <a:noFill/>
                      </a:ln>
                      <a:solidFill>
                        <a:schemeClr val="tx1"/>
                      </a:solidFill>
                      <a:effectLst/>
                    </a:rPr>
                    <a:t> , </a:t>
                  </a:r>
                  <a:r>
                    <a:rPr kumimoji="0" lang="en-US" altLang="zh-CN" sz="2800" b="0" i="1" u="none" strike="noStrike" cap="none" normalizeH="0" dirty="0" err="1">
                      <a:ln>
                        <a:noFill/>
                      </a:ln>
                      <a:solidFill>
                        <a:schemeClr val="tx1"/>
                      </a:solidFill>
                      <a:effectLst/>
                    </a:rPr>
                    <a:t>Y</a:t>
                  </a:r>
                  <a:r>
                    <a:rPr kumimoji="0" lang="en-US" altLang="zh-CN" sz="2800" b="0" i="1" u="none" strike="noStrike" cap="none" normalizeH="0" baseline="-25000" dirty="0" err="1">
                      <a:ln>
                        <a:noFill/>
                      </a:ln>
                      <a:solidFill>
                        <a:schemeClr val="tx1"/>
                      </a:solidFill>
                      <a:effectLst/>
                    </a:rPr>
                    <a:t>n</a:t>
                  </a:r>
                  <a:r>
                    <a:rPr kumimoji="0" lang="en-US" altLang="zh-CN" sz="2800" b="0" i="0" u="none" strike="noStrike" cap="none" normalizeH="0" dirty="0">
                      <a:ln>
                        <a:noFill/>
                      </a:ln>
                      <a:solidFill>
                        <a:schemeClr val="tx1"/>
                      </a:solidFill>
                      <a:effectLst/>
                    </a:rPr>
                    <a:t> </a:t>
                  </a:r>
                  <a:r>
                    <a:rPr kumimoji="0" lang="zh-CN" altLang="en-US" sz="2800" b="0" i="0" u="none" strike="noStrike" cap="none" normalizeH="0" dirty="0">
                      <a:ln>
                        <a:noFill/>
                      </a:ln>
                      <a:solidFill>
                        <a:schemeClr val="tx1"/>
                      </a:solidFill>
                      <a:effectLst/>
                    </a:rPr>
                    <a:t>为</a:t>
                  </a:r>
                  <a:r>
                    <a:rPr kumimoji="0" lang="en-US" altLang="zh-CN" sz="2800" b="0" i="1" u="none" strike="noStrike" cap="none" normalizeH="0" dirty="0">
                      <a:ln>
                        <a:noFill/>
                      </a:ln>
                      <a:solidFill>
                        <a:schemeClr val="tx1"/>
                      </a:solidFill>
                      <a:effectLst/>
                    </a:rPr>
                    <a:t>Y </a:t>
                  </a:r>
                  <a:r>
                    <a:rPr lang="zh-CN" altLang="en-US" sz="2800" dirty="0"/>
                    <a:t>的 </a:t>
                  </a:r>
                  <a:r>
                    <a:rPr lang="en-US" altLang="zh-CN" sz="2800" i="1" dirty="0"/>
                    <a:t>n</a:t>
                  </a:r>
                  <a:r>
                    <a:rPr lang="en-US" altLang="zh-CN" sz="2800" dirty="0"/>
                    <a:t> </a:t>
                  </a:r>
                  <a:r>
                    <a:rPr lang="zh-CN" altLang="en-US" sz="2800" dirty="0"/>
                    <a:t>次重复观测结果，并且</a:t>
                  </a:r>
                  <a:r>
                    <a:rPr lang="en-US" altLang="zh-CN" sz="2800" i="1" dirty="0"/>
                    <a:t>Y </a:t>
                  </a:r>
                  <a:r>
                    <a:rPr lang="zh-CN" altLang="en-US" sz="2800" dirty="0"/>
                    <a:t>的密度矩阵为</a:t>
                  </a:r>
                  <a:endParaRPr lang="en-US" altLang="zh-CN" sz="2800" dirty="0"/>
                </a:p>
              </p:txBody>
            </p:sp>
          </mc:Choice>
          <mc:Fallback xmlns="">
            <p:sp>
              <p:nvSpPr>
                <p:cNvPr id="2" name="Rectangle 1"/>
                <p:cNvSpPr>
                  <a:spLocks noRot="1" noChangeAspect="1" noMove="1" noResize="1" noEditPoints="1" noAdjustHandles="1" noChangeArrowheads="1" noChangeShapeType="1" noTextEdit="1"/>
                </p:cNvSpPr>
                <p:nvPr/>
              </p:nvSpPr>
              <p:spPr bwMode="auto">
                <a:xfrm>
                  <a:off x="787676" y="3251053"/>
                  <a:ext cx="7416524" cy="597664"/>
                </a:xfrm>
                <a:prstGeom prst="rect">
                  <a:avLst/>
                </a:prstGeom>
                <a:blipFill rotWithShape="1">
                  <a:blip r:embed="rId2"/>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 name="Rectangle 1"/>
            <p:cNvSpPr>
              <a:spLocks noChangeArrowheads="1"/>
            </p:cNvSpPr>
            <p:nvPr/>
          </p:nvSpPr>
          <p:spPr bwMode="auto">
            <a:xfrm>
              <a:off x="1137610" y="1384069"/>
              <a:ext cx="1828233"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zh-CN" altLang="en-US" sz="2800" dirty="0"/>
                <a:t>证明：定义</a:t>
              </a:r>
              <a:endParaRPr lang="en-US" altLang="zh-CN" sz="2800" dirty="0"/>
            </a:p>
          </p:txBody>
        </p:sp>
        <p:pic>
          <p:nvPicPr>
            <p:cNvPr id="4" name="图片 3"/>
            <p:cNvPicPr>
              <a:picLocks noChangeAspect="1"/>
            </p:cNvPicPr>
            <p:nvPr/>
          </p:nvPicPr>
          <p:blipFill rotWithShape="1">
            <a:blip r:embed="rId3">
              <a:clrChange>
                <a:clrFrom>
                  <a:srgbClr val="FFFFFF"/>
                </a:clrFrom>
                <a:clrTo>
                  <a:srgbClr val="FFFFFF">
                    <a:alpha val="0"/>
                  </a:srgbClr>
                </a:clrTo>
              </a:clrChange>
            </a:blip>
            <a:srcRect l="32223" t="13729" r="34240" b="48483"/>
            <a:stretch>
              <a:fillRect/>
            </a:stretch>
          </p:blipFill>
          <p:spPr>
            <a:xfrm>
              <a:off x="2789102" y="1700967"/>
              <a:ext cx="2396745" cy="1550086"/>
            </a:xfrm>
            <a:prstGeom prst="rect">
              <a:avLst/>
            </a:prstGeom>
            <a:ln>
              <a:noFill/>
            </a:ln>
            <a:effectLst/>
          </p:spPr>
        </p:pic>
        <p:pic>
          <p:nvPicPr>
            <p:cNvPr id="5" name="图片 4"/>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25428" t="65728" r="21758" b="13302"/>
            <a:stretch>
              <a:fillRect/>
            </a:stretch>
          </p:blipFill>
          <p:spPr>
            <a:xfrm>
              <a:off x="2746829" y="3868417"/>
              <a:ext cx="3040434" cy="692936"/>
            </a:xfrm>
            <a:prstGeom prst="rect">
              <a:avLst/>
            </a:prstGeom>
            <a:ln>
              <a:noFill/>
            </a:ln>
            <a:effectLst/>
          </p:spPr>
        </p:pic>
        <p:grpSp>
          <p:nvGrpSpPr>
            <p:cNvPr id="8" name="组合 7"/>
            <p:cNvGrpSpPr/>
            <p:nvPr/>
          </p:nvGrpSpPr>
          <p:grpSpPr>
            <a:xfrm>
              <a:off x="1137610" y="4581054"/>
              <a:ext cx="3218437" cy="597664"/>
              <a:chOff x="787676" y="4581054"/>
              <a:chExt cx="3218437" cy="597664"/>
            </a:xfrm>
          </p:grpSpPr>
          <p:sp>
            <p:nvSpPr>
              <p:cNvPr id="6" name="Rectangle 1"/>
              <p:cNvSpPr>
                <a:spLocks noChangeArrowheads="1"/>
              </p:cNvSpPr>
              <p:nvPr/>
            </p:nvSpPr>
            <p:spPr bwMode="auto">
              <a:xfrm>
                <a:off x="787676" y="4581054"/>
                <a:ext cx="793474"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r>
                  <a:rPr lang="zh-CN" altLang="en-US" sz="2800" dirty="0"/>
                  <a:t>进而</a:t>
                </a:r>
                <a:endParaRPr lang="en-US" altLang="zh-CN" sz="2800" dirty="0"/>
              </a:p>
            </p:txBody>
          </p:sp>
          <p:pic>
            <p:nvPicPr>
              <p:cNvPr id="7" name="图片 6"/>
              <p:cNvPicPr>
                <a:picLocks noChangeAspect="1"/>
              </p:cNvPicPr>
              <p:nvPr/>
            </p:nvPicPr>
            <p:blipFill rotWithShape="1">
              <a:blip r:embed="rId3">
                <a:clrChange>
                  <a:clrFrom>
                    <a:srgbClr val="FFFFFF"/>
                  </a:clrFrom>
                  <a:clrTo>
                    <a:srgbClr val="FFFFFF">
                      <a:alpha val="0"/>
                    </a:srgbClr>
                  </a:clrTo>
                </a:clrChange>
                <a:duotone>
                  <a:prstClr val="black"/>
                  <a:schemeClr val="tx1">
                    <a:tint val="45000"/>
                    <a:satMod val="400000"/>
                  </a:schemeClr>
                </a:duotone>
              </a:blip>
              <a:srcRect l="8542" t="88273" r="47595"/>
              <a:stretch>
                <a:fillRect/>
              </a:stretch>
            </p:blipFill>
            <p:spPr>
              <a:xfrm>
                <a:off x="1424044" y="4676088"/>
                <a:ext cx="2582069" cy="396229"/>
              </a:xfrm>
              <a:prstGeom prst="rect">
                <a:avLst/>
              </a:prstGeom>
              <a:ln>
                <a:noFill/>
              </a:ln>
              <a:effectLst/>
            </p:spPr>
          </p:pic>
        </p:grpSp>
      </p:grpSp>
      <p:sp>
        <p:nvSpPr>
          <p:cNvPr id="10" name="灯片编号占位符 9"/>
          <p:cNvSpPr>
            <a:spLocks noGrp="1"/>
          </p:cNvSpPr>
          <p:nvPr>
            <p:ph type="sldNum" sz="quarter" idx="12"/>
          </p:nvPr>
        </p:nvSpPr>
        <p:spPr/>
        <p:txBody>
          <a:bodyPr/>
          <a:lstStyle/>
          <a:p>
            <a:fld id="{5FD308DF-D0D6-41CA-8E01-1A1CE80A10EE}" type="slidenum">
              <a:rPr lang="zh-CN" altLang="en-US" smtClean="0"/>
              <a:t>250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456567" y="1181437"/>
            <a:ext cx="9330116" cy="4919928"/>
            <a:chOff x="1690060" y="1536469"/>
            <a:chExt cx="5340358" cy="3460983"/>
          </a:xfrm>
        </p:grpSpPr>
        <p:sp>
          <p:nvSpPr>
            <p:cNvPr id="2" name="Rectangle 1"/>
            <p:cNvSpPr>
              <a:spLocks noChangeArrowheads="1"/>
            </p:cNvSpPr>
            <p:nvPr/>
          </p:nvSpPr>
          <p:spPr bwMode="auto">
            <a:xfrm>
              <a:off x="1690060" y="1536469"/>
              <a:ext cx="2329490"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zh-CN" altLang="en-US" sz="2800" dirty="0"/>
                <a:t>再由</a:t>
              </a:r>
              <a:r>
                <a:rPr lang="zh-CN" altLang="en-US" sz="2800" dirty="0">
                  <a:solidFill>
                    <a:srgbClr val="C00000"/>
                  </a:solidFill>
                </a:rPr>
                <a:t>定理</a:t>
              </a:r>
              <a:r>
                <a:rPr lang="zh-CN" altLang="en-US" sz="2800" dirty="0"/>
                <a:t>知</a:t>
              </a:r>
              <a:endParaRPr lang="en-US" altLang="zh-CN" sz="2800" dirty="0"/>
            </a:p>
          </p:txBody>
        </p:sp>
        <p:pic>
          <p:nvPicPr>
            <p:cNvPr id="3" name="图片 2"/>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l="26669" t="15338" r="19934" b="59991"/>
            <a:stretch>
              <a:fillRect/>
            </a:stretch>
          </p:blipFill>
          <p:spPr>
            <a:xfrm>
              <a:off x="2572271" y="1912171"/>
              <a:ext cx="3907945" cy="986681"/>
            </a:xfrm>
            <a:prstGeom prst="rect">
              <a:avLst/>
            </a:prstGeom>
            <a:ln>
              <a:noFill/>
            </a:ln>
            <a:effectLst/>
          </p:spPr>
        </p:pic>
        <p:sp>
          <p:nvSpPr>
            <p:cNvPr id="4" name="Rectangle 1"/>
            <p:cNvSpPr>
              <a:spLocks noChangeArrowheads="1"/>
            </p:cNvSpPr>
            <p:nvPr/>
          </p:nvSpPr>
          <p:spPr bwMode="auto">
            <a:xfrm>
              <a:off x="1762868" y="2986746"/>
              <a:ext cx="3045909"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r>
                <a:rPr lang="zh-CN" altLang="en-US" sz="2800" dirty="0"/>
                <a:t>成立的概率为</a:t>
              </a:r>
              <a:r>
                <a:rPr lang="en-US" altLang="zh-CN" sz="2800" dirty="0"/>
                <a:t>1</a:t>
              </a:r>
              <a:r>
                <a:rPr lang="zh-CN" altLang="en-US" sz="2800" dirty="0"/>
                <a:t>，注意到</a:t>
              </a:r>
              <a:endParaRPr lang="en-US" altLang="zh-CN" sz="2800" dirty="0"/>
            </a:p>
          </p:txBody>
        </p:sp>
        <p:pic>
          <p:nvPicPr>
            <p:cNvPr id="5" name="图片 4"/>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l="20328" t="56773" r="19539" b="15986"/>
            <a:stretch>
              <a:fillRect/>
            </a:stretch>
          </p:blipFill>
          <p:spPr>
            <a:xfrm>
              <a:off x="2759555" y="3417499"/>
              <a:ext cx="4270863" cy="1061961"/>
            </a:xfrm>
            <a:prstGeom prst="rect">
              <a:avLst/>
            </a:prstGeom>
            <a:ln>
              <a:noFill/>
            </a:ln>
            <a:effectLst/>
          </p:spPr>
        </p:pic>
        <p:sp>
          <p:nvSpPr>
            <p:cNvPr id="6" name="Rectangle 1"/>
            <p:cNvSpPr>
              <a:spLocks noChangeArrowheads="1"/>
            </p:cNvSpPr>
            <p:nvPr/>
          </p:nvSpPr>
          <p:spPr bwMode="auto">
            <a:xfrm>
              <a:off x="1767259" y="4399788"/>
              <a:ext cx="4504582"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r>
                <a:rPr lang="zh-CN" altLang="en-US" sz="2800" dirty="0"/>
                <a:t>结合经验分布函数的定义，即得证</a:t>
              </a:r>
              <a:r>
                <a:rPr lang="en-US" altLang="zh-CN" sz="2800" dirty="0"/>
                <a:t>.</a:t>
              </a:r>
            </a:p>
          </p:txBody>
        </p:sp>
      </p:grpSp>
      <p:sp>
        <p:nvSpPr>
          <p:cNvPr id="8" name="灯片编号占位符 7"/>
          <p:cNvSpPr>
            <a:spLocks noGrp="1"/>
          </p:cNvSpPr>
          <p:nvPr>
            <p:ph type="sldNum" sz="quarter" idx="12"/>
          </p:nvPr>
        </p:nvSpPr>
        <p:spPr/>
        <p:txBody>
          <a:bodyPr/>
          <a:lstStyle/>
          <a:p>
            <a:fld id="{5FD308DF-D0D6-41CA-8E01-1A1CE80A10EE}" type="slidenum">
              <a:rPr lang="zh-CN" altLang="en-US" smtClean="0"/>
              <a:t>251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2"/>
          </p:nvPr>
        </p:nvSpPr>
        <p:spPr/>
        <p:txBody>
          <a:bodyPr/>
          <a:lstStyle/>
          <a:p>
            <a:fld id="{5FD308DF-D0D6-41CA-8E01-1A1CE80A10EE}" type="slidenum">
              <a:rPr lang="zh-CN" altLang="en-US" smtClean="0"/>
              <a:t>252</a:t>
            </a:fld>
            <a:endParaRPr lang="zh-CN" altLang="en-US"/>
          </a:p>
        </p:txBody>
      </p:sp>
      <mc:AlternateContent xmlns:mc="http://schemas.openxmlformats.org/markup-compatibility/2006" xmlns:a14="http://schemas.microsoft.com/office/drawing/2010/main">
        <mc:Choice Requires="a14">
          <p:sp>
            <p:nvSpPr>
              <p:cNvPr id="19" name="文本框 18"/>
              <p:cNvSpPr txBox="1"/>
              <p:nvPr/>
            </p:nvSpPr>
            <p:spPr>
              <a:xfrm>
                <a:off x="3439699" y="1071040"/>
                <a:ext cx="4504151" cy="932628"/>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rPr>
                          </m:ctrlPr>
                        </m:dPr>
                        <m:e>
                          <m:func>
                            <m:funcPr>
                              <m:ctrlPr>
                                <a:rPr lang="en-US" altLang="zh-CN" sz="2000" i="1" smtClean="0">
                                  <a:latin typeface="Cambria Math" panose="02040503050406030204" pitchFamily="18" charset="0"/>
                                </a:rPr>
                              </m:ctrlPr>
                            </m:funcPr>
                            <m:fName>
                              <m:limLow>
                                <m:limLowPr>
                                  <m:ctrlPr>
                                    <a:rPr lang="en-US" altLang="zh-CN" sz="2000" i="1" smtClean="0">
                                      <a:latin typeface="Cambria Math" panose="02040503050406030204" pitchFamily="18" charset="0"/>
                                    </a:rPr>
                                  </m:ctrlPr>
                                </m:limLowPr>
                                <m:e>
                                  <m:r>
                                    <m:rPr>
                                      <m:sty m:val="p"/>
                                    </m:rPr>
                                    <a:rPr lang="en-US" altLang="zh-CN" sz="2000" i="0" smtClean="0">
                                      <a:latin typeface="Cambria Math" panose="02040503050406030204" pitchFamily="18" charset="0"/>
                                    </a:rPr>
                                    <m:t>lim</m:t>
                                  </m:r>
                                </m:e>
                                <m:lim>
                                  <m:r>
                                    <a:rPr lang="en-US" altLang="zh-CN" sz="2000" b="0" i="1" smtClean="0">
                                      <a:latin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fName>
                            <m:e>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e>
                          </m:func>
                          <m:nary>
                            <m:naryPr>
                              <m:chr m:val="∑"/>
                              <m:ctrlPr>
                                <a:rPr lang="en-US" altLang="zh-CN" sz="2000" i="1" smtClean="0">
                                  <a:latin typeface="Cambria Math" panose="02040503050406030204" pitchFamily="18" charset="0"/>
                                </a:rPr>
                              </m:ctrlPr>
                            </m:naryPr>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𝑖</m:t>
                                  </m:r>
                                </m:sub>
                              </m:sSub>
                            </m:e>
                          </m:nary>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ea typeface="Cambria Math" panose="02040503050406030204" pitchFamily="18" charset="0"/>
                        </a:rPr>
                        <m:t>=1</m:t>
                      </m:r>
                    </m:oMath>
                  </m:oMathPara>
                </a14:m>
                <a:endParaRPr lang="en-US" altLang="zh-CN" sz="2000" b="0" dirty="0">
                  <a:latin typeface="Cambria Math" panose="02040503050406030204" pitchFamily="18" charset="0"/>
                  <a:ea typeface="Cambria Math" panose="02040503050406030204" pitchFamily="18" charset="0"/>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3439699" y="1071040"/>
                <a:ext cx="4504151" cy="932628"/>
              </a:xfrm>
              <a:prstGeom prst="rect">
                <a:avLst/>
              </a:prstGeom>
              <a:blipFill rotWithShape="1">
                <a:blip r:embed="rId2"/>
                <a:stretch>
                  <a:fillRect l="-12" t="-46" b="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1414135" y="3037065"/>
                <a:ext cx="4051127" cy="932628"/>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rPr>
                          </m:ctrlPr>
                        </m:dPr>
                        <m:e>
                          <m:func>
                            <m:funcPr>
                              <m:ctrlPr>
                                <a:rPr lang="en-US" altLang="zh-CN" sz="2000" i="1" smtClean="0">
                                  <a:latin typeface="Cambria Math" panose="02040503050406030204" pitchFamily="18" charset="0"/>
                                </a:rPr>
                              </m:ctrlPr>
                            </m:funcPr>
                            <m:fName>
                              <m:limLow>
                                <m:limLowPr>
                                  <m:ctrlPr>
                                    <a:rPr lang="en-US" altLang="zh-CN" sz="2000" i="1" smtClean="0">
                                      <a:latin typeface="Cambria Math" panose="02040503050406030204" pitchFamily="18" charset="0"/>
                                    </a:rPr>
                                  </m:ctrlPr>
                                </m:limLowPr>
                                <m:e>
                                  <m:r>
                                    <m:rPr>
                                      <m:sty m:val="p"/>
                                    </m:rPr>
                                    <a:rPr lang="en-US" altLang="zh-CN" sz="2000" i="0" smtClean="0">
                                      <a:latin typeface="Cambria Math" panose="02040503050406030204" pitchFamily="18" charset="0"/>
                                    </a:rPr>
                                    <m:t>lim</m:t>
                                  </m:r>
                                </m:e>
                                <m:lim>
                                  <m:r>
                                    <a:rPr lang="en-US" altLang="zh-CN" sz="2000" b="0" i="1" smtClean="0">
                                      <a:latin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fName>
                            <m:e>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e>
                          </m:func>
                          <m:nary>
                            <m:naryPr>
                              <m:chr m:val="∑"/>
                              <m:ctrlPr>
                                <a:rPr lang="en-US" altLang="zh-CN" sz="2000" i="1" smtClean="0">
                                  <a:latin typeface="Cambria Math" panose="02040503050406030204" pitchFamily="18" charset="0"/>
                                </a:rPr>
                              </m:ctrlPr>
                            </m:naryPr>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𝑋</m:t>
                                  </m:r>
                                </m:e>
                                <m:sub>
                                  <m:r>
                                    <a:rPr lang="en-US" altLang="zh-CN" sz="2000" i="1">
                                      <a:latin typeface="Cambria Math" panose="02040503050406030204" pitchFamily="18" charset="0"/>
                                    </a:rPr>
                                    <m:t>𝑖</m:t>
                                  </m:r>
                                </m:sub>
                                <m:sup>
                                  <m:r>
                                    <a:rPr lang="en-US" altLang="zh-CN" sz="2000" i="1">
                                      <a:latin typeface="Cambria Math" panose="02040503050406030204" pitchFamily="18" charset="0"/>
                                    </a:rPr>
                                    <m:t>𝑘</m:t>
                                  </m:r>
                                </m:sup>
                              </m:sSubSup>
                            </m:e>
                          </m:nary>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𝔼</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rPr>
                                <m:t>𝑋</m:t>
                              </m:r>
                            </m:e>
                            <m:sup>
                              <m:r>
                                <a:rPr lang="en-US" altLang="zh-CN" sz="2000" b="0" i="1" smtClean="0">
                                  <a:latin typeface="Cambria Math" panose="02040503050406030204" pitchFamily="18" charset="0"/>
                                </a:rPr>
                                <m:t>𝑘</m:t>
                              </m:r>
                            </m:sup>
                          </m:sSup>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ea typeface="Cambria Math" panose="02040503050406030204" pitchFamily="18" charset="0"/>
                        </a:rPr>
                        <m:t>=1</m:t>
                      </m:r>
                    </m:oMath>
                  </m:oMathPara>
                </a14:m>
                <a:endParaRPr lang="en-US" altLang="zh-CN" sz="2000" b="0" dirty="0">
                  <a:latin typeface="Cambria Math" panose="02040503050406030204" pitchFamily="18" charset="0"/>
                  <a:ea typeface="Cambria Math" panose="02040503050406030204" pitchFamily="18"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1414135" y="3037065"/>
                <a:ext cx="4051127" cy="932628"/>
              </a:xfrm>
              <a:prstGeom prst="rect">
                <a:avLst/>
              </a:prstGeom>
              <a:blipFill rotWithShape="1">
                <a:blip r:embed="rId3"/>
                <a:stretch>
                  <a:fillRect l="-15" t="-53" r="11" b="33"/>
                </a:stretch>
              </a:blipFill>
            </p:spPr>
            <p:txBody>
              <a:bodyPr/>
              <a:lstStyle/>
              <a:p>
                <a:r>
                  <a:rPr lang="zh-CN" altLang="en-US">
                    <a:noFill/>
                  </a:rPr>
                  <a:t> </a:t>
                </a:r>
              </a:p>
            </p:txBody>
          </p:sp>
        </mc:Fallback>
      </mc:AlternateContent>
      <p:cxnSp>
        <p:nvCxnSpPr>
          <p:cNvPr id="36" name="直接箭头连接符 35"/>
          <p:cNvCxnSpPr>
            <a:endCxn id="20" idx="0"/>
          </p:cNvCxnSpPr>
          <p:nvPr/>
        </p:nvCxnSpPr>
        <p:spPr>
          <a:xfrm flipH="1">
            <a:off x="3439699" y="2181225"/>
            <a:ext cx="1291094" cy="8558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p:cNvSpPr txBox="1"/>
              <p:nvPr/>
            </p:nvSpPr>
            <p:spPr>
              <a:xfrm>
                <a:off x="6248400" y="3037065"/>
                <a:ext cx="3914776" cy="783869"/>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rPr>
                          </m:ctrlPr>
                        </m:dPr>
                        <m:e>
                          <m:func>
                            <m:funcPr>
                              <m:ctrlPr>
                                <a:rPr lang="en-US" altLang="zh-CN" sz="2000" i="1" smtClean="0">
                                  <a:latin typeface="Cambria Math" panose="02040503050406030204" pitchFamily="18" charset="0"/>
                                </a:rPr>
                              </m:ctrlPr>
                            </m:funcPr>
                            <m:fName>
                              <m:limLow>
                                <m:limLowPr>
                                  <m:ctrlPr>
                                    <a:rPr lang="en-US" altLang="zh-CN" sz="2000" i="1" smtClean="0">
                                      <a:latin typeface="Cambria Math" panose="02040503050406030204" pitchFamily="18" charset="0"/>
                                    </a:rPr>
                                  </m:ctrlPr>
                                </m:limLowPr>
                                <m:e>
                                  <m:r>
                                    <m:rPr>
                                      <m:sty m:val="p"/>
                                    </m:rPr>
                                    <a:rPr lang="en-US" altLang="zh-CN" sz="2000" i="0" smtClean="0">
                                      <a:latin typeface="Cambria Math" panose="02040503050406030204" pitchFamily="18" charset="0"/>
                                    </a:rPr>
                                    <m:t>lim</m:t>
                                  </m:r>
                                </m:e>
                                <m:lim>
                                  <m:r>
                                    <a:rPr lang="en-US" altLang="zh-CN" sz="2000" b="0" i="1" smtClean="0">
                                      <a:latin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fName>
                            <m:e>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num>
                                <m:den>
                                  <m:r>
                                    <a:rPr lang="en-US" altLang="zh-CN" sz="2000" b="0" i="1" smtClean="0">
                                      <a:latin typeface="Cambria Math" panose="02040503050406030204" pitchFamily="18" charset="0"/>
                                    </a:rPr>
                                    <m:t>𝑛</m:t>
                                  </m:r>
                                </m:den>
                              </m:f>
                            </m:e>
                          </m:func>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ℙ</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ea typeface="Cambria Math" panose="02040503050406030204" pitchFamily="18" charset="0"/>
                        </a:rPr>
                        <m:t>=1</m:t>
                      </m:r>
                    </m:oMath>
                  </m:oMathPara>
                </a14:m>
                <a:endParaRPr lang="en-US" altLang="zh-CN" sz="2000" b="0" dirty="0">
                  <a:latin typeface="Cambria Math" panose="02040503050406030204" pitchFamily="18" charset="0"/>
                  <a:ea typeface="Cambria Math" panose="02040503050406030204" pitchFamily="18" charset="0"/>
                </a:endParaRPr>
              </a:p>
            </p:txBody>
          </p:sp>
        </mc:Choice>
        <mc:Fallback xmlns="">
          <p:sp>
            <p:nvSpPr>
              <p:cNvPr id="38" name="文本框 37"/>
              <p:cNvSpPr txBox="1">
                <a:spLocks noRot="1" noChangeAspect="1" noMove="1" noResize="1" noEditPoints="1" noAdjustHandles="1" noChangeArrowheads="1" noChangeShapeType="1" noTextEdit="1"/>
              </p:cNvSpPr>
              <p:nvPr/>
            </p:nvSpPr>
            <p:spPr>
              <a:xfrm>
                <a:off x="6248400" y="3037065"/>
                <a:ext cx="3914776" cy="783869"/>
              </a:xfrm>
              <a:prstGeom prst="rect">
                <a:avLst/>
              </a:prstGeom>
              <a:blipFill rotWithShape="1">
                <a:blip r:embed="rId4"/>
                <a:stretch>
                  <a:fillRect t="-63" b="18"/>
                </a:stretch>
              </a:blipFill>
            </p:spPr>
            <p:txBody>
              <a:bodyPr/>
              <a:lstStyle/>
              <a:p>
                <a:r>
                  <a:rPr lang="zh-CN" altLang="en-US">
                    <a:noFill/>
                  </a:rPr>
                  <a:t> </a:t>
                </a:r>
              </a:p>
            </p:txBody>
          </p:sp>
        </mc:Fallback>
      </mc:AlternateContent>
      <p:cxnSp>
        <p:nvCxnSpPr>
          <p:cNvPr id="41" name="直接箭头连接符 40"/>
          <p:cNvCxnSpPr>
            <a:endCxn id="38" idx="0"/>
          </p:cNvCxnSpPr>
          <p:nvPr/>
        </p:nvCxnSpPr>
        <p:spPr>
          <a:xfrm>
            <a:off x="6726740" y="2181225"/>
            <a:ext cx="1479048" cy="8558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文本框 47"/>
              <p:cNvSpPr txBox="1"/>
              <p:nvPr/>
            </p:nvSpPr>
            <p:spPr>
              <a:xfrm>
                <a:off x="5919787" y="4935896"/>
                <a:ext cx="4572001" cy="636585"/>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rPr>
                          </m:ctrlPr>
                        </m:dPr>
                        <m:e>
                          <m:func>
                            <m:funcPr>
                              <m:ctrlPr>
                                <a:rPr lang="en-US" altLang="zh-CN" sz="2000" i="1" smtClean="0">
                                  <a:latin typeface="Cambria Math" panose="02040503050406030204" pitchFamily="18" charset="0"/>
                                </a:rPr>
                              </m:ctrlPr>
                            </m:funcPr>
                            <m:fName>
                              <m:limLow>
                                <m:limLowPr>
                                  <m:ctrlPr>
                                    <a:rPr lang="en-US" altLang="zh-CN" sz="2000" i="1" smtClean="0">
                                      <a:latin typeface="Cambria Math" panose="02040503050406030204" pitchFamily="18" charset="0"/>
                                    </a:rPr>
                                  </m:ctrlPr>
                                </m:limLowPr>
                                <m:e>
                                  <m:r>
                                    <m:rPr>
                                      <m:sty m:val="p"/>
                                    </m:rPr>
                                    <a:rPr lang="en-US" altLang="zh-CN" sz="2000" i="0" smtClean="0">
                                      <a:latin typeface="Cambria Math" panose="02040503050406030204" pitchFamily="18" charset="0"/>
                                    </a:rPr>
                                    <m:t>lim</m:t>
                                  </m:r>
                                </m:e>
                                <m:lim>
                                  <m:r>
                                    <a:rPr lang="en-US" altLang="zh-CN" sz="2000" b="0" i="1" smtClean="0">
                                      <a:latin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fName>
                            <m:e>
                              <m:sSub>
                                <m:sSubPr>
                                  <m:ctrlPr>
                                    <a:rPr lang="en-US"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𝐹</m:t>
                                  </m:r>
                                </m:e>
                                <m:sub>
                                  <m:r>
                                    <a:rPr lang="en-US" altLang="zh-CN" sz="2000" i="1">
                                      <a:solidFill>
                                        <a:prstClr val="black"/>
                                      </a:solidFill>
                                      <a:latin typeface="Cambria Math" panose="02040503050406030204" pitchFamily="18" charset="0"/>
                                      <a:ea typeface="Cambria Math" panose="02040503050406030204" pitchFamily="18" charset="0"/>
                                    </a:rPr>
                                    <m:t>𝑛</m:t>
                                  </m:r>
                                </m:sub>
                              </m:sSub>
                              <m:d>
                                <m:dPr>
                                  <m:ctrlPr>
                                    <a:rPr lang="en-US" altLang="zh-CN" sz="2000" i="1">
                                      <a:solidFill>
                                        <a:prstClr val="black"/>
                                      </a:solidFill>
                                      <a:latin typeface="Cambria Math" panose="02040503050406030204" pitchFamily="18" charset="0"/>
                                      <a:ea typeface="Cambria Math" panose="02040503050406030204" pitchFamily="18" charset="0"/>
                                    </a:rPr>
                                  </m:ctrlPr>
                                </m:dPr>
                                <m:e>
                                  <m:r>
                                    <a:rPr lang="en-US" altLang="zh-CN" sz="2000" i="1">
                                      <a:solidFill>
                                        <a:prstClr val="black"/>
                                      </a:solidFill>
                                      <a:latin typeface="Cambria Math" panose="02040503050406030204" pitchFamily="18" charset="0"/>
                                      <a:ea typeface="Cambria Math" panose="02040503050406030204" pitchFamily="18" charset="0"/>
                                    </a:rPr>
                                    <m:t>𝑥</m:t>
                                  </m:r>
                                </m:e>
                              </m:d>
                            </m:e>
                          </m:func>
                          <m:r>
                            <a:rPr lang="en-US" altLang="zh-CN" sz="2000" b="0" i="1" smtClean="0">
                              <a:latin typeface="Cambria Math" panose="02040503050406030204" pitchFamily="18" charset="0"/>
                            </a:rPr>
                            <m:t>=</m:t>
                          </m:r>
                          <m:r>
                            <a:rPr lang="en-US" altLang="zh-CN" sz="2000" i="1">
                              <a:solidFill>
                                <a:prstClr val="black"/>
                              </a:solidFill>
                              <a:latin typeface="Cambria Math" panose="02040503050406030204" pitchFamily="18" charset="0"/>
                              <a:ea typeface="Cambria Math" panose="02040503050406030204" pitchFamily="18" charset="0"/>
                            </a:rPr>
                            <m:t>𝐹</m:t>
                          </m:r>
                          <m:d>
                            <m:dPr>
                              <m:ctrlPr>
                                <a:rPr lang="en-US" altLang="zh-CN" sz="2000" i="1">
                                  <a:solidFill>
                                    <a:prstClr val="black"/>
                                  </a:solidFill>
                                  <a:latin typeface="Cambria Math" panose="02040503050406030204" pitchFamily="18" charset="0"/>
                                  <a:ea typeface="Cambria Math" panose="02040503050406030204" pitchFamily="18" charset="0"/>
                                </a:rPr>
                              </m:ctrlPr>
                            </m:dPr>
                            <m:e>
                              <m:r>
                                <a:rPr lang="en-US" altLang="zh-CN" sz="2000" i="1">
                                  <a:solidFill>
                                    <a:prstClr val="black"/>
                                  </a:solidFill>
                                  <a:latin typeface="Cambria Math" panose="02040503050406030204" pitchFamily="18" charset="0"/>
                                  <a:ea typeface="Cambria Math" panose="02040503050406030204" pitchFamily="18" charset="0"/>
                                </a:rPr>
                                <m:t>𝑥</m:t>
                              </m:r>
                            </m:e>
                          </m:d>
                        </m:e>
                      </m:d>
                      <m:r>
                        <a:rPr lang="en-US" altLang="zh-CN" sz="2000" b="0" i="1" smtClean="0">
                          <a:latin typeface="Cambria Math" panose="02040503050406030204" pitchFamily="18" charset="0"/>
                          <a:ea typeface="Cambria Math" panose="02040503050406030204" pitchFamily="18" charset="0"/>
                        </a:rPr>
                        <m:t>=1</m:t>
                      </m:r>
                    </m:oMath>
                  </m:oMathPara>
                </a14:m>
                <a:endParaRPr lang="en-US" altLang="zh-CN" sz="2000" b="0" dirty="0">
                  <a:latin typeface="Cambria Math" panose="02040503050406030204" pitchFamily="18" charset="0"/>
                  <a:ea typeface="Cambria Math" panose="02040503050406030204" pitchFamily="18" charset="0"/>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5919787" y="4935896"/>
                <a:ext cx="4572001" cy="636585"/>
              </a:xfrm>
              <a:prstGeom prst="rect">
                <a:avLst/>
              </a:prstGeom>
              <a:blipFill rotWithShape="1">
                <a:blip r:embed="rId5"/>
                <a:stretch>
                  <a:fillRect l="-7" t="-6" r="7" b="56"/>
                </a:stretch>
              </a:blipFill>
            </p:spPr>
            <p:txBody>
              <a:bodyPr/>
              <a:lstStyle/>
              <a:p>
                <a:r>
                  <a:rPr lang="zh-CN" altLang="en-US">
                    <a:noFill/>
                  </a:rPr>
                  <a:t> </a:t>
                </a:r>
              </a:p>
            </p:txBody>
          </p:sp>
        </mc:Fallback>
      </mc:AlternateContent>
      <p:cxnSp>
        <p:nvCxnSpPr>
          <p:cNvPr id="50" name="直接箭头连接符 49"/>
          <p:cNvCxnSpPr>
            <a:stCxn id="38" idx="2"/>
            <a:endCxn id="48" idx="0"/>
          </p:cNvCxnSpPr>
          <p:nvPr/>
        </p:nvCxnSpPr>
        <p:spPr>
          <a:xfrm>
            <a:off x="8205788" y="3820934"/>
            <a:ext cx="0" cy="11149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2643774" y="5786960"/>
            <a:ext cx="6096000" cy="523220"/>
          </a:xfrm>
          <a:prstGeom prst="rect">
            <a:avLst/>
          </a:prstGeom>
          <a:noFill/>
        </p:spPr>
        <p:txBody>
          <a:bodyPr wrap="square">
            <a:spAutoFit/>
          </a:bodyPr>
          <a:lstStyle/>
          <a:p>
            <a:pPr algn="ctr"/>
            <a:r>
              <a:rPr lang="zh-CN" altLang="en-US" sz="2800" dirty="0"/>
              <a:t>几个结论之间的关系</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69861" y="1106109"/>
            <a:ext cx="1876137" cy="461665"/>
            <a:chOff x="1180079" y="1387853"/>
            <a:chExt cx="1876137" cy="461665"/>
          </a:xfrm>
        </p:grpSpPr>
        <p:sp>
          <p:nvSpPr>
            <p:cNvPr id="3" name="矩形 2"/>
            <p:cNvSpPr/>
            <p:nvPr/>
          </p:nvSpPr>
          <p:spPr>
            <a:xfrm>
              <a:off x="1555751" y="1387853"/>
              <a:ext cx="1500465"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例</a:t>
              </a:r>
              <a:r>
                <a:rPr lang="en-US" altLang="zh-CN" sz="2400" b="1" dirty="0">
                  <a:solidFill>
                    <a:srgbClr val="004EA2"/>
                  </a:solidFill>
                  <a:ea typeface="思源黑体 CN Bold" panose="020B0800000000000000" pitchFamily="34" charset="-122"/>
                </a:rPr>
                <a:t>2.6.4</a:t>
              </a:r>
              <a:r>
                <a:rPr lang="zh-CN" altLang="en-US" sz="2400" b="1" dirty="0">
                  <a:solidFill>
                    <a:srgbClr val="004EA2"/>
                  </a:solidFill>
                  <a:ea typeface="思源黑体 CN Bold" panose="020B0800000000000000" pitchFamily="34" charset="-122"/>
                </a:rPr>
                <a:t> </a:t>
              </a:r>
              <a:endParaRPr lang="en-US" altLang="zh-CN" sz="2400" b="1"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8" name="Rectangle 1"/>
          <p:cNvSpPr>
            <a:spLocks noChangeArrowheads="1"/>
          </p:cNvSpPr>
          <p:nvPr/>
        </p:nvSpPr>
        <p:spPr bwMode="auto">
          <a:xfrm>
            <a:off x="1171575" y="1595387"/>
            <a:ext cx="9486900" cy="1157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zh-CN" altLang="en-US" sz="2800" dirty="0"/>
              <a:t>设 </a:t>
            </a:r>
            <a:r>
              <a:rPr lang="en-US" altLang="zh-CN" sz="2800" i="1" dirty="0"/>
              <a:t>f</a:t>
            </a:r>
            <a:r>
              <a:rPr lang="en-US" altLang="zh-CN" sz="2800" dirty="0"/>
              <a:t>(</a:t>
            </a:r>
            <a:r>
              <a:rPr lang="en-US" altLang="zh-CN" sz="2800" i="1" dirty="0"/>
              <a:t>x</a:t>
            </a:r>
            <a:r>
              <a:rPr lang="en-US" altLang="zh-CN" sz="2800" dirty="0"/>
              <a:t>)</a:t>
            </a:r>
            <a:r>
              <a:rPr lang="zh-CN" altLang="en-US" sz="2800" dirty="0"/>
              <a:t>是</a:t>
            </a:r>
            <a:r>
              <a:rPr lang="en-US" altLang="zh-CN" sz="2800" dirty="0"/>
              <a:t>[</a:t>
            </a:r>
            <a:r>
              <a:rPr lang="en-US" altLang="zh-CN" sz="2800" i="1" dirty="0" err="1"/>
              <a:t>a</a:t>
            </a:r>
            <a:r>
              <a:rPr lang="en-US" altLang="zh-CN" sz="2800" dirty="0" err="1"/>
              <a:t>,</a:t>
            </a:r>
            <a:r>
              <a:rPr lang="en-US" altLang="zh-CN" sz="2800" i="1" dirty="0" err="1"/>
              <a:t>b</a:t>
            </a:r>
            <a:r>
              <a:rPr lang="en-US" altLang="zh-CN" sz="2800" dirty="0"/>
              <a:t>]</a:t>
            </a:r>
            <a:r>
              <a:rPr lang="zh-CN" altLang="en-US" sz="2800" dirty="0"/>
              <a:t>区间上的连续函数，试利用大数定律给出如下定积分的近似计算公式：</a:t>
            </a:r>
            <a:endParaRPr lang="en-US" altLang="zh-CN" sz="2800" dirty="0"/>
          </a:p>
        </p:txBody>
      </p:sp>
      <p:sp>
        <p:nvSpPr>
          <p:cNvPr id="9" name="灯片编号占位符 8"/>
          <p:cNvSpPr>
            <a:spLocks noGrp="1"/>
          </p:cNvSpPr>
          <p:nvPr>
            <p:ph type="sldNum" sz="quarter" idx="12"/>
          </p:nvPr>
        </p:nvSpPr>
        <p:spPr/>
        <p:txBody>
          <a:bodyPr/>
          <a:lstStyle/>
          <a:p>
            <a:fld id="{5FD308DF-D0D6-41CA-8E01-1A1CE80A10EE}" type="slidenum">
              <a:rPr lang="zh-CN" altLang="en-US" smtClean="0"/>
              <a:t>253</a:t>
            </a:fld>
            <a:endParaRPr lang="zh-CN" altLang="en-US"/>
          </a:p>
        </p:txBody>
      </p:sp>
      <p:sp>
        <p:nvSpPr>
          <p:cNvPr id="13" name="文本框 12"/>
          <p:cNvSpPr txBox="1"/>
          <p:nvPr/>
        </p:nvSpPr>
        <p:spPr>
          <a:xfrm>
            <a:off x="1171575" y="4623556"/>
            <a:ext cx="9305925" cy="830997"/>
          </a:xfrm>
          <a:prstGeom prst="rect">
            <a:avLst/>
          </a:prstGeom>
          <a:noFill/>
        </p:spPr>
        <p:txBody>
          <a:bodyPr wrap="square">
            <a:spAutoFit/>
          </a:bodyPr>
          <a:lstStyle/>
          <a:p>
            <a:r>
              <a:rPr lang="zh-CN" altLang="en-US" sz="2400" dirty="0"/>
              <a:t>注：计算连续型随机变量落在某个区间的概率，以及数学期望的计算都需要计算积分，这里介绍积分的近似计算</a:t>
            </a:r>
            <a:r>
              <a:rPr lang="en-US" altLang="zh-CN" sz="2400" dirty="0"/>
              <a:t>.</a:t>
            </a:r>
            <a:endParaRPr lang="zh-CN" altLang="en-US" sz="2400" dirty="0"/>
          </a:p>
        </p:txBody>
      </p:sp>
      <mc:AlternateContent xmlns:mc="http://schemas.openxmlformats.org/markup-compatibility/2006" xmlns:a14="http://schemas.microsoft.com/office/drawing/2010/main">
        <mc:Choice Requires="a14">
          <p:sp>
            <p:nvSpPr>
              <p:cNvPr id="15" name="文本框 14"/>
              <p:cNvSpPr txBox="1"/>
              <p:nvPr/>
            </p:nvSpPr>
            <p:spPr>
              <a:xfrm>
                <a:off x="3144084" y="2950203"/>
                <a:ext cx="4572001" cy="1069716"/>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nary>
                        <m:naryPr>
                          <m:ctrlPr>
                            <a:rPr lang="en-US" altLang="zh-CN" sz="2800" i="1" smtClean="0">
                              <a:latin typeface="Cambria Math" panose="02040503050406030204" pitchFamily="18" charset="0"/>
                              <a:ea typeface="Cambria Math" panose="02040503050406030204" pitchFamily="18" charset="0"/>
                            </a:rPr>
                          </m:ctrlPr>
                        </m:naryPr>
                        <m:sub>
                          <m:r>
                            <m:rPr>
                              <m:brk m:alnAt="23"/>
                            </m:rPr>
                            <a:rPr lang="en-US" altLang="zh-CN" sz="2800" b="0" i="1" smtClean="0">
                              <a:latin typeface="Cambria Math" panose="02040503050406030204" pitchFamily="18" charset="0"/>
                              <a:ea typeface="Cambria Math" panose="02040503050406030204" pitchFamily="18" charset="0"/>
                            </a:rPr>
                            <m:t>𝑎</m:t>
                          </m:r>
                        </m:sub>
                        <m:sup>
                          <m:r>
                            <a:rPr lang="en-US" altLang="zh-CN" sz="2800" b="0" i="1" smtClean="0">
                              <a:latin typeface="Cambria Math" panose="02040503050406030204" pitchFamily="18" charset="0"/>
                              <a:ea typeface="Cambria Math" panose="02040503050406030204" pitchFamily="18" charset="0"/>
                            </a:rPr>
                            <m:t>𝑏</m:t>
                          </m:r>
                        </m:sup>
                        <m:e>
                          <m:r>
                            <a:rPr lang="en-US" altLang="zh-CN" sz="2800" b="0" i="1" smtClean="0">
                              <a:latin typeface="Cambria Math" panose="02040503050406030204" pitchFamily="18" charset="0"/>
                              <a:ea typeface="Cambria Math" panose="02040503050406030204" pitchFamily="18" charset="0"/>
                            </a:rPr>
                            <m:t>𝑓</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𝑥</m:t>
                              </m:r>
                            </m:e>
                          </m:d>
                          <m:r>
                            <a:rPr lang="en-US" altLang="zh-CN" sz="2800" b="0" i="1" smtClean="0">
                              <a:latin typeface="Cambria Math" panose="02040503050406030204" pitchFamily="18" charset="0"/>
                              <a:ea typeface="Cambria Math" panose="02040503050406030204" pitchFamily="18" charset="0"/>
                            </a:rPr>
                            <m:t>𝑑𝑥</m:t>
                          </m:r>
                        </m:e>
                      </m:nary>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3144084" y="2950203"/>
                <a:ext cx="4572001" cy="1069716"/>
              </a:xfrm>
              <a:prstGeom prst="rect">
                <a:avLst/>
              </a:prstGeom>
              <a:blipFill rotWithShape="1">
                <a:blip r:embed="rId3"/>
                <a:stretch>
                  <a:fillRect l="-4" t="-59" r="4" b="34"/>
                </a:stretch>
              </a:blipFill>
            </p:spPr>
            <p:txBody>
              <a:bodyPr/>
              <a:lstStyle/>
              <a:p>
                <a:r>
                  <a:rPr lang="zh-CN" altLang="en-US">
                    <a:noFill/>
                  </a:rPr>
                  <a:t> </a:t>
                </a:r>
              </a:p>
            </p:txBody>
          </p:sp>
        </mc:Fallback>
      </mc:AlternateContent>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38689" y="1167903"/>
            <a:ext cx="2222968" cy="470391"/>
            <a:chOff x="1053632" y="1397127"/>
            <a:chExt cx="2222968" cy="470391"/>
          </a:xfrm>
        </p:grpSpPr>
        <p:sp>
          <p:nvSpPr>
            <p:cNvPr id="3" name="矩形 2"/>
            <p:cNvSpPr/>
            <p:nvPr/>
          </p:nvSpPr>
          <p:spPr>
            <a:xfrm>
              <a:off x="1520318" y="1405853"/>
              <a:ext cx="1756282" cy="461665"/>
            </a:xfrm>
            <a:prstGeom prst="rect">
              <a:avLst/>
            </a:prstGeom>
          </p:spPr>
          <p:txBody>
            <a:bodyPr wrap="square">
              <a:spAutoFit/>
            </a:bodyPr>
            <a:lstStyle/>
            <a:p>
              <a:r>
                <a:rPr lang="zh-CN" altLang="en-US" sz="2400" b="1" dirty="0">
                  <a:solidFill>
                    <a:srgbClr val="004EA2"/>
                  </a:solidFill>
                  <a:ea typeface="思源黑体 CN Bold" panose="020B0800000000000000" pitchFamily="34" charset="-122"/>
                </a:rPr>
                <a:t>回顾</a:t>
              </a: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pic>
        <p:nvPicPr>
          <p:cNvPr id="10" name="图片 9"/>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l="26678" t="32760" r="21617" b="4471"/>
          <a:stretch>
            <a:fillRect/>
          </a:stretch>
        </p:blipFill>
        <p:spPr>
          <a:xfrm>
            <a:off x="3643306" y="2306839"/>
            <a:ext cx="4588544" cy="1122161"/>
          </a:xfrm>
          <a:prstGeom prst="rect">
            <a:avLst/>
          </a:prstGeom>
          <a:ln>
            <a:noFill/>
          </a:ln>
          <a:effectLst/>
        </p:spPr>
      </p:pic>
      <p:pic>
        <p:nvPicPr>
          <p:cNvPr id="11" name="图片 10"/>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24876" t="38429" r="21681" b="-1"/>
          <a:stretch>
            <a:fillRect/>
          </a:stretch>
        </p:blipFill>
        <p:spPr>
          <a:xfrm>
            <a:off x="3914783" y="4355322"/>
            <a:ext cx="4818421" cy="1075754"/>
          </a:xfrm>
          <a:prstGeom prst="rect">
            <a:avLst/>
          </a:prstGeom>
          <a:ln>
            <a:noFill/>
          </a:ln>
          <a:effectLst/>
        </p:spPr>
      </p:pic>
      <mc:AlternateContent xmlns:mc="http://schemas.openxmlformats.org/markup-compatibility/2006" xmlns:a14="http://schemas.microsoft.com/office/drawing/2010/main">
        <mc:Choice Requires="a14">
          <p:sp>
            <p:nvSpPr>
              <p:cNvPr id="12" name="Rectangle 1"/>
              <p:cNvSpPr>
                <a:spLocks noChangeArrowheads="1"/>
              </p:cNvSpPr>
              <p:nvPr/>
            </p:nvSpPr>
            <p:spPr bwMode="auto">
              <a:xfrm>
                <a:off x="1294190" y="1756491"/>
                <a:ext cx="10059609" cy="56534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20000"/>
                  </a:lnSpc>
                  <a:spcBef>
                    <a:spcPct val="0"/>
                  </a:spcBef>
                  <a:spcAft>
                    <a:spcPct val="0"/>
                  </a:spcAft>
                </a:pPr>
                <a:r>
                  <a:rPr lang="zh-CN" altLang="en-US" sz="2800" dirty="0"/>
                  <a:t>当</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t>有密度矩阵时，</a:t>
                </a:r>
              </a:p>
            </p:txBody>
          </p:sp>
        </mc:Choice>
        <mc:Fallback xmlns="">
          <p:sp>
            <p:nvSpPr>
              <p:cNvPr id="12" name="Rectangle 1"/>
              <p:cNvSpPr>
                <a:spLocks noRot="1" noChangeAspect="1" noMove="1" noResize="1" noEditPoints="1" noAdjustHandles="1" noChangeArrowheads="1" noChangeShapeType="1" noTextEdit="1"/>
              </p:cNvSpPr>
              <p:nvPr/>
            </p:nvSpPr>
            <p:spPr bwMode="auto">
              <a:xfrm>
                <a:off x="1294190" y="1756491"/>
                <a:ext cx="10059609" cy="565348"/>
              </a:xfrm>
              <a:prstGeom prst="rect">
                <a:avLst/>
              </a:prstGeom>
              <a:blipFill rotWithShape="1">
                <a:blip r:embed="rId4"/>
                <a:stretch>
                  <a:fillRect l="-1" t="-14" r="6" b="4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Rectangle 1"/>
              <p:cNvSpPr>
                <a:spLocks noChangeArrowheads="1"/>
              </p:cNvSpPr>
              <p:nvPr/>
            </p:nvSpPr>
            <p:spPr bwMode="auto">
              <a:xfrm>
                <a:off x="1238689" y="3671777"/>
                <a:ext cx="9631215" cy="5680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20000"/>
                  </a:lnSpc>
                  <a:spcBef>
                    <a:spcPct val="0"/>
                  </a:spcBef>
                  <a:spcAft>
                    <a:spcPct val="0"/>
                  </a:spcAft>
                </a:pPr>
                <a:r>
                  <a:rPr lang="zh-CN" altLang="en-US" sz="2800" dirty="0"/>
                  <a:t>当</a:t>
                </a:r>
                <a14:m>
                  <m:oMath xmlns:m="http://schemas.openxmlformats.org/officeDocument/2006/math">
                    <m:r>
                      <a:rPr lang="zh-CN" altLang="en-US" sz="2800" i="1">
                        <a:solidFill>
                          <a:prstClr val="black"/>
                        </a:solidFill>
                        <a:latin typeface="Cambria Math" panose="02040503050406030204" pitchFamily="18" charset="0"/>
                      </a:rPr>
                      <m:t>𝜉</m:t>
                    </m:r>
                    <m:r>
                      <a:rPr lang="zh-CN" altLang="en-US" sz="2800" b="0" i="1" smtClean="0">
                        <a:solidFill>
                          <a:prstClr val="black"/>
                        </a:solidFill>
                        <a:latin typeface="Cambria Math" panose="02040503050406030204" pitchFamily="18" charset="0"/>
                      </a:rPr>
                      <m:t>的</m:t>
                    </m:r>
                    <m:r>
                      <a:rPr lang="zh-CN" altLang="en-US" sz="2800" i="1">
                        <a:solidFill>
                          <a:prstClr val="black"/>
                        </a:solidFill>
                        <a:latin typeface="Cambria Math" panose="02040503050406030204" pitchFamily="18" charset="0"/>
                      </a:rPr>
                      <m:t>密度</m:t>
                    </m:r>
                    <m:r>
                      <a:rPr lang="zh-CN" altLang="en-US" sz="2800" i="1" smtClean="0">
                        <a:solidFill>
                          <a:prstClr val="black"/>
                        </a:solidFill>
                        <a:latin typeface="Cambria Math" panose="02040503050406030204" pitchFamily="18" charset="0"/>
                      </a:rPr>
                      <m:t>函数</m:t>
                    </m:r>
                    <m:r>
                      <a:rPr lang="zh-CN" altLang="en-US" sz="2800" b="0" i="1" smtClean="0">
                        <a:solidFill>
                          <a:prstClr val="black"/>
                        </a:solidFill>
                        <a:latin typeface="Cambria Math" panose="02040503050406030204" pitchFamily="18" charset="0"/>
                      </a:rPr>
                      <m:t>为</m:t>
                    </m:r>
                    <m:r>
                      <a:rPr lang="en-US" altLang="zh-CN" sz="2800" b="0" i="1" smtClean="0">
                        <a:solidFill>
                          <a:prstClr val="black"/>
                        </a:solidFill>
                        <a:latin typeface="Cambria Math" panose="02040503050406030204" pitchFamily="18" charset="0"/>
                      </a:rPr>
                      <m:t>𝑝</m:t>
                    </m:r>
                    <m:d>
                      <m:dPr>
                        <m:begChr m:val="（"/>
                        <m:endChr m:val="）"/>
                        <m:ctrlPr>
                          <a:rPr lang="zh-CN" altLang="en-US" sz="2800" b="0" i="1" smtClean="0">
                            <a:solidFill>
                              <a:prstClr val="black"/>
                            </a:solidFill>
                            <a:latin typeface="Cambria Math" panose="02040503050406030204" pitchFamily="18" charset="0"/>
                          </a:rPr>
                        </m:ctrlPr>
                      </m:dPr>
                      <m:e>
                        <m:r>
                          <a:rPr lang="en-US" altLang="zh-CN" sz="2800" b="0" i="1" smtClean="0">
                            <a:solidFill>
                              <a:prstClr val="black"/>
                            </a:solidFill>
                            <a:latin typeface="Cambria Math" panose="02040503050406030204" pitchFamily="18" charset="0"/>
                          </a:rPr>
                          <m:t>𝑥</m:t>
                        </m:r>
                      </m:e>
                    </m:d>
                    <m:r>
                      <a:rPr lang="zh-CN" altLang="en-US" sz="2800" i="1">
                        <a:solidFill>
                          <a:prstClr val="black"/>
                        </a:solidFill>
                        <a:latin typeface="Cambria Math" panose="02040503050406030204" pitchFamily="18" charset="0"/>
                      </a:rPr>
                      <m:t>时</m:t>
                    </m:r>
                    <m:r>
                      <a:rPr lang="zh-CN" altLang="en-US" sz="2800" b="0" i="1" smtClean="0">
                        <a:solidFill>
                          <a:prstClr val="black"/>
                        </a:solidFill>
                        <a:latin typeface="Cambria Math" panose="02040503050406030204" pitchFamily="18" charset="0"/>
                      </a:rPr>
                      <m:t>，</m:t>
                    </m:r>
                  </m:oMath>
                </a14:m>
                <a:endParaRPr lang="zh-CN" altLang="en-US" sz="2800" dirty="0"/>
              </a:p>
            </p:txBody>
          </p:sp>
        </mc:Choice>
        <mc:Fallback xmlns="">
          <p:sp>
            <p:nvSpPr>
              <p:cNvPr id="16" name="Rectangle 1"/>
              <p:cNvSpPr>
                <a:spLocks noRot="1" noChangeAspect="1" noMove="1" noResize="1" noEditPoints="1" noAdjustHandles="1" noChangeArrowheads="1" noChangeShapeType="1" noTextEdit="1"/>
              </p:cNvSpPr>
              <p:nvPr/>
            </p:nvSpPr>
            <p:spPr bwMode="auto">
              <a:xfrm>
                <a:off x="1238689" y="3671777"/>
                <a:ext cx="9631215" cy="568041"/>
              </a:xfrm>
              <a:prstGeom prst="rect">
                <a:avLst/>
              </a:prstGeom>
              <a:blipFill rotWithShape="1">
                <a:blip r:embed="rId5"/>
                <a:stretch>
                  <a:fillRect l="-5" t="-36" r="6" b="9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3" name="灯片编号占位符 12"/>
          <p:cNvSpPr>
            <a:spLocks noGrp="1"/>
          </p:cNvSpPr>
          <p:nvPr>
            <p:ph type="sldNum" sz="quarter" idx="12"/>
          </p:nvPr>
        </p:nvSpPr>
        <p:spPr/>
        <p:txBody>
          <a:bodyPr/>
          <a:lstStyle/>
          <a:p>
            <a:fld id="{5FD308DF-D0D6-41CA-8E01-1A1CE80A10EE}" type="slidenum">
              <a:rPr lang="zh-CN" altLang="en-US" smtClean="0"/>
              <a:t>254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1"/>
              <p:cNvSpPr>
                <a:spLocks noChangeArrowheads="1"/>
              </p:cNvSpPr>
              <p:nvPr/>
            </p:nvSpPr>
            <p:spPr bwMode="auto">
              <a:xfrm>
                <a:off x="1548998" y="4970121"/>
                <a:ext cx="8600016" cy="59766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zh-CN" altLang="en-US" sz="2800" dirty="0"/>
                  <a:t>其中</a:t>
                </a:r>
                <a:r>
                  <a:rPr kumimoji="0" lang="zh-CN" altLang="en-US" sz="2800" b="0" i="0" u="none" strike="noStrike" cap="none" normalizeH="0" baseline="0" dirty="0">
                    <a:ln>
                      <a:noFill/>
                    </a:ln>
                    <a:solidFill>
                      <a:schemeClr val="tx1"/>
                    </a:solidFill>
                    <a:effectLst/>
                  </a:rPr>
                  <a:t>取</a:t>
                </a:r>
                <a:r>
                  <a:rPr kumimoji="0" lang="en-US" altLang="zh-CN" sz="2800" b="0" i="1" u="none" strike="noStrike" cap="none" normalizeH="0" baseline="0" dirty="0">
                    <a:ln>
                      <a:noFill/>
                    </a:ln>
                    <a:solidFill>
                      <a:schemeClr val="tx1"/>
                    </a:solidFill>
                    <a:effectLst/>
                  </a:rPr>
                  <a:t>X </a:t>
                </a:r>
                <a:r>
                  <a:rPr kumimoji="0" lang="zh-CN" altLang="en-US" sz="2800" b="0" i="0" u="none" strike="noStrike" cap="none" normalizeH="0" baseline="0" dirty="0">
                    <a:ln>
                      <a:noFill/>
                    </a:ln>
                    <a:solidFill>
                      <a:schemeClr val="tx1"/>
                    </a:solidFill>
                    <a:effectLst/>
                  </a:rPr>
                  <a:t>的 </a:t>
                </a:r>
                <a:r>
                  <a:rPr kumimoji="0" lang="en-US" altLang="zh-CN" sz="2800" b="0" i="1" u="none" strike="noStrike" cap="none" normalizeH="0" baseline="0" dirty="0">
                    <a:ln>
                      <a:noFill/>
                    </a:ln>
                    <a:solidFill>
                      <a:schemeClr val="tx1"/>
                    </a:solidFill>
                    <a:effectLst/>
                  </a:rPr>
                  <a:t>n </a:t>
                </a:r>
                <a:r>
                  <a:rPr kumimoji="0" lang="zh-CN" altLang="en-US" sz="2800" b="0" i="0" u="none" strike="noStrike" cap="none" normalizeH="0" baseline="0" dirty="0">
                    <a:ln>
                      <a:noFill/>
                    </a:ln>
                    <a:solidFill>
                      <a:schemeClr val="tx1"/>
                    </a:solidFill>
                    <a:effectLst/>
                  </a:rPr>
                  <a:t>次重复观测</a:t>
                </a:r>
                <a:r>
                  <a:rPr kumimoji="0" lang="en-US" altLang="zh-CN" sz="2800" b="0" i="1" u="none" strike="noStrike" cap="none" normalizeH="0" baseline="0" dirty="0">
                    <a:ln>
                      <a:noFill/>
                    </a:ln>
                    <a:solidFill>
                      <a:schemeClr val="tx1"/>
                    </a:solidFill>
                    <a:effectLst/>
                  </a:rPr>
                  <a:t>X</a:t>
                </a:r>
                <a:r>
                  <a:rPr kumimoji="0" lang="en-US" altLang="zh-CN" sz="2800" b="0" i="0" u="none" strike="noStrike" cap="none" normalizeH="0" baseline="-25000" dirty="0">
                    <a:ln>
                      <a:noFill/>
                    </a:ln>
                    <a:solidFill>
                      <a:schemeClr val="tx1"/>
                    </a:solidFill>
                    <a:effectLst/>
                  </a:rPr>
                  <a:t>1</a:t>
                </a:r>
                <a:r>
                  <a:rPr lang="en-US" altLang="zh-CN" sz="2800" dirty="0"/>
                  <a:t> , </a:t>
                </a:r>
                <a14:m>
                  <m:oMath xmlns:m="http://schemas.openxmlformats.org/officeDocument/2006/math">
                    <m:r>
                      <a:rPr kumimoji="0" lang="en-US" altLang="zh-CN" sz="2800" b="1" i="1" u="none" strike="noStrike" cap="none" normalizeH="0" dirty="0" smtClean="0">
                        <a:ln>
                          <a:noFill/>
                        </a:ln>
                        <a:solidFill>
                          <a:schemeClr val="tx1"/>
                        </a:solidFill>
                        <a:effectLst/>
                        <a:latin typeface="Cambria Math" panose="02040503050406030204" pitchFamily="18" charset="0"/>
                      </a:rPr>
                      <m:t>…</m:t>
                    </m:r>
                  </m:oMath>
                </a14:m>
                <a:r>
                  <a:rPr kumimoji="0" lang="en-US" altLang="zh-CN" sz="2800" b="0" i="0" u="none" strike="noStrike" cap="none" normalizeH="0" dirty="0">
                    <a:ln>
                      <a:noFill/>
                    </a:ln>
                    <a:solidFill>
                      <a:schemeClr val="tx1"/>
                    </a:solidFill>
                    <a:effectLst/>
                  </a:rPr>
                  <a:t> , </a:t>
                </a:r>
                <a:r>
                  <a:rPr kumimoji="0" lang="en-US" altLang="zh-CN" sz="2800" b="0" i="1" u="none" strike="noStrike" cap="none" normalizeH="0" dirty="0" err="1">
                    <a:ln>
                      <a:noFill/>
                    </a:ln>
                    <a:solidFill>
                      <a:schemeClr val="tx1"/>
                    </a:solidFill>
                    <a:effectLst/>
                  </a:rPr>
                  <a:t>X</a:t>
                </a:r>
                <a:r>
                  <a:rPr kumimoji="0" lang="en-US" altLang="zh-CN" sz="2800" b="0" i="0" u="none" strike="noStrike" cap="none" normalizeH="0" baseline="-25000" dirty="0" err="1">
                    <a:ln>
                      <a:noFill/>
                    </a:ln>
                    <a:solidFill>
                      <a:schemeClr val="tx1"/>
                    </a:solidFill>
                    <a:effectLst/>
                  </a:rPr>
                  <a:t>n</a:t>
                </a:r>
                <a:r>
                  <a:rPr kumimoji="0" lang="en-US" altLang="zh-CN" sz="2800" b="0" i="0" u="none" strike="noStrike" cap="none" normalizeH="0" baseline="-25000" dirty="0">
                    <a:ln>
                      <a:noFill/>
                    </a:ln>
                    <a:solidFill>
                      <a:schemeClr val="tx1"/>
                    </a:solidFill>
                    <a:effectLst/>
                  </a:rPr>
                  <a:t> </a:t>
                </a:r>
                <a:r>
                  <a:rPr lang="en-US" altLang="zh-CN" sz="2800" dirty="0"/>
                  <a:t>.</a:t>
                </a:r>
                <a:endParaRPr kumimoji="0" lang="zh-CN" altLang="zh-CN" sz="2800" b="0" i="0" u="none" strike="noStrike" cap="none" normalizeH="0" baseline="0" dirty="0">
                  <a:ln>
                    <a:noFill/>
                  </a:ln>
                  <a:effectLst/>
                </a:endParaRPr>
              </a:p>
            </p:txBody>
          </p:sp>
        </mc:Choice>
        <mc:Fallback xmlns="">
          <p:sp>
            <p:nvSpPr>
              <p:cNvPr id="8" name="Rectangle 1"/>
              <p:cNvSpPr>
                <a:spLocks noRot="1" noChangeAspect="1" noMove="1" noResize="1" noEditPoints="1" noAdjustHandles="1" noChangeArrowheads="1" noChangeShapeType="1" noTextEdit="1"/>
              </p:cNvSpPr>
              <p:nvPr/>
            </p:nvSpPr>
            <p:spPr bwMode="auto">
              <a:xfrm>
                <a:off x="1548998" y="4970121"/>
                <a:ext cx="8600016" cy="597664"/>
              </a:xfrm>
              <a:prstGeom prst="rect">
                <a:avLst/>
              </a:prstGeom>
              <a:blipFill rotWithShape="1">
                <a:blip r:embed="rId2"/>
                <a:stretch>
                  <a:fillRect l="-3" t="-2333" r="5" b="-232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7" name="灯片编号占位符 6"/>
          <p:cNvSpPr>
            <a:spLocks noGrp="1"/>
          </p:cNvSpPr>
          <p:nvPr>
            <p:ph type="sldNum" sz="quarter" idx="12"/>
          </p:nvPr>
        </p:nvSpPr>
        <p:spPr/>
        <p:txBody>
          <a:bodyPr/>
          <a:lstStyle/>
          <a:p>
            <a:fld id="{5FD308DF-D0D6-41CA-8E01-1A1CE80A10EE}" type="slidenum">
              <a:rPr lang="zh-CN" altLang="en-US" smtClean="0"/>
              <a:t>255</a:t>
            </a:fld>
            <a:endParaRPr lang="zh-CN" altLang="en-US"/>
          </a:p>
        </p:txBody>
      </p:sp>
      <p:sp>
        <p:nvSpPr>
          <p:cNvPr id="13" name="文本框 12"/>
          <p:cNvSpPr txBox="1"/>
          <p:nvPr/>
        </p:nvSpPr>
        <p:spPr>
          <a:xfrm>
            <a:off x="1238250" y="1133290"/>
            <a:ext cx="6096000" cy="461665"/>
          </a:xfrm>
          <a:prstGeom prst="rect">
            <a:avLst/>
          </a:prstGeom>
          <a:noFill/>
        </p:spPr>
        <p:txBody>
          <a:bodyPr wrap="square">
            <a:spAutoFit/>
          </a:bodyPr>
          <a:lstStyle/>
          <a:p>
            <a:r>
              <a:rPr lang="zh-CN" altLang="en-US" sz="2400" dirty="0">
                <a:solidFill>
                  <a:schemeClr val="tx1">
                    <a:lumMod val="85000"/>
                    <a:lumOff val="15000"/>
                  </a:schemeClr>
                </a:solidFill>
              </a:rPr>
              <a:t>解：取</a:t>
            </a:r>
            <a:r>
              <a:rPr lang="en-US" altLang="zh-CN" sz="2400" i="1" dirty="0">
                <a:solidFill>
                  <a:schemeClr val="tx1">
                    <a:lumMod val="85000"/>
                    <a:lumOff val="15000"/>
                  </a:schemeClr>
                </a:solidFill>
              </a:rPr>
              <a:t>X ~ </a:t>
            </a:r>
            <a:r>
              <a:rPr lang="en-US" altLang="zh-CN" sz="2400" dirty="0">
                <a:solidFill>
                  <a:schemeClr val="tx1">
                    <a:lumMod val="85000"/>
                    <a:lumOff val="15000"/>
                  </a:schemeClr>
                </a:solidFill>
              </a:rPr>
              <a:t>U</a:t>
            </a:r>
            <a:r>
              <a:rPr lang="en-US" altLang="zh-CN" sz="2400" dirty="0"/>
              <a:t> [</a:t>
            </a:r>
            <a:r>
              <a:rPr lang="en-US" altLang="zh-CN" sz="2400" i="1" dirty="0" err="1"/>
              <a:t>a</a:t>
            </a:r>
            <a:r>
              <a:rPr lang="en-US" altLang="zh-CN" sz="2400" dirty="0" err="1"/>
              <a:t>,</a:t>
            </a:r>
            <a:r>
              <a:rPr lang="en-US" altLang="zh-CN" sz="2400" i="1" dirty="0" err="1"/>
              <a:t>b</a:t>
            </a:r>
            <a:r>
              <a:rPr lang="en-US" altLang="zh-CN" sz="2400" dirty="0"/>
              <a:t>] </a:t>
            </a:r>
            <a:r>
              <a:rPr lang="zh-CN" altLang="en-US" sz="2400" dirty="0">
                <a:solidFill>
                  <a:schemeClr val="tx1">
                    <a:lumMod val="85000"/>
                    <a:lumOff val="15000"/>
                  </a:schemeClr>
                </a:solidFill>
              </a:rPr>
              <a:t>，根据数学期望的性质</a:t>
            </a:r>
            <a:endParaRPr lang="zh-CN" altLang="en-US" sz="2400" dirty="0"/>
          </a:p>
        </p:txBody>
      </p:sp>
      <mc:AlternateContent xmlns:mc="http://schemas.openxmlformats.org/markup-compatibility/2006" xmlns:a14="http://schemas.microsoft.com/office/drawing/2010/main">
        <mc:Choice Requires="a14">
          <p:sp>
            <p:nvSpPr>
              <p:cNvPr id="17" name="文本框 16"/>
              <p:cNvSpPr txBox="1"/>
              <p:nvPr/>
            </p:nvSpPr>
            <p:spPr>
              <a:xfrm>
                <a:off x="1660123" y="3184326"/>
                <a:ext cx="8083952" cy="1268552"/>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nary>
                        <m:naryPr>
                          <m:ctrlPr>
                            <a:rPr lang="en-US" altLang="zh-CN" sz="2800" i="1" smtClean="0">
                              <a:latin typeface="Cambria Math" panose="02040503050406030204" pitchFamily="18" charset="0"/>
                              <a:ea typeface="Cambria Math" panose="02040503050406030204" pitchFamily="18" charset="0"/>
                            </a:rPr>
                          </m:ctrlPr>
                        </m:naryPr>
                        <m:sub>
                          <m:r>
                            <m:rPr>
                              <m:brk m:alnAt="23"/>
                            </m:rPr>
                            <a:rPr lang="en-US" altLang="zh-CN" sz="2800" b="0" i="1" smtClean="0">
                              <a:latin typeface="Cambria Math" panose="02040503050406030204" pitchFamily="18" charset="0"/>
                              <a:ea typeface="Cambria Math" panose="02040503050406030204" pitchFamily="18" charset="0"/>
                            </a:rPr>
                            <m:t>𝑎</m:t>
                          </m:r>
                        </m:sub>
                        <m:sup>
                          <m:r>
                            <a:rPr lang="en-US" altLang="zh-CN" sz="2800" b="0" i="1" smtClean="0">
                              <a:latin typeface="Cambria Math" panose="02040503050406030204" pitchFamily="18" charset="0"/>
                              <a:ea typeface="Cambria Math" panose="02040503050406030204" pitchFamily="18" charset="0"/>
                            </a:rPr>
                            <m:t>𝑏</m:t>
                          </m:r>
                        </m:sup>
                        <m:e>
                          <m:r>
                            <a:rPr lang="en-US" altLang="zh-CN" sz="2800" b="0" i="1" smtClean="0">
                              <a:latin typeface="Cambria Math" panose="02040503050406030204" pitchFamily="18" charset="0"/>
                              <a:ea typeface="Cambria Math" panose="02040503050406030204" pitchFamily="18" charset="0"/>
                            </a:rPr>
                            <m:t>𝑓</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𝑥</m:t>
                              </m:r>
                            </m:e>
                          </m:d>
                          <m:r>
                            <a:rPr lang="en-US" altLang="zh-CN" sz="2800" b="0" i="1" smtClean="0">
                              <a:latin typeface="Cambria Math" panose="02040503050406030204" pitchFamily="18" charset="0"/>
                              <a:ea typeface="Cambria Math" panose="02040503050406030204" pitchFamily="18" charset="0"/>
                            </a:rPr>
                            <m:t>𝑑𝑥</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𝑏</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𝑎</m:t>
                          </m:r>
                          <m:r>
                            <a:rPr lang="en-US" altLang="zh-CN" sz="2800" b="0" i="1" smtClean="0">
                              <a:latin typeface="Cambria Math" panose="02040503050406030204" pitchFamily="18" charset="0"/>
                              <a:ea typeface="Cambria Math" panose="02040503050406030204" pitchFamily="18" charset="0"/>
                            </a:rPr>
                            <m:t>)</m:t>
                          </m:r>
                          <m:r>
                            <a:rPr lang="zh-CN" altLang="en-US" sz="2800" b="0" i="1" smtClean="0">
                              <a:latin typeface="Cambria Math" panose="02040503050406030204" pitchFamily="18" charset="0"/>
                              <a:ea typeface="Cambria Math" panose="02040503050406030204" pitchFamily="18" charset="0"/>
                            </a:rPr>
                            <m:t>𝔼</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𝑓</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𝑋</m:t>
                              </m:r>
                              <m:r>
                                <a:rPr lang="en-US" altLang="zh-CN" sz="2800" b="0" i="1" smtClean="0">
                                  <a:latin typeface="Cambria Math" panose="02040503050406030204" pitchFamily="18" charset="0"/>
                                  <a:ea typeface="Cambria Math" panose="02040503050406030204" pitchFamily="18" charset="0"/>
                                </a:rPr>
                                <m:t>)</m:t>
                              </m:r>
                            </m:e>
                          </m:d>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𝑏</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𝑎</m:t>
                          </m:r>
                          <m:r>
                            <a:rPr lang="en-US" altLang="zh-CN" sz="2800" i="1">
                              <a:latin typeface="Cambria Math" panose="02040503050406030204" pitchFamily="18" charset="0"/>
                              <a:ea typeface="Cambria Math" panose="02040503050406030204" pitchFamily="18" charset="0"/>
                            </a:rPr>
                            <m:t>)</m:t>
                          </m:r>
                          <m:f>
                            <m:fPr>
                              <m:ctrlPr>
                                <a:rPr lang="en-US" altLang="zh-CN" sz="2800" b="0" i="1" smtClean="0">
                                  <a:latin typeface="Cambria Math" panose="02040503050406030204" pitchFamily="18" charset="0"/>
                                  <a:ea typeface="Cambria Math" panose="02040503050406030204" pitchFamily="18" charset="0"/>
                                </a:rPr>
                              </m:ctrlPr>
                            </m:fPr>
                            <m:num>
                              <m:r>
                                <a:rPr lang="en-US" altLang="zh-CN" sz="2800" b="0" i="1" smtClean="0">
                                  <a:latin typeface="Cambria Math" panose="02040503050406030204" pitchFamily="18" charset="0"/>
                                  <a:ea typeface="Cambria Math" panose="02040503050406030204" pitchFamily="18" charset="0"/>
                                </a:rPr>
                                <m:t>1</m:t>
                              </m:r>
                            </m:num>
                            <m:den>
                              <m:r>
                                <a:rPr lang="en-US" altLang="zh-CN" sz="2800" b="0" i="1" smtClean="0">
                                  <a:latin typeface="Cambria Math" panose="02040503050406030204" pitchFamily="18" charset="0"/>
                                  <a:ea typeface="Cambria Math" panose="02040503050406030204" pitchFamily="18" charset="0"/>
                                </a:rPr>
                                <m:t>𝑛</m:t>
                              </m:r>
                            </m:den>
                          </m:f>
                          <m:nary>
                            <m:naryPr>
                              <m:chr m:val="∑"/>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m:t>
                              </m:r>
                            </m:e>
                          </m:nary>
                        </m:e>
                      </m:nary>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1660123" y="3184326"/>
                <a:ext cx="8083952" cy="1268552"/>
              </a:xfrm>
              <a:prstGeom prst="rect">
                <a:avLst/>
              </a:prstGeom>
              <a:blipFill rotWithShape="1">
                <a:blip r:embed="rId3"/>
                <a:stretch>
                  <a:fillRect l="-3" t="-34" b="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124075" y="1915643"/>
                <a:ext cx="6896100" cy="9300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𝔼</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𝑓</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𝑋</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nary>
                        <m:naryPr>
                          <m:ctrlPr>
                            <a:rPr lang="en-US" altLang="zh-CN" sz="2400" i="1">
                              <a:latin typeface="Cambria Math" panose="02040503050406030204" pitchFamily="18" charset="0"/>
                              <a:ea typeface="Cambria Math" panose="02040503050406030204" pitchFamily="18" charset="0"/>
                            </a:rPr>
                          </m:ctrlPr>
                        </m:naryPr>
                        <m:sub>
                          <m:r>
                            <m:rPr>
                              <m:brk m:alnAt="23"/>
                            </m:rPr>
                            <a:rPr lang="en-US" altLang="zh-CN" sz="2400" i="1">
                              <a:latin typeface="Cambria Math" panose="02040503050406030204" pitchFamily="18" charset="0"/>
                              <a:ea typeface="Cambria Math" panose="02040503050406030204" pitchFamily="18" charset="0"/>
                            </a:rPr>
                            <m:t>𝑎</m:t>
                          </m:r>
                        </m:sub>
                        <m:sup>
                          <m:r>
                            <a:rPr lang="en-US" altLang="zh-CN" sz="2400" i="1">
                              <a:latin typeface="Cambria Math" panose="02040503050406030204" pitchFamily="18" charset="0"/>
                              <a:ea typeface="Cambria Math" panose="02040503050406030204" pitchFamily="18" charset="0"/>
                            </a:rPr>
                            <m:t>𝑏</m:t>
                          </m:r>
                        </m:sup>
                        <m:e>
                          <m:box>
                            <m:boxPr>
                              <m:ctrlPr>
                                <a:rPr lang="en-US" altLang="zh-CN" sz="2400" i="1" smtClean="0">
                                  <a:latin typeface="Cambria Math" panose="02040503050406030204" pitchFamily="18" charset="0"/>
                                  <a:ea typeface="Cambria Math" panose="02040503050406030204" pitchFamily="18" charset="0"/>
                                </a:rPr>
                              </m:ctrlPr>
                            </m:boxPr>
                            <m:e>
                              <m:argPr>
                                <m:argSz m:val="-1"/>
                              </m:argP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1</m:t>
                                  </m:r>
                                </m:num>
                                <m:den>
                                  <m:r>
                                    <a:rPr lang="en-US" altLang="zh-CN" sz="2400" b="0" i="1" smtClean="0">
                                      <a:latin typeface="Cambria Math" panose="02040503050406030204" pitchFamily="18" charset="0"/>
                                      <a:ea typeface="Cambria Math" panose="02040503050406030204" pitchFamily="18" charset="0"/>
                                    </a:rPr>
                                    <m:t>𝑏</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𝑎</m:t>
                                  </m:r>
                                </m:den>
                              </m:f>
                            </m:e>
                          </m:box>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𝑓</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𝑑𝑥</m:t>
                          </m:r>
                        </m:e>
                      </m:nary>
                      <m:r>
                        <a:rPr lang="en-US" altLang="zh-CN" sz="2400" b="0" i="1" smtClean="0">
                          <a:latin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1</m:t>
                          </m:r>
                        </m:num>
                        <m:den>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den>
                      </m:f>
                      <m:nary>
                        <m:naryPr>
                          <m:ctrlPr>
                            <a:rPr lang="en-US" altLang="zh-CN" sz="2400" i="1">
                              <a:latin typeface="Cambria Math" panose="02040503050406030204" pitchFamily="18" charset="0"/>
                              <a:ea typeface="Cambria Math" panose="02040503050406030204" pitchFamily="18" charset="0"/>
                            </a:rPr>
                          </m:ctrlPr>
                        </m:naryPr>
                        <m:sub>
                          <m:r>
                            <m:rPr>
                              <m:brk m:alnAt="23"/>
                            </m:rPr>
                            <a:rPr lang="en-US" altLang="zh-CN" sz="2400" i="1">
                              <a:latin typeface="Cambria Math" panose="02040503050406030204" pitchFamily="18" charset="0"/>
                              <a:ea typeface="Cambria Math" panose="02040503050406030204" pitchFamily="18" charset="0"/>
                            </a:rPr>
                            <m:t>𝑎</m:t>
                          </m:r>
                        </m:sub>
                        <m:sup>
                          <m:r>
                            <a:rPr lang="en-US" altLang="zh-CN" sz="2400" i="1">
                              <a:latin typeface="Cambria Math" panose="02040503050406030204" pitchFamily="18" charset="0"/>
                              <a:ea typeface="Cambria Math" panose="02040503050406030204" pitchFamily="18" charset="0"/>
                            </a:rPr>
                            <m:t>𝑏</m:t>
                          </m:r>
                        </m:sup>
                        <m:e>
                          <m:r>
                            <a:rPr lang="en-US" altLang="zh-CN" sz="2400" i="1">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𝑑𝑥</m:t>
                          </m:r>
                        </m:e>
                      </m:nary>
                    </m:oMath>
                  </m:oMathPara>
                </a14:m>
                <a:endParaRPr lang="zh-CN" altLang="en-US" sz="240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124075" y="1915643"/>
                <a:ext cx="6896100" cy="930063"/>
              </a:xfrm>
              <a:prstGeom prst="rect">
                <a:avLst/>
              </a:prstGeom>
              <a:blipFill rotWithShape="1">
                <a:blip r:embed="rId4"/>
                <a:stretch>
                  <a:fillRect t="-52" b="2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894744" y="1151548"/>
            <a:ext cx="3943957" cy="3225836"/>
            <a:chOff x="612045" y="621464"/>
            <a:chExt cx="5030702" cy="2772285"/>
          </a:xfrm>
        </p:grpSpPr>
        <p:sp>
          <p:nvSpPr>
            <p:cNvPr id="2" name="Rectangle 1"/>
            <p:cNvSpPr>
              <a:spLocks noChangeArrowheads="1"/>
            </p:cNvSpPr>
            <p:nvPr/>
          </p:nvSpPr>
          <p:spPr bwMode="auto">
            <a:xfrm>
              <a:off x="612045" y="621464"/>
              <a:ext cx="4338174" cy="864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r>
                <a:rPr lang="zh-CN" altLang="en-US" sz="2400" dirty="0"/>
                <a:t>因此，当</a:t>
              </a:r>
              <a:r>
                <a:rPr lang="en-US" altLang="zh-CN" sz="2400" i="1" dirty="0"/>
                <a:t>n</a:t>
              </a:r>
              <a:r>
                <a:rPr lang="zh-CN" altLang="en-US" sz="2400" dirty="0"/>
                <a:t>充分大时，有近似计算公式</a:t>
              </a:r>
              <a:endParaRPr lang="en-US" altLang="zh-CN" sz="2400" dirty="0"/>
            </a:p>
          </p:txBody>
        </p:sp>
        <p:sp>
          <p:nvSpPr>
            <p:cNvPr id="3" name="Rectangle 1"/>
            <p:cNvSpPr>
              <a:spLocks noChangeArrowheads="1"/>
            </p:cNvSpPr>
            <p:nvPr/>
          </p:nvSpPr>
          <p:spPr bwMode="auto">
            <a:xfrm>
              <a:off x="612045" y="2116914"/>
              <a:ext cx="5030701" cy="127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endParaRPr lang="en-US" altLang="zh-CN" sz="2400" dirty="0"/>
            </a:p>
            <a:p>
              <a:pPr marL="0" marR="0" lvl="0" indent="0" algn="l" defTabSz="914400" rtl="0" eaLnBrk="0" fontAlgn="base" latinLnBrk="0" hangingPunct="0">
                <a:lnSpc>
                  <a:spcPct val="130000"/>
                </a:lnSpc>
                <a:spcBef>
                  <a:spcPct val="0"/>
                </a:spcBef>
                <a:spcAft>
                  <a:spcPct val="0"/>
                </a:spcAft>
                <a:buClrTx/>
                <a:buSzTx/>
                <a:buFontTx/>
                <a:buNone/>
              </a:pPr>
              <a:endParaRPr lang="en-US" altLang="zh-CN" sz="2400" dirty="0"/>
            </a:p>
            <a:p>
              <a:pPr marL="0" marR="0" lvl="0" indent="0" algn="l" defTabSz="914400" rtl="0" eaLnBrk="0" fontAlgn="base" latinLnBrk="0" hangingPunct="0">
                <a:lnSpc>
                  <a:spcPct val="130000"/>
                </a:lnSpc>
                <a:spcBef>
                  <a:spcPct val="0"/>
                </a:spcBef>
                <a:spcAft>
                  <a:spcPct val="0"/>
                </a:spcAft>
                <a:buClrTx/>
                <a:buSzTx/>
                <a:buFontTx/>
                <a:buNone/>
              </a:pPr>
              <a:r>
                <a:rPr lang="zh-CN" altLang="en-US" sz="2400" dirty="0"/>
                <a:t>定积分的一种近似计算公式</a:t>
              </a:r>
              <a:r>
                <a:rPr lang="en-US" altLang="zh-CN" sz="2400" dirty="0"/>
                <a:t>.</a:t>
              </a:r>
            </a:p>
          </p:txBody>
        </p:sp>
        <p:pic>
          <p:nvPicPr>
            <p:cNvPr id="4" name="图片 3"/>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19934" t="22086" r="21858" b="26946"/>
            <a:stretch>
              <a:fillRect/>
            </a:stretch>
          </p:blipFill>
          <p:spPr>
            <a:xfrm>
              <a:off x="612046" y="1623958"/>
              <a:ext cx="5030701" cy="1042188"/>
            </a:xfrm>
            <a:prstGeom prst="rect">
              <a:avLst/>
            </a:prstGeom>
            <a:ln>
              <a:noFill/>
            </a:ln>
            <a:effectLst/>
          </p:spPr>
        </p:pic>
      </p:grpSp>
      <p:pic>
        <p:nvPicPr>
          <p:cNvPr id="16" name="图片 15"/>
          <p:cNvPicPr>
            <a:picLocks noChangeAspect="1"/>
          </p:cNvPicPr>
          <p:nvPr/>
        </p:nvPicPr>
        <p:blipFill>
          <a:blip r:embed="rId4"/>
          <a:stretch>
            <a:fillRect/>
          </a:stretch>
        </p:blipFill>
        <p:spPr>
          <a:xfrm>
            <a:off x="5726749" y="1556257"/>
            <a:ext cx="5497552" cy="3541325"/>
          </a:xfrm>
          <a:prstGeom prst="rect">
            <a:avLst/>
          </a:prstGeom>
        </p:spPr>
      </p:pic>
      <p:sp>
        <p:nvSpPr>
          <p:cNvPr id="5" name="灯片编号占位符 4"/>
          <p:cNvSpPr>
            <a:spLocks noGrp="1"/>
          </p:cNvSpPr>
          <p:nvPr>
            <p:ph type="sldNum" sz="quarter" idx="12"/>
          </p:nvPr>
        </p:nvSpPr>
        <p:spPr/>
        <p:txBody>
          <a:bodyPr/>
          <a:lstStyle/>
          <a:p>
            <a:fld id="{5FD308DF-D0D6-41CA-8E01-1A1CE80A10EE}" type="slidenum">
              <a:rPr lang="zh-CN" altLang="en-US" smtClean="0"/>
              <a:t>256</a:t>
            </a:fld>
            <a:endParaRPr lang="zh-CN" altLang="en-US"/>
          </a:p>
        </p:txBody>
      </p:sp>
      <p:grpSp>
        <p:nvGrpSpPr>
          <p:cNvPr id="9" name="组合 8"/>
          <p:cNvGrpSpPr/>
          <p:nvPr/>
        </p:nvGrpSpPr>
        <p:grpSpPr>
          <a:xfrm>
            <a:off x="967699" y="4950989"/>
            <a:ext cx="6934375" cy="1047659"/>
            <a:chOff x="1048482" y="3977914"/>
            <a:chExt cx="6934375" cy="1047659"/>
          </a:xfrm>
        </p:grpSpPr>
        <p:grpSp>
          <p:nvGrpSpPr>
            <p:cNvPr id="10" name="组合 9"/>
            <p:cNvGrpSpPr/>
            <p:nvPr/>
          </p:nvGrpSpPr>
          <p:grpSpPr>
            <a:xfrm>
              <a:off x="1048482" y="3977914"/>
              <a:ext cx="6934375" cy="1047659"/>
              <a:chOff x="1523800" y="1767205"/>
              <a:chExt cx="6934375" cy="1047659"/>
            </a:xfrm>
          </p:grpSpPr>
          <p:sp>
            <p:nvSpPr>
              <p:cNvPr id="12" name="椭圆 11"/>
              <p:cNvSpPr/>
              <p:nvPr/>
            </p:nvSpPr>
            <p:spPr>
              <a:xfrm>
                <a:off x="1523800" y="1767205"/>
                <a:ext cx="1047659" cy="104765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3"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cxnSp>
            <p:nvCxnSpPr>
              <p:cNvPr id="17" name="直接连接符 16"/>
              <p:cNvCxnSpPr/>
              <p:nvPr/>
            </p:nvCxnSpPr>
            <p:spPr>
              <a:xfrm>
                <a:off x="1913918" y="2203789"/>
                <a:ext cx="6544257"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1706023" y="4061370"/>
              <a:ext cx="5842360" cy="400110"/>
            </a:xfrm>
            <a:prstGeom prst="rect">
              <a:avLst/>
            </a:prstGeom>
            <a:noFill/>
            <a:ln w="57150">
              <a:noFill/>
            </a:ln>
          </p:spPr>
          <p:txBody>
            <a:bodyPr wrap="square" anchor="ctr" anchorCtr="0">
              <a:spAutoFit/>
            </a:bodyPr>
            <a:lstStyle/>
            <a:p>
              <a:r>
                <a:rPr lang="zh-CN" altLang="en-US" sz="2000" b="1" dirty="0">
                  <a:solidFill>
                    <a:srgbClr val="004EA2"/>
                  </a:solidFill>
                  <a:latin typeface="思源黑体 CN Normal" panose="020B0400000000000000" pitchFamily="34" charset="-122"/>
                  <a:ea typeface="思源黑体 CN Normal" panose="020B0400000000000000" pitchFamily="34" charset="-122"/>
                </a:rPr>
                <a:t>蒙特卡罗方法：</a:t>
              </a:r>
              <a:r>
                <a:rPr lang="zh-CN" altLang="en-US" sz="2000" dirty="0">
                  <a:solidFill>
                    <a:prstClr val="black"/>
                  </a:solidFill>
                  <a:latin typeface="思源黑体 CN Normal" panose="020B0400000000000000" pitchFamily="34" charset="-122"/>
                  <a:ea typeface="思源黑体 CN Normal" panose="020B0400000000000000" pitchFamily="34" charset="-122"/>
                </a:rPr>
                <a:t>用随机模拟解决问题的方法．</a:t>
              </a:r>
              <a:endParaRPr lang="en-US" altLang="zh-CN" sz="2000" b="1" dirty="0">
                <a:solidFill>
                  <a:srgbClr val="004EA2"/>
                </a:solidFill>
                <a:latin typeface="思源黑体 CN Normal" panose="020B0400000000000000" pitchFamily="34" charset="-122"/>
                <a:ea typeface="思源黑体 CN Normal" panose="020B0400000000000000" pitchFamily="34" charset="-122"/>
              </a:endParaRPr>
            </a:p>
          </p:txBody>
        </p:sp>
      </p:grpSp>
      <p:sp>
        <p:nvSpPr>
          <p:cNvPr id="7" name="矩形 6"/>
          <p:cNvSpPr/>
          <p:nvPr/>
        </p:nvSpPr>
        <p:spPr>
          <a:xfrm>
            <a:off x="1357817" y="5625116"/>
            <a:ext cx="6260693" cy="407291"/>
          </a:xfrm>
          <a:prstGeom prst="rect">
            <a:avLst/>
          </a:prstGeom>
          <a:noFill/>
          <a:ln w="57150">
            <a:noFill/>
          </a:ln>
        </p:spPr>
        <p:txBody>
          <a:bodyPr wrap="square" anchor="ctr" anchorCtr="0">
            <a:spAutoFit/>
          </a:bodyPr>
          <a:lstStyle/>
          <a:p>
            <a:pPr>
              <a:lnSpc>
                <a:spcPct val="110000"/>
              </a:lnSpc>
            </a:pPr>
            <a:r>
              <a:rPr lang="zh-CN" altLang="en-US" sz="2000" dirty="0">
                <a:solidFill>
                  <a:srgbClr val="0070C0"/>
                </a:solidFill>
                <a:latin typeface="思源黑体 CN Normal" panose="020B0400000000000000" pitchFamily="34" charset="-122"/>
                <a:ea typeface="思源黑体 CN Normal" panose="020B0400000000000000" pitchFamily="34" charset="-122"/>
              </a:rPr>
              <a:t>问题：</a:t>
            </a:r>
            <a:r>
              <a:rPr lang="zh-CN" altLang="en-US" sz="2000" dirty="0">
                <a:solidFill>
                  <a:prstClr val="black"/>
                </a:solidFill>
                <a:latin typeface="思源黑体 CN Normal" panose="020B0400000000000000" pitchFamily="34" charset="-122"/>
                <a:ea typeface="思源黑体 CN Normal" panose="020B0400000000000000" pitchFamily="34" charset="-122"/>
              </a:rPr>
              <a:t>蒙特卡罗方法能保证每次近似计算结果相同吗？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anim calcmode="lin" valueType="num">
                                      <p:cBhvr>
                                        <p:cTn id="12" dur="500" fill="hold"/>
                                        <p:tgtEl>
                                          <p:spTgt spid="9"/>
                                        </p:tgtEl>
                                        <p:attrNameLst>
                                          <p:attrName>ppt_x</p:attrName>
                                        </p:attrNameLst>
                                      </p:cBhvr>
                                      <p:tavLst>
                                        <p:tav tm="0">
                                          <p:val>
                                            <p:strVal val="#ppt_x"/>
                                          </p:val>
                                        </p:tav>
                                        <p:tav tm="100000">
                                          <p:val>
                                            <p:strVal val="#ppt_x"/>
                                          </p:val>
                                        </p:tav>
                                      </p:tavLst>
                                    </p:anim>
                                    <p:anim calcmode="lin" valueType="num">
                                      <p:cBhvr>
                                        <p:cTn id="13"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p:nvPr/>
        </p:nvSpPr>
        <p:spPr>
          <a:xfrm>
            <a:off x="3395878" y="343084"/>
            <a:ext cx="4733361" cy="7200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dirty="0"/>
              <a:t>蒙特卡洛方法</a:t>
            </a:r>
          </a:p>
        </p:txBody>
      </p:sp>
      <p:sp>
        <p:nvSpPr>
          <p:cNvPr id="3" name="内容占位符 4"/>
          <p:cNvSpPr txBox="1"/>
          <p:nvPr/>
        </p:nvSpPr>
        <p:spPr>
          <a:xfrm>
            <a:off x="1076324" y="1268873"/>
            <a:ext cx="5838825"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45">
              <a:lnSpc>
                <a:spcPct val="150000"/>
              </a:lnSpc>
              <a:buFont typeface="Wingdings" panose="05000000000000000000" pitchFamily="2" charset="2"/>
              <a:buChar char="Ø"/>
            </a:pPr>
            <a:r>
              <a:rPr lang="zh-CN" altLang="en-US" sz="2200" dirty="0"/>
              <a:t>二战期间，为解决原子弹研制工作中，裂变物质的中子随机扩散问题，美国数学家冯诺伊曼和乌拉姆等提出一种统计方法</a:t>
            </a:r>
            <a:r>
              <a:rPr lang="en-US" altLang="zh-CN" sz="2200" dirty="0"/>
              <a:t>.</a:t>
            </a:r>
          </a:p>
          <a:p>
            <a:pPr marL="360045">
              <a:lnSpc>
                <a:spcPct val="150000"/>
              </a:lnSpc>
              <a:buFont typeface="Wingdings" panose="05000000000000000000" pitchFamily="2" charset="2"/>
              <a:buChar char="Ø"/>
            </a:pPr>
            <a:r>
              <a:rPr lang="zh-CN" altLang="en-US" sz="2200" dirty="0"/>
              <a:t>由于当时的工作是保密的，就给这种方法起了一个代号叫蒙特卡洛（</a:t>
            </a:r>
            <a:r>
              <a:rPr lang="en-US" altLang="zh-CN" sz="2200" dirty="0"/>
              <a:t>Monte Carlo</a:t>
            </a:r>
            <a:r>
              <a:rPr lang="zh-CN" altLang="en-US" sz="2200" dirty="0"/>
              <a:t>）</a:t>
            </a:r>
            <a:r>
              <a:rPr lang="en-US" altLang="zh-CN" sz="2200" dirty="0"/>
              <a:t>.</a:t>
            </a:r>
          </a:p>
          <a:p>
            <a:pPr marL="360045">
              <a:lnSpc>
                <a:spcPct val="150000"/>
              </a:lnSpc>
              <a:buFont typeface="Wingdings" panose="05000000000000000000" pitchFamily="2" charset="2"/>
              <a:buChar char="Ø"/>
            </a:pPr>
            <a:r>
              <a:rPr lang="zh-CN" altLang="en-US" sz="2200" dirty="0"/>
              <a:t>蒙特卡洛在摩纳哥，是著名赌城，赌博的本质就是算概率，所以就用赌城的名字为这种方法命名，而且又容易记忆</a:t>
            </a:r>
            <a:r>
              <a:rPr lang="en-US" altLang="zh-CN" sz="2200" dirty="0"/>
              <a:t>.</a:t>
            </a:r>
            <a:endParaRPr lang="zh-CN" altLang="en-US" sz="22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7250" y="1133279"/>
            <a:ext cx="3190106" cy="4797152"/>
          </a:xfrm>
          <a:prstGeom prst="rect">
            <a:avLst/>
          </a:prstGeom>
        </p:spPr>
      </p:pic>
      <p:sp>
        <p:nvSpPr>
          <p:cNvPr id="5" name="灯片编号占位符 4"/>
          <p:cNvSpPr>
            <a:spLocks noGrp="1"/>
          </p:cNvSpPr>
          <p:nvPr>
            <p:ph type="sldNum" sz="quarter" idx="12"/>
          </p:nvPr>
        </p:nvSpPr>
        <p:spPr/>
        <p:txBody>
          <a:bodyPr/>
          <a:lstStyle/>
          <a:p>
            <a:fld id="{5FD308DF-D0D6-41CA-8E01-1A1CE80A10EE}" type="slidenum">
              <a:rPr lang="zh-CN" altLang="en-US" smtClean="0"/>
              <a:t>257</a:t>
            </a:fld>
            <a:endParaRPr lang="zh-CN" altLang="en-US"/>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p:nvPr/>
        </p:nvSpPr>
        <p:spPr>
          <a:xfrm>
            <a:off x="2737957" y="316670"/>
            <a:ext cx="5480492" cy="7200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dirty="0"/>
              <a:t>蒙特卡洛方法</a:t>
            </a:r>
          </a:p>
        </p:txBody>
      </p:sp>
      <p:sp>
        <p:nvSpPr>
          <p:cNvPr id="3" name="内容占位符 4"/>
          <p:cNvSpPr txBox="1"/>
          <p:nvPr/>
        </p:nvSpPr>
        <p:spPr>
          <a:xfrm>
            <a:off x="857251" y="1120833"/>
            <a:ext cx="4819650" cy="46163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600"/>
              </a:spcBef>
              <a:buFont typeface="Wingdings" panose="05000000000000000000" pitchFamily="2" charset="2"/>
              <a:buChar char="Ø"/>
            </a:pPr>
            <a:r>
              <a:rPr lang="zh-CN" altLang="en-US" sz="2400" dirty="0">
                <a:latin typeface="+mn-ea"/>
              </a:rPr>
              <a:t>第一步：构造或描述概率过程，即将不具有随机性质的问题转化为随机性质的问题；</a:t>
            </a:r>
            <a:endParaRPr lang="en-US" altLang="zh-CN" sz="2400" dirty="0">
              <a:latin typeface="+mn-ea"/>
            </a:endParaRPr>
          </a:p>
          <a:p>
            <a:pPr>
              <a:lnSpc>
                <a:spcPct val="150000"/>
              </a:lnSpc>
              <a:spcBef>
                <a:spcPts val="600"/>
              </a:spcBef>
              <a:buFont typeface="Wingdings" panose="05000000000000000000" pitchFamily="2" charset="2"/>
              <a:buChar char="Ø"/>
            </a:pPr>
            <a:r>
              <a:rPr lang="zh-CN" altLang="en-US" sz="2400" dirty="0">
                <a:latin typeface="+mn-ea"/>
              </a:rPr>
              <a:t>第二步：从已知概率分布抽样</a:t>
            </a:r>
            <a:r>
              <a:rPr lang="en-US" altLang="zh-CN" sz="2400" dirty="0">
                <a:latin typeface="+mn-ea"/>
              </a:rPr>
              <a:t>——</a:t>
            </a:r>
            <a:r>
              <a:rPr lang="zh-CN" altLang="en-US" sz="2400" dirty="0">
                <a:latin typeface="+mn-ea"/>
              </a:rPr>
              <a:t>生成随机数；</a:t>
            </a:r>
            <a:endParaRPr lang="en-US" altLang="zh-CN" sz="2400" dirty="0">
              <a:latin typeface="+mn-ea"/>
            </a:endParaRPr>
          </a:p>
          <a:p>
            <a:pPr>
              <a:lnSpc>
                <a:spcPct val="150000"/>
              </a:lnSpc>
              <a:spcBef>
                <a:spcPts val="600"/>
              </a:spcBef>
              <a:buFont typeface="Wingdings" panose="05000000000000000000" pitchFamily="2" charset="2"/>
              <a:buChar char="Ø"/>
            </a:pPr>
            <a:r>
              <a:rPr lang="zh-CN" altLang="en-US" sz="2400" dirty="0">
                <a:latin typeface="+mn-ea"/>
              </a:rPr>
              <a:t>第三步：建立各种估计量</a:t>
            </a:r>
            <a:r>
              <a:rPr lang="en-US" altLang="zh-CN" sz="2400" dirty="0">
                <a:latin typeface="+mn-ea"/>
              </a:rPr>
              <a:t>——</a:t>
            </a:r>
            <a:r>
              <a:rPr lang="zh-CN" altLang="en-US" sz="2400" dirty="0">
                <a:latin typeface="+mn-ea"/>
              </a:rPr>
              <a:t>相当于对模拟实验的结果进行考察和登记，从中得到问题的解</a:t>
            </a:r>
            <a:r>
              <a:rPr lang="en-US" altLang="zh-CN" sz="2400" dirty="0">
                <a:latin typeface="+mn-ea"/>
              </a:rPr>
              <a:t>.</a:t>
            </a:r>
            <a:endParaRPr lang="zh-CN" altLang="en-US" sz="2400" dirty="0">
              <a:latin typeface="+mn-ea"/>
            </a:endParaRPr>
          </a:p>
        </p:txBody>
      </p:sp>
      <p:sp>
        <p:nvSpPr>
          <p:cNvPr id="5" name="矩形 4"/>
          <p:cNvSpPr/>
          <p:nvPr/>
        </p:nvSpPr>
        <p:spPr>
          <a:xfrm>
            <a:off x="6356195" y="4605672"/>
            <a:ext cx="4508810" cy="1477328"/>
          </a:xfrm>
          <a:prstGeom prst="rect">
            <a:avLst/>
          </a:prstGeom>
        </p:spPr>
        <p:txBody>
          <a:bodyPr wrap="square">
            <a:spAutoFit/>
          </a:bodyPr>
          <a:lstStyle/>
          <a:p>
            <a:r>
              <a:rPr lang="zh-CN" altLang="en-US" dirty="0"/>
              <a:t>冯</a:t>
            </a:r>
            <a:r>
              <a:rPr lang="en-US" altLang="zh-CN" dirty="0"/>
              <a:t>·</a:t>
            </a:r>
            <a:r>
              <a:rPr lang="zh-CN" altLang="en-US" dirty="0"/>
              <a:t>诺依曼（</a:t>
            </a:r>
            <a:r>
              <a:rPr lang="en-US" altLang="zh-CN" dirty="0"/>
              <a:t>John von Neumann</a:t>
            </a:r>
            <a:r>
              <a:rPr lang="zh-CN" altLang="en-US" dirty="0"/>
              <a:t>，</a:t>
            </a:r>
            <a:r>
              <a:rPr lang="en-US" altLang="zh-CN" dirty="0"/>
              <a:t>1903~1957</a:t>
            </a:r>
            <a:r>
              <a:rPr lang="zh-CN" altLang="en-US" dirty="0"/>
              <a:t>），</a:t>
            </a:r>
            <a:r>
              <a:rPr lang="en-US" altLang="zh-CN" dirty="0"/>
              <a:t>20</a:t>
            </a:r>
            <a:r>
              <a:rPr lang="zh-CN" altLang="en-US" dirty="0"/>
              <a:t>世纪最重要的数学家之一，在现代计算机、博弈论、核武器和生化武器等领域内的科学全才之一，被后人称为“计算机之父”和“博弈论之父”。</a:t>
            </a:r>
          </a:p>
        </p:txBody>
      </p:sp>
      <p:pic>
        <p:nvPicPr>
          <p:cNvPr id="6" name="图片 5"/>
          <p:cNvPicPr>
            <a:picLocks noChangeAspect="1"/>
          </p:cNvPicPr>
          <p:nvPr/>
        </p:nvPicPr>
        <p:blipFill>
          <a:blip r:embed="rId2"/>
          <a:stretch>
            <a:fillRect/>
          </a:stretch>
        </p:blipFill>
        <p:spPr>
          <a:xfrm>
            <a:off x="7174465" y="1102147"/>
            <a:ext cx="2872269" cy="3438128"/>
          </a:xfrm>
          <a:prstGeom prst="rect">
            <a:avLst/>
          </a:prstGeom>
        </p:spPr>
      </p:pic>
      <p:sp>
        <p:nvSpPr>
          <p:cNvPr id="4" name="灯片编号占位符 3"/>
          <p:cNvSpPr>
            <a:spLocks noGrp="1"/>
          </p:cNvSpPr>
          <p:nvPr>
            <p:ph type="sldNum" sz="quarter" idx="12"/>
          </p:nvPr>
        </p:nvSpPr>
        <p:spPr/>
        <p:txBody>
          <a:bodyPr/>
          <a:lstStyle/>
          <a:p>
            <a:fld id="{5FD308DF-D0D6-41CA-8E01-1A1CE80A10EE}" type="slidenum">
              <a:rPr lang="zh-CN" altLang="en-US" smtClean="0"/>
              <a:t>258</a:t>
            </a:fld>
            <a:endParaRPr lang="zh-CN" altLang="en-US"/>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03580" y="1111932"/>
            <a:ext cx="1876137" cy="461665"/>
            <a:chOff x="1180079" y="1387853"/>
            <a:chExt cx="1876137" cy="461665"/>
          </a:xfrm>
        </p:grpSpPr>
        <p:sp>
          <p:nvSpPr>
            <p:cNvPr id="3" name="矩形 2"/>
            <p:cNvSpPr/>
            <p:nvPr/>
          </p:nvSpPr>
          <p:spPr>
            <a:xfrm>
              <a:off x="1555751" y="1387853"/>
              <a:ext cx="1500465"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例</a:t>
              </a:r>
              <a:r>
                <a:rPr lang="en-US" altLang="zh-CN" sz="2400" b="1" dirty="0">
                  <a:solidFill>
                    <a:srgbClr val="004EA2"/>
                  </a:solidFill>
                  <a:ea typeface="思源黑体 CN Bold" panose="020B0800000000000000" pitchFamily="34" charset="-122"/>
                </a:rPr>
                <a:t>2.6.5</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10" name="Rectangle 1"/>
          <p:cNvSpPr>
            <a:spLocks noChangeArrowheads="1"/>
          </p:cNvSpPr>
          <p:nvPr/>
        </p:nvSpPr>
        <p:spPr bwMode="auto">
          <a:xfrm>
            <a:off x="2498427" y="1071999"/>
            <a:ext cx="7712373" cy="49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20000"/>
              </a:lnSpc>
              <a:spcBef>
                <a:spcPct val="0"/>
              </a:spcBef>
              <a:spcAft>
                <a:spcPct val="0"/>
              </a:spcAft>
            </a:pPr>
            <a:r>
              <a:rPr lang="zh-CN" altLang="en-US" sz="2400" dirty="0"/>
              <a:t>设</a:t>
            </a:r>
            <a:r>
              <a:rPr lang="en-US" altLang="zh-CN" sz="2400" i="1" dirty="0"/>
              <a:t>X </a:t>
            </a:r>
            <a:r>
              <a:rPr lang="en-US" altLang="zh-CN" sz="2400" dirty="0"/>
              <a:t>~ </a:t>
            </a:r>
            <a:r>
              <a:rPr lang="en-US" altLang="zh-CN" sz="2400" i="1" dirty="0"/>
              <a:t>N</a:t>
            </a:r>
            <a:r>
              <a:rPr lang="en-US" altLang="zh-CN" sz="2400" dirty="0"/>
              <a:t>(0,1)</a:t>
            </a:r>
            <a:r>
              <a:rPr lang="zh-CN" altLang="en-US" sz="2400" dirty="0"/>
              <a:t>，试写出用蒙特卡罗方法近似计算概率</a:t>
            </a:r>
            <a:endParaRPr lang="zh-CN" altLang="en-US" sz="2400" baseline="-25000" dirty="0"/>
          </a:p>
        </p:txBody>
      </p:sp>
      <p:sp>
        <p:nvSpPr>
          <p:cNvPr id="7" name="灯片编号占位符 6"/>
          <p:cNvSpPr>
            <a:spLocks noGrp="1"/>
          </p:cNvSpPr>
          <p:nvPr>
            <p:ph type="sldNum" sz="quarter" idx="12"/>
          </p:nvPr>
        </p:nvSpPr>
        <p:spPr/>
        <p:txBody>
          <a:bodyPr/>
          <a:lstStyle/>
          <a:p>
            <a:fld id="{5FD308DF-D0D6-41CA-8E01-1A1CE80A10EE}" type="slidenum">
              <a:rPr lang="zh-CN" altLang="en-US" smtClean="0"/>
              <a:t>259</a:t>
            </a:fld>
            <a:endParaRPr lang="zh-CN" altLang="en-US"/>
          </a:p>
        </p:txBody>
      </p:sp>
      <mc:AlternateContent xmlns:mc="http://schemas.openxmlformats.org/markup-compatibility/2006" xmlns:a14="http://schemas.microsoft.com/office/drawing/2010/main">
        <mc:Choice Requires="a14">
          <p:sp>
            <p:nvSpPr>
              <p:cNvPr id="8" name="文本框 7"/>
              <p:cNvSpPr txBox="1"/>
              <p:nvPr/>
            </p:nvSpPr>
            <p:spPr>
              <a:xfrm>
                <a:off x="2979717" y="1617300"/>
                <a:ext cx="4572001" cy="523220"/>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ℙ</m:t>
                      </m:r>
                      <m:d>
                        <m:dPr>
                          <m:ctrlPr>
                            <a:rPr lang="en-US" altLang="zh-CN" sz="2800" i="1">
                              <a:latin typeface="Cambria Math" panose="02040503050406030204" pitchFamily="18" charset="0"/>
                            </a:rPr>
                          </m:ctrlPr>
                        </m:dPr>
                        <m:e>
                          <m:r>
                            <a:rPr lang="en-US" altLang="zh-CN" sz="2800" i="1" smtClean="0">
                              <a:latin typeface="Cambria Math" panose="02040503050406030204" pitchFamily="18" charset="0"/>
                            </a:rPr>
                            <m:t>0</m:t>
                          </m:r>
                          <m:r>
                            <a:rPr lang="en-US" altLang="zh-CN" sz="2800" b="0" i="1" smtClean="0">
                              <a:latin typeface="Cambria Math" panose="02040503050406030204" pitchFamily="18" charset="0"/>
                            </a:rPr>
                            <m:t>.1&lt;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&lt;2</m:t>
                          </m:r>
                        </m:e>
                      </m:d>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2979717" y="1617300"/>
                <a:ext cx="4572001" cy="523220"/>
              </a:xfrm>
              <a:prstGeom prst="rect">
                <a:avLst/>
              </a:prstGeom>
              <a:blipFill rotWithShape="1">
                <a:blip r:embed="rId3"/>
                <a:stretch>
                  <a:fillRect l="-6" t="-113" r="7" b="109"/>
                </a:stretch>
              </a:blipFill>
            </p:spPr>
            <p:txBody>
              <a:bodyPr/>
              <a:lstStyle/>
              <a:p>
                <a:r>
                  <a:rPr lang="zh-CN" altLang="en-US">
                    <a:noFill/>
                  </a:rPr>
                  <a:t> </a:t>
                </a:r>
              </a:p>
            </p:txBody>
          </p:sp>
        </mc:Fallback>
      </mc:AlternateContent>
      <p:sp>
        <p:nvSpPr>
          <p:cNvPr id="9" name="Rectangle 1"/>
          <p:cNvSpPr>
            <a:spLocks noChangeArrowheads="1"/>
          </p:cNvSpPr>
          <p:nvPr/>
        </p:nvSpPr>
        <p:spPr bwMode="auto">
          <a:xfrm>
            <a:off x="1595884" y="2161460"/>
            <a:ext cx="4671565" cy="49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20000"/>
              </a:lnSpc>
              <a:spcBef>
                <a:spcPct val="0"/>
              </a:spcBef>
              <a:spcAft>
                <a:spcPct val="0"/>
              </a:spcAft>
            </a:pPr>
            <a:r>
              <a:rPr lang="zh-CN" altLang="en-US" sz="2400" dirty="0"/>
              <a:t>的</a:t>
            </a:r>
            <a:r>
              <a:rPr lang="en-US" altLang="zh-CN" sz="2400" dirty="0"/>
              <a:t>R</a:t>
            </a:r>
            <a:r>
              <a:rPr lang="zh-CN" altLang="en-US" sz="2400" dirty="0"/>
              <a:t>程序代码</a:t>
            </a:r>
            <a:r>
              <a:rPr lang="en-US" altLang="zh-CN" sz="2400" dirty="0"/>
              <a:t>.</a:t>
            </a:r>
            <a:endParaRPr lang="zh-CN" altLang="en-US" sz="2400" baseline="-25000" dirty="0"/>
          </a:p>
        </p:txBody>
      </p:sp>
      <mc:AlternateContent xmlns:mc="http://schemas.openxmlformats.org/markup-compatibility/2006" xmlns:a14="http://schemas.microsoft.com/office/drawing/2010/main">
        <mc:Choice Requires="a14">
          <p:sp>
            <p:nvSpPr>
              <p:cNvPr id="19" name="文本框 18"/>
              <p:cNvSpPr txBox="1"/>
              <p:nvPr/>
            </p:nvSpPr>
            <p:spPr>
              <a:xfrm>
                <a:off x="2608241" y="2785475"/>
                <a:ext cx="5869009" cy="1061124"/>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ℙ</m:t>
                      </m:r>
                      <m:d>
                        <m:dPr>
                          <m:ctrlPr>
                            <a:rPr lang="en-US" altLang="zh-CN" sz="2800" i="1">
                              <a:latin typeface="Cambria Math" panose="02040503050406030204" pitchFamily="18" charset="0"/>
                            </a:rPr>
                          </m:ctrlPr>
                        </m:dPr>
                        <m:e>
                          <m:r>
                            <a:rPr lang="en-US" altLang="zh-CN" sz="2800" i="1" smtClean="0">
                              <a:latin typeface="Cambria Math" panose="02040503050406030204" pitchFamily="18" charset="0"/>
                            </a:rPr>
                            <m:t>0</m:t>
                          </m:r>
                          <m:r>
                            <a:rPr lang="en-US" altLang="zh-CN" sz="2800" b="0" i="1" smtClean="0">
                              <a:latin typeface="Cambria Math" panose="02040503050406030204" pitchFamily="18" charset="0"/>
                            </a:rPr>
                            <m:t>.1&lt;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&lt;2</m:t>
                          </m:r>
                        </m:e>
                      </m:d>
                      <m:r>
                        <a:rPr lang="en-US" altLang="zh-CN" sz="2800" b="0" i="1" smtClean="0">
                          <a:latin typeface="Cambria Math" panose="02040503050406030204" pitchFamily="18" charset="0"/>
                        </a:rPr>
                        <m:t>=</m:t>
                      </m:r>
                      <m:nary>
                        <m:naryPr>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0</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2</m:t>
                          </m:r>
                        </m:sup>
                        <m:e>
                          <m:r>
                            <a:rPr lang="zh-CN" altLang="en-US" sz="2800" b="0" i="1" smtClean="0">
                              <a:latin typeface="Cambria Math" panose="02040503050406030204" pitchFamily="18" charset="0"/>
                            </a:rPr>
                            <m:t>𝜑</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e>
                      </m:nary>
                      <m:r>
                        <a:rPr lang="en-US" altLang="zh-CN" sz="2800" b="0" i="1" smtClean="0">
                          <a:latin typeface="Cambria Math" panose="02040503050406030204" pitchFamily="18" charset="0"/>
                        </a:rPr>
                        <m:t>𝑑𝑥</m:t>
                      </m:r>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2608241" y="2785475"/>
                <a:ext cx="5869009" cy="1061124"/>
              </a:xfrm>
              <a:prstGeom prst="rect">
                <a:avLst/>
              </a:prstGeom>
              <a:blipFill rotWithShape="1">
                <a:blip r:embed="rId4"/>
                <a:stretch>
                  <a:fillRect l="-5" t="-34" b="38"/>
                </a:stretch>
              </a:blipFill>
            </p:spPr>
            <p:txBody>
              <a:bodyPr/>
              <a:lstStyle/>
              <a:p>
                <a:r>
                  <a:rPr lang="zh-CN" altLang="en-US">
                    <a:noFill/>
                  </a:rPr>
                  <a:t> </a:t>
                </a:r>
              </a:p>
            </p:txBody>
          </p:sp>
        </mc:Fallback>
      </mc:AlternateContent>
      <p:sp>
        <p:nvSpPr>
          <p:cNvPr id="21" name="Rectangle 1"/>
          <p:cNvSpPr>
            <a:spLocks noChangeArrowheads="1"/>
          </p:cNvSpPr>
          <p:nvPr/>
        </p:nvSpPr>
        <p:spPr bwMode="auto">
          <a:xfrm>
            <a:off x="1595883" y="3066992"/>
            <a:ext cx="4671565" cy="49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20000"/>
              </a:lnSpc>
              <a:spcBef>
                <a:spcPct val="0"/>
              </a:spcBef>
              <a:spcAft>
                <a:spcPct val="0"/>
              </a:spcAft>
            </a:pPr>
            <a:r>
              <a:rPr lang="zh-CN" altLang="en-US" sz="2400" dirty="0">
                <a:solidFill>
                  <a:srgbClr val="0070C0"/>
                </a:solidFill>
              </a:rPr>
              <a:t>分析：</a:t>
            </a:r>
            <a:endParaRPr lang="zh-CN" altLang="en-US" sz="2400" baseline="-25000" dirty="0">
              <a:solidFill>
                <a:srgbClr val="0070C0"/>
              </a:solidFill>
            </a:endParaRPr>
          </a:p>
        </p:txBody>
      </p:sp>
      <mc:AlternateContent xmlns:mc="http://schemas.openxmlformats.org/markup-compatibility/2006" xmlns:a14="http://schemas.microsoft.com/office/drawing/2010/main">
        <mc:Choice Requires="a14">
          <p:sp>
            <p:nvSpPr>
              <p:cNvPr id="25" name="文本框 24"/>
              <p:cNvSpPr txBox="1"/>
              <p:nvPr/>
            </p:nvSpPr>
            <p:spPr>
              <a:xfrm>
                <a:off x="2298402" y="4167922"/>
                <a:ext cx="7135834" cy="1268552"/>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ℙ</m:t>
                      </m:r>
                      <m:d>
                        <m:dPr>
                          <m:ctrlPr>
                            <a:rPr lang="en-US" altLang="zh-CN" sz="2800" i="1">
                              <a:latin typeface="Cambria Math" panose="02040503050406030204" pitchFamily="18" charset="0"/>
                            </a:rPr>
                          </m:ctrlPr>
                        </m:dPr>
                        <m:e>
                          <m:r>
                            <a:rPr lang="en-US" altLang="zh-CN" sz="2800" i="1" smtClean="0">
                              <a:latin typeface="Cambria Math" panose="02040503050406030204" pitchFamily="18" charset="0"/>
                            </a:rPr>
                            <m:t>0</m:t>
                          </m:r>
                          <m:r>
                            <a:rPr lang="en-US" altLang="zh-CN" sz="2800" b="0" i="1" smtClean="0">
                              <a:latin typeface="Cambria Math" panose="02040503050406030204" pitchFamily="18" charset="0"/>
                            </a:rPr>
                            <m:t>.1&lt;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&lt;2</m:t>
                          </m:r>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2−0.1</m:t>
                          </m:r>
                        </m:num>
                        <m:den>
                          <m:r>
                            <a:rPr lang="en-US" altLang="zh-CN" sz="2800" b="0" i="1" smtClean="0">
                              <a:latin typeface="Cambria Math" panose="02040503050406030204" pitchFamily="18" charset="0"/>
                            </a:rPr>
                            <m:t>𝑛</m:t>
                          </m:r>
                        </m:den>
                      </m:f>
                      <m:nary>
                        <m:naryPr>
                          <m:chr m:val="∑"/>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r>
                            <a:rPr lang="zh-CN" altLang="en-US" sz="2800" i="1">
                              <a:latin typeface="Cambria Math" panose="02040503050406030204" pitchFamily="18" charset="0"/>
                            </a:rPr>
                            <m:t>𝜑</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𝑌</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e>
                      </m:nary>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2298402" y="4167922"/>
                <a:ext cx="7135834" cy="1268552"/>
              </a:xfrm>
              <a:prstGeom prst="rect">
                <a:avLst/>
              </a:prstGeom>
              <a:blipFill rotWithShape="1">
                <a:blip r:embed="rId5"/>
                <a:stretch>
                  <a:fillRect l="-5" t="-33" r="1" b="19"/>
                </a:stretch>
              </a:blipFill>
            </p:spPr>
            <p:txBody>
              <a:bodyPr/>
              <a:lstStyle/>
              <a:p>
                <a:r>
                  <a:rPr lang="zh-CN" altLang="en-US">
                    <a:noFill/>
                  </a:rPr>
                  <a:t> </a:t>
                </a:r>
              </a:p>
            </p:txBody>
          </p:sp>
        </mc:Fallback>
      </mc:AlternateContent>
      <p:sp>
        <p:nvSpPr>
          <p:cNvPr id="27" name="矩形 26"/>
          <p:cNvSpPr/>
          <p:nvPr/>
        </p:nvSpPr>
        <p:spPr>
          <a:xfrm>
            <a:off x="1640904" y="5707730"/>
            <a:ext cx="8910192" cy="497765"/>
          </a:xfrm>
          <a:prstGeom prst="rect">
            <a:avLst/>
          </a:prstGeom>
        </p:spPr>
        <p:txBody>
          <a:bodyPr wrap="square">
            <a:spAutoFit/>
          </a:bodyPr>
          <a:lstStyle/>
          <a:p>
            <a:pPr>
              <a:lnSpc>
                <a:spcPct val="120000"/>
              </a:lnSpc>
            </a:pPr>
            <a:r>
              <a:rPr lang="zh-CN" altLang="en-US" sz="2400" dirty="0">
                <a:solidFill>
                  <a:schemeClr val="tx1">
                    <a:lumMod val="85000"/>
                    <a:lumOff val="15000"/>
                  </a:schemeClr>
                </a:solidFill>
              </a:rPr>
              <a:t>其中</a:t>
            </a:r>
            <a:r>
              <a:rPr lang="en-US" altLang="zh-CN" sz="2400" i="1" dirty="0">
                <a:solidFill>
                  <a:schemeClr val="tx1">
                    <a:lumMod val="85000"/>
                    <a:lumOff val="15000"/>
                  </a:schemeClr>
                </a:solidFill>
              </a:rPr>
              <a:t>Y</a:t>
            </a:r>
            <a:r>
              <a:rPr lang="en-US" altLang="zh-CN" sz="2400" baseline="-25000" dirty="0">
                <a:solidFill>
                  <a:schemeClr val="tx1">
                    <a:lumMod val="85000"/>
                    <a:lumOff val="15000"/>
                  </a:schemeClr>
                </a:solidFill>
              </a:rPr>
              <a:t>1</a:t>
            </a:r>
            <a:r>
              <a:rPr lang="en-US" altLang="zh-CN" sz="2400" dirty="0">
                <a:solidFill>
                  <a:schemeClr val="tx1">
                    <a:lumMod val="85000"/>
                    <a:lumOff val="15000"/>
                  </a:schemeClr>
                </a:solidFill>
              </a:rPr>
              <a:t>, …, </a:t>
            </a:r>
            <a:r>
              <a:rPr lang="en-US" altLang="zh-CN" sz="2400" i="1" dirty="0" err="1">
                <a:solidFill>
                  <a:schemeClr val="tx1">
                    <a:lumMod val="85000"/>
                    <a:lumOff val="15000"/>
                  </a:schemeClr>
                </a:solidFill>
              </a:rPr>
              <a:t>Y</a:t>
            </a:r>
            <a:r>
              <a:rPr lang="en-US" altLang="zh-CN" sz="2400" baseline="-25000" dirty="0" err="1">
                <a:solidFill>
                  <a:schemeClr val="tx1">
                    <a:lumMod val="85000"/>
                    <a:lumOff val="15000"/>
                  </a:schemeClr>
                </a:solidFill>
              </a:rPr>
              <a:t>n</a:t>
            </a:r>
            <a:r>
              <a:rPr lang="zh-CN" altLang="en-US" sz="2400" dirty="0">
                <a:solidFill>
                  <a:schemeClr val="tx1">
                    <a:lumMod val="85000"/>
                    <a:lumOff val="15000"/>
                  </a:schemeClr>
                </a:solidFill>
              </a:rPr>
              <a:t>是</a:t>
            </a:r>
            <a:r>
              <a:rPr lang="en-US" altLang="zh-CN" sz="2400" i="1" dirty="0">
                <a:solidFill>
                  <a:schemeClr val="tx1">
                    <a:lumMod val="85000"/>
                    <a:lumOff val="15000"/>
                  </a:schemeClr>
                </a:solidFill>
              </a:rPr>
              <a:t>Y~U</a:t>
            </a:r>
            <a:r>
              <a:rPr lang="en-US" altLang="zh-CN" sz="2400" dirty="0">
                <a:solidFill>
                  <a:schemeClr val="tx1">
                    <a:lumMod val="85000"/>
                    <a:lumOff val="15000"/>
                  </a:schemeClr>
                </a:solidFill>
              </a:rPr>
              <a:t>(0.1, 2) </a:t>
            </a:r>
            <a:r>
              <a:rPr lang="zh-CN" altLang="en-US" sz="2400" dirty="0">
                <a:solidFill>
                  <a:schemeClr val="tx1">
                    <a:lumMod val="85000"/>
                    <a:lumOff val="15000"/>
                  </a:schemeClr>
                </a:solidFill>
              </a:rPr>
              <a:t>的重复观测</a:t>
            </a:r>
            <a:r>
              <a:rPr lang="en-US" altLang="zh-CN" sz="2400" dirty="0">
                <a:solidFill>
                  <a:schemeClr val="tx1">
                    <a:lumMod val="85000"/>
                    <a:lumOff val="15000"/>
                  </a:schemeClr>
                </a:solidFill>
              </a:rPr>
              <a:t>.</a:t>
            </a:r>
            <a:endParaRPr lang="zh-CN" altLang="en-US" sz="2400" dirty="0">
              <a:solidFill>
                <a:schemeClr val="tx1">
                  <a:lumMod val="85000"/>
                  <a:lumOff val="1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5" grpId="0"/>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369485" y="3782431"/>
            <a:ext cx="9406893" cy="2244277"/>
            <a:chOff x="931221" y="2492709"/>
            <a:chExt cx="6117279" cy="2244277"/>
          </a:xfrm>
        </p:grpSpPr>
        <p:sp>
          <p:nvSpPr>
            <p:cNvPr id="11" name="矩形 10"/>
            <p:cNvSpPr/>
            <p:nvPr/>
          </p:nvSpPr>
          <p:spPr>
            <a:xfrm>
              <a:off x="1028700" y="3120571"/>
              <a:ext cx="6019800" cy="16164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31221" y="2492709"/>
              <a:ext cx="794597" cy="1862048"/>
            </a:xfrm>
            <a:prstGeom prst="rect">
              <a:avLst/>
            </a:prstGeom>
            <a:noFill/>
          </p:spPr>
          <p:txBody>
            <a:bodyPr wrap="squar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grpSp>
        <p:nvGrpSpPr>
          <p:cNvPr id="9" name="组合 8"/>
          <p:cNvGrpSpPr/>
          <p:nvPr/>
        </p:nvGrpSpPr>
        <p:grpSpPr>
          <a:xfrm>
            <a:off x="1346352" y="1085053"/>
            <a:ext cx="1987663" cy="523220"/>
            <a:chOff x="1180079" y="1357076"/>
            <a:chExt cx="1987663" cy="523220"/>
          </a:xfrm>
        </p:grpSpPr>
        <p:sp>
          <p:nvSpPr>
            <p:cNvPr id="6" name="矩形 5"/>
            <p:cNvSpPr/>
            <p:nvPr/>
          </p:nvSpPr>
          <p:spPr>
            <a:xfrm>
              <a:off x="1555751" y="1357076"/>
              <a:ext cx="1611991"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2.1.4</a:t>
              </a:r>
              <a:endParaRPr lang="en-US" altLang="zh-CN" sz="2800" b="1" dirty="0">
                <a:solidFill>
                  <a:srgbClr val="004EA2"/>
                </a:solidFill>
                <a:ea typeface="思源黑体 CN Bold" panose="020B0800000000000000" pitchFamily="34" charset="-122"/>
              </a:endParaRPr>
            </a:p>
          </p:txBody>
        </p:sp>
        <p:grpSp>
          <p:nvGrpSpPr>
            <p:cNvPr id="8" name="组合 7"/>
            <p:cNvGrpSpPr/>
            <p:nvPr/>
          </p:nvGrpSpPr>
          <p:grpSpPr>
            <a:xfrm>
              <a:off x="1180079" y="1415466"/>
              <a:ext cx="375672" cy="375672"/>
              <a:chOff x="1180079" y="1415466"/>
              <a:chExt cx="375672" cy="375672"/>
            </a:xfrm>
          </p:grpSpPr>
          <p:sp>
            <p:nvSpPr>
              <p:cNvPr id="7" name="矩形 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4" name="矩形 3"/>
          <p:cNvSpPr/>
          <p:nvPr/>
        </p:nvSpPr>
        <p:spPr>
          <a:xfrm>
            <a:off x="1829514" y="1572206"/>
            <a:ext cx="7028473" cy="565348"/>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在网站</a:t>
            </a:r>
            <a:r>
              <a:rPr lang="en-US" altLang="zh-CN" sz="2800" dirty="0">
                <a:latin typeface="+mj-lt"/>
                <a:ea typeface="思源黑体 CN Normal" panose="020B0400000000000000" pitchFamily="34" charset="-122"/>
              </a:rPr>
              <a:t>24</a:t>
            </a:r>
            <a:r>
              <a:rPr lang="zh-CN" altLang="en-US" sz="2800" dirty="0">
                <a:latin typeface="+mj-lt"/>
                <a:ea typeface="思源黑体 CN Normal" panose="020B0400000000000000" pitchFamily="34" charset="-122"/>
              </a:rPr>
              <a:t>小时被点击次数例子中，若</a:t>
            </a:r>
            <a:endParaRPr lang="en-US" altLang="zh-CN" sz="2800" dirty="0">
              <a:latin typeface="+mj-lt"/>
              <a:ea typeface="思源黑体 CN Normal" panose="020B0400000000000000" pitchFamily="34" charset="-122"/>
            </a:endParaRPr>
          </a:p>
        </p:txBody>
      </p:sp>
      <p:sp>
        <p:nvSpPr>
          <p:cNvPr id="3" name="矩形 2"/>
          <p:cNvSpPr/>
          <p:nvPr/>
        </p:nvSpPr>
        <p:spPr>
          <a:xfrm>
            <a:off x="1519385" y="4446846"/>
            <a:ext cx="9256994" cy="1599477"/>
          </a:xfrm>
          <a:prstGeom prst="rect">
            <a:avLst/>
          </a:prstGeom>
        </p:spPr>
        <p:txBody>
          <a:bodyPr wrap="square">
            <a:spAutoFit/>
          </a:bodyPr>
          <a:lstStyle/>
          <a:p>
            <a:pPr>
              <a:lnSpc>
                <a:spcPct val="120000"/>
              </a:lnSpc>
            </a:pPr>
            <a:r>
              <a:rPr lang="zh-CN" altLang="en-US" sz="2800" dirty="0"/>
              <a:t>        在实际应用中，人们经常用简单的事件来构造复杂事件，其中涉及事件的运算</a:t>
            </a:r>
            <a:r>
              <a:rPr lang="en-US" altLang="zh-CN" sz="2800" dirty="0"/>
              <a:t>. </a:t>
            </a:r>
            <a:r>
              <a:rPr lang="zh-CN" altLang="en-US" sz="2800" dirty="0"/>
              <a:t>下面介绍常用的几种事件的运算，都可以从集合运算的角度理解这些运算</a:t>
            </a:r>
            <a:r>
              <a:rPr lang="en-US" altLang="zh-CN" sz="2800" dirty="0"/>
              <a:t>.</a:t>
            </a:r>
            <a:endParaRPr lang="zh-CN" altLang="en-US" sz="2800" dirty="0"/>
          </a:p>
        </p:txBody>
      </p:sp>
      <p:pic>
        <p:nvPicPr>
          <p:cNvPr id="13" name="图片 12"/>
          <p:cNvPicPr>
            <a:picLocks noChangeAspect="1"/>
          </p:cNvPicPr>
          <p:nvPr/>
        </p:nvPicPr>
        <p:blipFill rotWithShape="1">
          <a:blip r:embed="rId4"/>
          <a:srcRect l="21927" t="14808" r="21302" b="48209"/>
          <a:stretch>
            <a:fillRect/>
          </a:stretch>
        </p:blipFill>
        <p:spPr>
          <a:xfrm>
            <a:off x="1698892" y="2402956"/>
            <a:ext cx="3888476" cy="1394789"/>
          </a:xfrm>
          <a:prstGeom prst="rect">
            <a:avLst/>
          </a:prstGeom>
          <a:effectLst>
            <a:outerShdw blurRad="50800" dist="38100" dir="2700000" algn="tl" rotWithShape="0">
              <a:prstClr val="black">
                <a:alpha val="40000"/>
              </a:prstClr>
            </a:outerShdw>
          </a:effectLst>
        </p:spPr>
      </p:pic>
      <p:sp>
        <p:nvSpPr>
          <p:cNvPr id="14" name="矩形 13"/>
          <p:cNvSpPr/>
          <p:nvPr/>
        </p:nvSpPr>
        <p:spPr>
          <a:xfrm>
            <a:off x="6096000" y="2402956"/>
            <a:ext cx="4135679" cy="1308884"/>
          </a:xfrm>
          <a:prstGeom prst="rect">
            <a:avLst/>
          </a:prstGeom>
        </p:spPr>
        <p:txBody>
          <a:bodyPr wrap="square">
            <a:spAutoFit/>
          </a:bodyPr>
          <a:lstStyle/>
          <a:p>
            <a:pPr>
              <a:lnSpc>
                <a:spcPct val="150000"/>
              </a:lnSpc>
            </a:pPr>
            <a:r>
              <a:rPr lang="zh-CN" altLang="en-US" sz="2800" dirty="0">
                <a:latin typeface="思源黑体 CN Normal" panose="020B0400000000000000" pitchFamily="34" charset="-122"/>
                <a:ea typeface="思源黑体 CN Normal" panose="020B0400000000000000" pitchFamily="34" charset="-122"/>
              </a:rPr>
              <a:t>则</a:t>
            </a:r>
            <a:r>
              <a:rPr lang="en-US" altLang="zh-CN" sz="2800" i="1" dirty="0">
                <a:latin typeface="+mj-lt"/>
                <a:ea typeface="思源黑体 CN Normal" panose="020B0400000000000000" pitchFamily="34" charset="-122"/>
              </a:rPr>
              <a:t>B</a:t>
            </a:r>
            <a:r>
              <a:rPr lang="en-US" altLang="zh-CN" sz="2800" dirty="0">
                <a:latin typeface="+mj-lt"/>
                <a:ea typeface="思源黑体 CN Normal" panose="020B0400000000000000" pitchFamily="34" charset="-122"/>
                <a:sym typeface="Symbol" panose="05050102010706020507" pitchFamily="18" charset="2"/>
              </a:rPr>
              <a:t></a:t>
            </a:r>
            <a:r>
              <a:rPr lang="en-US" altLang="zh-CN" sz="2800" i="1" dirty="0">
                <a:latin typeface="+mj-lt"/>
                <a:ea typeface="思源黑体 CN Normal" panose="020B0400000000000000" pitchFamily="34" charset="-122"/>
              </a:rPr>
              <a:t>A</a:t>
            </a:r>
            <a:r>
              <a:rPr lang="en-US" altLang="zh-CN" sz="2800" dirty="0">
                <a:latin typeface="思源黑体 CN Normal" panose="020B0400000000000000" pitchFamily="34" charset="-122"/>
                <a:ea typeface="思源黑体 CN Normal" panose="020B0400000000000000" pitchFamily="34" charset="-122"/>
              </a:rPr>
              <a:t>,</a:t>
            </a:r>
            <a:r>
              <a:rPr lang="en-US" altLang="zh-CN" sz="2800" i="1" dirty="0">
                <a:latin typeface="+mj-lt"/>
                <a:ea typeface="思源黑体 CN Normal" panose="020B0400000000000000" pitchFamily="34" charset="-122"/>
              </a:rPr>
              <a:t>B</a:t>
            </a:r>
            <a:r>
              <a:rPr lang="zh-CN" altLang="en-US" sz="2800" dirty="0">
                <a:latin typeface="思源黑体 CN Normal" panose="020B0400000000000000" pitchFamily="34" charset="-122"/>
                <a:ea typeface="思源黑体 CN Normal" panose="020B0400000000000000" pitchFamily="34" charset="-122"/>
              </a:rPr>
              <a:t>和</a:t>
            </a:r>
            <a:r>
              <a:rPr lang="en-US" altLang="zh-CN" sz="2800" i="1" dirty="0">
                <a:latin typeface="+mj-lt"/>
                <a:ea typeface="思源黑体 CN Normal" panose="020B0400000000000000" pitchFamily="34" charset="-122"/>
              </a:rPr>
              <a:t>C</a:t>
            </a:r>
            <a:r>
              <a:rPr lang="zh-CN" altLang="en-US" sz="2800" dirty="0">
                <a:latin typeface="思源黑体 CN Normal" panose="020B0400000000000000" pitchFamily="34" charset="-122"/>
                <a:ea typeface="思源黑体 CN Normal" panose="020B0400000000000000" pitchFamily="34" charset="-122"/>
              </a:rPr>
              <a:t>互斥，</a:t>
            </a:r>
            <a:r>
              <a:rPr lang="en-US" altLang="zh-CN" sz="2800" i="1" dirty="0">
                <a:latin typeface="+mj-lt"/>
                <a:ea typeface="思源黑体 CN Normal" panose="020B0400000000000000" pitchFamily="34" charset="-122"/>
              </a:rPr>
              <a:t>A</a:t>
            </a:r>
            <a:r>
              <a:rPr lang="zh-CN" altLang="en-US" sz="2800" dirty="0">
                <a:latin typeface="思源黑体 CN Normal" panose="020B0400000000000000" pitchFamily="34" charset="-122"/>
                <a:ea typeface="思源黑体 CN Normal" panose="020B0400000000000000" pitchFamily="34" charset="-122"/>
              </a:rPr>
              <a:t>和</a:t>
            </a:r>
            <a:r>
              <a:rPr lang="en-US" altLang="zh-CN" sz="2800" i="1" dirty="0">
                <a:latin typeface="+mj-lt"/>
                <a:ea typeface="思源黑体 CN Normal" panose="020B0400000000000000" pitchFamily="34" charset="-122"/>
              </a:rPr>
              <a:t>C</a:t>
            </a:r>
            <a:r>
              <a:rPr lang="zh-CN" altLang="en-US" sz="2800" dirty="0">
                <a:latin typeface="思源黑体 CN Normal" panose="020B0400000000000000" pitchFamily="34" charset="-122"/>
                <a:ea typeface="思源黑体 CN Normal" panose="020B0400000000000000" pitchFamily="34" charset="-122"/>
              </a:rPr>
              <a:t>不互斥</a:t>
            </a:r>
          </a:p>
        </p:txBody>
      </p:sp>
      <p:sp>
        <p:nvSpPr>
          <p:cNvPr id="15" name="灯片编号占位符 14"/>
          <p:cNvSpPr>
            <a:spLocks noGrp="1"/>
          </p:cNvSpPr>
          <p:nvPr>
            <p:ph type="sldNum" sz="quarter" idx="12"/>
          </p:nvPr>
        </p:nvSpPr>
        <p:spPr/>
        <p:txBody>
          <a:bodyPr/>
          <a:lstStyle/>
          <a:p>
            <a:fld id="{5FD308DF-D0D6-41CA-8E01-1A1CE80A10EE}" type="slidenum">
              <a:rPr lang="zh-CN" altLang="en-US" smtClean="0"/>
              <a:t>26</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FD308DF-D0D6-41CA-8E01-1A1CE80A10EE}" type="slidenum">
              <a:rPr lang="zh-CN" altLang="en-US" smtClean="0"/>
              <a:t>260</a:t>
            </a:fld>
            <a:endParaRPr lang="zh-CN" altLang="en-US"/>
          </a:p>
        </p:txBody>
      </p:sp>
      <p:sp>
        <p:nvSpPr>
          <p:cNvPr id="17" name="文本框 16"/>
          <p:cNvSpPr txBox="1"/>
          <p:nvPr/>
        </p:nvSpPr>
        <p:spPr>
          <a:xfrm>
            <a:off x="1321510" y="1050720"/>
            <a:ext cx="9696450" cy="497957"/>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85000"/>
                    <a:lumOff val="15000"/>
                  </a:prstClr>
                </a:solidFill>
                <a:effectLst/>
                <a:uLnTx/>
                <a:uFillTx/>
                <a:latin typeface="+mn-ea"/>
                <a:ea typeface="思源黑体 CN Normal"/>
                <a:cs typeface="+mn-cs"/>
              </a:rPr>
              <a:t>当取</a:t>
            </a:r>
            <a:r>
              <a:rPr kumimoji="0" lang="en-US" altLang="zh-CN" sz="2400" b="0" u="none" strike="noStrike" kern="1200" cap="none" spc="0" normalizeH="0" baseline="0" noProof="0" dirty="0">
                <a:ln>
                  <a:noFill/>
                </a:ln>
                <a:solidFill>
                  <a:prstClr val="black">
                    <a:lumMod val="85000"/>
                    <a:lumOff val="15000"/>
                  </a:prstClr>
                </a:solidFill>
                <a:effectLst/>
                <a:uLnTx/>
                <a:uFillTx/>
                <a:latin typeface="+mn-ea"/>
                <a:ea typeface="思源黑体 CN Normal"/>
                <a:cs typeface="+mn-cs"/>
              </a:rPr>
              <a:t>n</a:t>
            </a:r>
            <a:r>
              <a:rPr kumimoji="0" lang="en-US" altLang="zh-CN" sz="2400" b="0" i="0" u="none" strike="noStrike" kern="1200" cap="none" spc="0" normalizeH="0" baseline="0" noProof="0" dirty="0">
                <a:ln>
                  <a:noFill/>
                </a:ln>
                <a:solidFill>
                  <a:prstClr val="black">
                    <a:lumMod val="85000"/>
                    <a:lumOff val="15000"/>
                  </a:prstClr>
                </a:solidFill>
                <a:effectLst/>
                <a:uLnTx/>
                <a:uFillTx/>
                <a:latin typeface="+mn-ea"/>
                <a:ea typeface="思源黑体 CN Normal"/>
                <a:cs typeface="+mn-cs"/>
              </a:rPr>
              <a:t>=10000</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mn-ea"/>
                <a:ea typeface="思源黑体 CN Normal"/>
                <a:cs typeface="+mn-cs"/>
              </a:rPr>
              <a:t>时，下列</a:t>
            </a:r>
            <a:r>
              <a:rPr kumimoji="0" lang="en-US" altLang="zh-CN" sz="2400" b="0" i="0" u="none" strike="noStrike" kern="1200" cap="none" spc="0" normalizeH="0" baseline="0" noProof="0" dirty="0">
                <a:ln>
                  <a:noFill/>
                </a:ln>
                <a:solidFill>
                  <a:prstClr val="black">
                    <a:lumMod val="85000"/>
                    <a:lumOff val="15000"/>
                  </a:prstClr>
                </a:solidFill>
                <a:effectLst/>
                <a:uLnTx/>
                <a:uFillTx/>
                <a:latin typeface="+mn-ea"/>
                <a:ea typeface="思源黑体 CN Normal"/>
                <a:cs typeface="+mn-cs"/>
              </a:rPr>
              <a:t>R</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mn-ea"/>
                <a:ea typeface="思源黑体 CN Normal"/>
                <a:cs typeface="+mn-cs"/>
              </a:rPr>
              <a:t>程序代码可完成任务：</a:t>
            </a:r>
          </a:p>
        </p:txBody>
      </p:sp>
      <p:sp>
        <p:nvSpPr>
          <p:cNvPr id="19" name="文本框 18"/>
          <p:cNvSpPr txBox="1"/>
          <p:nvPr/>
        </p:nvSpPr>
        <p:spPr>
          <a:xfrm>
            <a:off x="1321510" y="5221604"/>
            <a:ext cx="6096000" cy="497957"/>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u="none" strike="noStrike" kern="1200" cap="none" spc="0" normalizeH="0" baseline="0" noProof="0" dirty="0">
                <a:ln>
                  <a:noFill/>
                </a:ln>
                <a:solidFill>
                  <a:prstClr val="black">
                    <a:lumMod val="85000"/>
                    <a:lumOff val="15000"/>
                  </a:prstClr>
                </a:solidFill>
                <a:effectLst/>
                <a:uLnTx/>
                <a:uFillTx/>
                <a:latin typeface="+mn-ea"/>
                <a:ea typeface="思源黑体 CN Normal"/>
                <a:cs typeface="+mn-cs"/>
              </a:rPr>
              <a:t>p</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mn-ea"/>
                <a:ea typeface="思源黑体 CN Normal"/>
                <a:cs typeface="+mn-cs"/>
              </a:rPr>
              <a:t>为最后的近似计算结果</a:t>
            </a:r>
            <a:r>
              <a:rPr kumimoji="0" lang="en-US" altLang="zh-CN" sz="2400" b="0" i="0" u="none" strike="noStrike" kern="1200" cap="none" spc="0" normalizeH="0" baseline="0" noProof="0" dirty="0">
                <a:ln>
                  <a:noFill/>
                </a:ln>
                <a:solidFill>
                  <a:prstClr val="black">
                    <a:lumMod val="85000"/>
                    <a:lumOff val="15000"/>
                  </a:prstClr>
                </a:solidFill>
                <a:effectLst/>
                <a:uLnTx/>
                <a:uFillTx/>
                <a:latin typeface="+mn-ea"/>
                <a:ea typeface="思源黑体 CN Normal"/>
                <a:cs typeface="+mn-cs"/>
              </a:rPr>
              <a:t>,</a:t>
            </a:r>
            <a:r>
              <a:rPr kumimoji="1" lang="en-US" altLang="zh-CN" sz="2400" b="0" i="0" u="none" strike="noStrike" kern="1200" cap="none" spc="0" normalizeH="0" baseline="0" noProof="0" dirty="0">
                <a:ln>
                  <a:noFill/>
                </a:ln>
                <a:solidFill>
                  <a:prstClr val="black">
                    <a:lumMod val="85000"/>
                    <a:lumOff val="15000"/>
                  </a:prstClr>
                </a:solidFill>
                <a:effectLst/>
                <a:uLnTx/>
                <a:uFillTx/>
                <a:latin typeface="+mn-ea"/>
                <a:ea typeface="思源黑体 CN Normal"/>
                <a:cs typeface="Times New Roman" panose="02020603050405020304" charset="0"/>
              </a:rPr>
              <a:t> p=</a:t>
            </a:r>
            <a:r>
              <a:rPr kumimoji="1" lang="en-US" altLang="zh-CN" sz="2400" b="0" i="0" u="none" strike="noStrike" kern="1200" cap="none" spc="0" normalizeH="0" baseline="0" noProof="0" dirty="0">
                <a:ln>
                  <a:noFill/>
                </a:ln>
                <a:solidFill>
                  <a:prstClr val="black"/>
                </a:solidFill>
                <a:effectLst/>
                <a:uLnTx/>
                <a:uFillTx/>
                <a:latin typeface="+mn-ea"/>
                <a:ea typeface="思源黑体 CN Normal"/>
                <a:cs typeface="Times New Roman" panose="02020603050405020304" charset="0"/>
              </a:rPr>
              <a:t>0.4345996</a:t>
            </a:r>
            <a:endParaRPr kumimoji="0" lang="en-US" altLang="zh-CN" sz="2400" b="0" i="0" u="none" strike="noStrike" kern="1200" cap="none" spc="0" normalizeH="0" baseline="0" noProof="0" dirty="0">
              <a:ln>
                <a:noFill/>
              </a:ln>
              <a:solidFill>
                <a:prstClr val="black">
                  <a:lumMod val="85000"/>
                  <a:lumOff val="15000"/>
                </a:prstClr>
              </a:solidFill>
              <a:effectLst/>
              <a:uLnTx/>
              <a:uFillTx/>
              <a:latin typeface="+mn-ea"/>
              <a:ea typeface="思源黑体 CN Normal"/>
              <a:cs typeface="+mn-cs"/>
            </a:endParaRPr>
          </a:p>
        </p:txBody>
      </p:sp>
      <mc:AlternateContent xmlns:mc="http://schemas.openxmlformats.org/markup-compatibility/2006" xmlns:a14="http://schemas.microsoft.com/office/drawing/2010/main">
        <mc:Choice Requires="a14">
          <p:sp>
            <p:nvSpPr>
              <p:cNvPr id="23" name="文本框 22"/>
              <p:cNvSpPr txBox="1"/>
              <p:nvPr/>
            </p:nvSpPr>
            <p:spPr>
              <a:xfrm>
                <a:off x="1689770" y="1901102"/>
                <a:ext cx="8202860" cy="2898870"/>
              </a:xfrm>
              <a:prstGeom prst="rect">
                <a:avLst/>
              </a:prstGeom>
              <a:noFill/>
              <a:ln w="38100">
                <a:solidFill>
                  <a:schemeClr val="accent4"/>
                </a:solidFill>
              </a:ln>
            </p:spPr>
            <p:txBody>
              <a:bodyPr wrap="square" rtlCol="0">
                <a:spAutoFit/>
              </a:bodyPr>
              <a:lstStyle/>
              <a:p>
                <a:r>
                  <a:rPr kumimoji="1" lang="en-US" altLang="zh-CN" sz="2800" dirty="0">
                    <a:latin typeface="Times New Roman" panose="02020603050405020304" charset="0"/>
                    <a:ea typeface="Times New Roman" panose="02020603050405020304" charset="0"/>
                    <a:cs typeface="Times New Roman" panose="02020603050405020304" charset="0"/>
                  </a:rPr>
                  <a:t>Y&lt;-</a:t>
                </a:r>
                <a:r>
                  <a:rPr kumimoji="1" lang="en-US" altLang="zh-CN" sz="2800" dirty="0" err="1">
                    <a:latin typeface="Times New Roman" panose="02020603050405020304" charset="0"/>
                    <a:ea typeface="Times New Roman" panose="02020603050405020304" charset="0"/>
                    <a:cs typeface="Times New Roman" panose="02020603050405020304" charset="0"/>
                  </a:rPr>
                  <a:t>runif</a:t>
                </a:r>
                <a:r>
                  <a:rPr kumimoji="1" lang="en-US" altLang="zh-CN" sz="2800" dirty="0">
                    <a:latin typeface="Times New Roman" panose="02020603050405020304" charset="0"/>
                    <a:ea typeface="Times New Roman" panose="02020603050405020304" charset="0"/>
                    <a:cs typeface="Times New Roman" panose="02020603050405020304" charset="0"/>
                  </a:rPr>
                  <a:t>(10000,0.1,2)  #</a:t>
                </a:r>
                <a:r>
                  <a:rPr kumimoji="1" lang="zh-CN" altLang="en-US" sz="2800" dirty="0">
                    <a:latin typeface="Times New Roman" panose="02020603050405020304" charset="0"/>
                    <a:ea typeface="Times New Roman" panose="02020603050405020304" charset="0"/>
                    <a:cs typeface="Times New Roman" panose="02020603050405020304" charset="0"/>
                  </a:rPr>
                  <a:t>生成服从均匀分布</a:t>
                </a:r>
                <a14:m>
                  <m:oMath xmlns:m="http://schemas.openxmlformats.org/officeDocument/2006/math">
                    <m:r>
                      <a:rPr kumimoji="1" lang="en-US" altLang="zh-CN" sz="2800" b="0" i="0" smtClean="0">
                        <a:latin typeface="Cambria Math" panose="02040503050406030204" pitchFamily="18" charset="0"/>
                        <a:ea typeface="Times New Roman" panose="02020603050405020304" charset="0"/>
                        <a:cs typeface="Times New Roman" panose="02020603050405020304" charset="0"/>
                      </a:rPr>
                      <m:t>                                             </m:t>
                    </m:r>
                    <m:r>
                      <a:rPr kumimoji="1" lang="en-US" altLang="zh-CN" sz="2800" i="1">
                        <a:latin typeface="Cambria Math" panose="02040503050406030204" pitchFamily="18" charset="0"/>
                        <a:ea typeface="Times New Roman" panose="02020603050405020304" charset="0"/>
                        <a:cs typeface="Times New Roman" panose="02020603050405020304" charset="0"/>
                      </a:rPr>
                      <m:t>𝑈</m:t>
                    </m:r>
                    <m:d>
                      <m:dPr>
                        <m:ctrlPr>
                          <a:rPr kumimoji="1" lang="en-US" altLang="zh-CN" sz="2800" i="1">
                            <a:latin typeface="Cambria Math" panose="02040503050406030204" pitchFamily="18" charset="0"/>
                            <a:ea typeface="Times New Roman" panose="02020603050405020304" charset="0"/>
                            <a:cs typeface="Times New Roman" panose="02020603050405020304" charset="0"/>
                          </a:rPr>
                        </m:ctrlPr>
                      </m:dPr>
                      <m:e>
                        <m:r>
                          <a:rPr kumimoji="1" lang="en-US" altLang="zh-CN" sz="2800" i="1">
                            <a:latin typeface="Cambria Math" panose="02040503050406030204" pitchFamily="18" charset="0"/>
                            <a:ea typeface="Times New Roman" panose="02020603050405020304" charset="0"/>
                            <a:cs typeface="Times New Roman" panose="02020603050405020304" charset="0"/>
                          </a:rPr>
                          <m:t>0.1,2</m:t>
                        </m:r>
                      </m:e>
                    </m:d>
                  </m:oMath>
                </a14:m>
                <a:r>
                  <a:rPr kumimoji="1" lang="zh-CN" altLang="en-US" sz="2800" dirty="0">
                    <a:latin typeface="Times New Roman" panose="02020603050405020304" charset="0"/>
                    <a:ea typeface="Times New Roman" panose="02020603050405020304" charset="0"/>
                    <a:cs typeface="Times New Roman" panose="02020603050405020304" charset="0"/>
                  </a:rPr>
                  <a:t>的</a:t>
                </a:r>
                <a:r>
                  <a:rPr kumimoji="1" lang="en-US" altLang="zh-CN" sz="2800" dirty="0">
                    <a:latin typeface="Times New Roman" panose="02020603050405020304" charset="0"/>
                    <a:ea typeface="Times New Roman" panose="02020603050405020304" charset="0"/>
                    <a:cs typeface="Times New Roman" panose="02020603050405020304" charset="0"/>
                  </a:rPr>
                  <a:t>10000</a:t>
                </a:r>
                <a:r>
                  <a:rPr kumimoji="1" lang="zh-CN" altLang="en-US" sz="2800" dirty="0">
                    <a:latin typeface="Times New Roman" panose="02020603050405020304" charset="0"/>
                    <a:ea typeface="Times New Roman" panose="02020603050405020304" charset="0"/>
                    <a:cs typeface="Times New Roman" panose="02020603050405020304" charset="0"/>
                  </a:rPr>
                  <a:t>个随机数</a:t>
                </a:r>
                <a14:m>
                  <m:oMath xmlns:m="http://schemas.openxmlformats.org/officeDocument/2006/math">
                    <m:r>
                      <a:rPr lang="en-US" altLang="zh-CN" sz="2800" i="1">
                        <a:latin typeface="Cambria Math" panose="02040503050406030204" pitchFamily="18" charset="0"/>
                      </a:rPr>
                      <m:t>𝑌</m:t>
                    </m:r>
                  </m:oMath>
                </a14:m>
                <a:r>
                  <a:rPr kumimoji="1" lang="en-US" altLang="zh-CN" sz="2800" baseline="-25000" dirty="0">
                    <a:latin typeface="Times New Roman" panose="02020603050405020304" charset="0"/>
                    <a:ea typeface="Times New Roman" panose="02020603050405020304" charset="0"/>
                    <a:cs typeface="Times New Roman" panose="02020603050405020304" charset="0"/>
                  </a:rPr>
                  <a:t>k</a:t>
                </a:r>
                <a:endParaRPr kumimoji="1" lang="zh-CN" altLang="en-US" sz="2800" baseline="-25000" dirty="0">
                  <a:latin typeface="Times New Roman" panose="02020603050405020304" charset="0"/>
                  <a:ea typeface="Times New Roman" panose="02020603050405020304" charset="0"/>
                  <a:cs typeface="Times New Roman" panose="02020603050405020304" charset="0"/>
                </a:endParaRPr>
              </a:p>
              <a:p>
                <a:r>
                  <a:rPr kumimoji="1" lang="en-US" altLang="zh-CN" sz="2800" dirty="0">
                    <a:latin typeface="Times New Roman" panose="02020603050405020304" charset="0"/>
                    <a:ea typeface="Times New Roman" panose="02020603050405020304" charset="0"/>
                    <a:cs typeface="Times New Roman" panose="02020603050405020304" charset="0"/>
                  </a:rPr>
                  <a:t>c&lt;-(1/</a:t>
                </a:r>
                <a:r>
                  <a:rPr kumimoji="1" lang="en-US" altLang="zh-CN" sz="2800" dirty="0" err="1">
                    <a:latin typeface="Times New Roman" panose="02020603050405020304" charset="0"/>
                    <a:ea typeface="Times New Roman" panose="02020603050405020304" charset="0"/>
                    <a:cs typeface="Times New Roman" panose="02020603050405020304" charset="0"/>
                  </a:rPr>
                  <a:t>sqrt</a:t>
                </a:r>
                <a:r>
                  <a:rPr kumimoji="1" lang="en-US" altLang="zh-CN" sz="2800" dirty="0">
                    <a:latin typeface="Times New Roman" panose="02020603050405020304" charset="0"/>
                    <a:ea typeface="Times New Roman" panose="02020603050405020304" charset="0"/>
                    <a:cs typeface="Times New Roman" panose="02020603050405020304" charset="0"/>
                  </a:rPr>
                  <a:t>(2</a:t>
                </a:r>
                <a:r>
                  <a:rPr kumimoji="1" lang="zh-CN" altLang="en-US" sz="2800" dirty="0">
                    <a:latin typeface="Times New Roman" panose="02020603050405020304" charset="0"/>
                    <a:ea typeface="Times New Roman" panose="02020603050405020304" charset="0"/>
                    <a:cs typeface="Times New Roman" panose="02020603050405020304" charset="0"/>
                  </a:rPr>
                  <a:t>*</a:t>
                </a:r>
                <a:r>
                  <a:rPr kumimoji="1" lang="en-US" altLang="zh-CN" sz="2800" dirty="0">
                    <a:latin typeface="Times New Roman" panose="02020603050405020304" charset="0"/>
                    <a:ea typeface="Times New Roman" panose="02020603050405020304" charset="0"/>
                    <a:cs typeface="Times New Roman" panose="02020603050405020304" charset="0"/>
                  </a:rPr>
                  <a:t>pi))           #c=</a:t>
                </a:r>
                <a14:m>
                  <m:oMath xmlns:m="http://schemas.openxmlformats.org/officeDocument/2006/math">
                    <m:f>
                      <m:fPr>
                        <m:ctrlPr>
                          <a:rPr kumimoji="1" lang="en-US" altLang="zh-CN" sz="2800" i="1">
                            <a:latin typeface="Cambria Math" panose="02040503050406030204" pitchFamily="18" charset="0"/>
                            <a:ea typeface="Times New Roman" panose="02020603050405020304" charset="0"/>
                            <a:cs typeface="Times New Roman" panose="02020603050405020304" charset="0"/>
                          </a:rPr>
                        </m:ctrlPr>
                      </m:fPr>
                      <m:num>
                        <m:r>
                          <a:rPr kumimoji="1" lang="en-US" altLang="zh-CN" sz="2800" i="1">
                            <a:latin typeface="Cambria Math" panose="02040503050406030204" pitchFamily="18" charset="0"/>
                            <a:ea typeface="Times New Roman" panose="02020603050405020304" charset="0"/>
                            <a:cs typeface="Times New Roman" panose="02020603050405020304" charset="0"/>
                          </a:rPr>
                          <m:t>1</m:t>
                        </m:r>
                      </m:num>
                      <m:den>
                        <m:rad>
                          <m:radPr>
                            <m:degHide m:val="on"/>
                            <m:ctrlPr>
                              <a:rPr lang="en-US" altLang="zh-CN" sz="2800" i="1">
                                <a:latin typeface="Cambria Math" panose="02040503050406030204" pitchFamily="18" charset="0"/>
                              </a:rPr>
                            </m:ctrlPr>
                          </m:radPr>
                          <m:deg/>
                          <m:e>
                            <m:r>
                              <a:rPr lang="en-US" altLang="zh-CN" sz="2800" i="1">
                                <a:latin typeface="Cambria Math" panose="02040503050406030204" pitchFamily="18" charset="0"/>
                              </a:rPr>
                              <m:t>2</m:t>
                            </m:r>
                            <m:r>
                              <a:rPr lang="zh-CN" altLang="en-US" sz="2800" i="1">
                                <a:latin typeface="Cambria Math" panose="02040503050406030204" pitchFamily="18" charset="0"/>
                              </a:rPr>
                              <m:t>𝜋</m:t>
                            </m:r>
                          </m:e>
                        </m:rad>
                      </m:den>
                    </m:f>
                  </m:oMath>
                </a14:m>
                <a:endParaRPr kumimoji="1" lang="zh-CN" altLang="en-US" sz="2800" dirty="0">
                  <a:latin typeface="Times New Roman" panose="02020603050405020304" charset="0"/>
                  <a:ea typeface="Times New Roman" panose="02020603050405020304" charset="0"/>
                  <a:cs typeface="Times New Roman" panose="02020603050405020304" charset="0"/>
                </a:endParaRPr>
              </a:p>
              <a:p>
                <a:r>
                  <a:rPr kumimoji="1" lang="en-US" altLang="zh-CN" sz="2800" dirty="0">
                    <a:latin typeface="Times New Roman" panose="02020603050405020304" charset="0"/>
                    <a:ea typeface="Times New Roman" panose="02020603050405020304" charset="0"/>
                    <a:cs typeface="Times New Roman" panose="02020603050405020304" charset="0"/>
                  </a:rPr>
                  <a:t>f&lt;-c</a:t>
                </a:r>
                <a:r>
                  <a:rPr kumimoji="1" lang="zh-CN" altLang="en-US" sz="2800" dirty="0">
                    <a:latin typeface="Times New Roman" panose="02020603050405020304" charset="0"/>
                    <a:ea typeface="Times New Roman" panose="02020603050405020304" charset="0"/>
                    <a:cs typeface="Times New Roman" panose="02020603050405020304" charset="0"/>
                  </a:rPr>
                  <a:t>*</a:t>
                </a:r>
                <a:r>
                  <a:rPr kumimoji="1" lang="en-US" altLang="zh-CN" sz="2800" dirty="0" err="1">
                    <a:latin typeface="Times New Roman" panose="02020603050405020304" charset="0"/>
                    <a:ea typeface="Times New Roman" panose="02020603050405020304" charset="0"/>
                    <a:cs typeface="Times New Roman" panose="02020603050405020304" charset="0"/>
                  </a:rPr>
                  <a:t>exp</a:t>
                </a:r>
                <a:r>
                  <a:rPr kumimoji="1" lang="en-US" altLang="zh-CN" sz="2800" dirty="0">
                    <a:latin typeface="Times New Roman" panose="02020603050405020304" charset="0"/>
                    <a:ea typeface="Times New Roman" panose="02020603050405020304" charset="0"/>
                    <a:cs typeface="Times New Roman" panose="02020603050405020304" charset="0"/>
                  </a:rPr>
                  <a:t>(-(Y</a:t>
                </a:r>
                <a:r>
                  <a:rPr kumimoji="1" lang="zh-CN" altLang="en-US" sz="2800" dirty="0">
                    <a:latin typeface="Times New Roman" panose="02020603050405020304" charset="0"/>
                    <a:ea typeface="Times New Roman" panose="02020603050405020304" charset="0"/>
                    <a:cs typeface="Times New Roman" panose="02020603050405020304" charset="0"/>
                  </a:rPr>
                  <a:t>*</a:t>
                </a:r>
                <a:r>
                  <a:rPr kumimoji="1" lang="en-US" altLang="zh-CN" sz="2800" dirty="0">
                    <a:latin typeface="Times New Roman" panose="02020603050405020304" charset="0"/>
                    <a:ea typeface="Times New Roman" panose="02020603050405020304" charset="0"/>
                    <a:cs typeface="Times New Roman" panose="02020603050405020304" charset="0"/>
                  </a:rPr>
                  <a:t>Y)/2)      #</a:t>
                </a:r>
                <a:r>
                  <a:rPr kumimoji="1" lang="en-US" altLang="zh-CN" sz="2800" dirty="0" err="1">
                    <a:latin typeface="Times New Roman" panose="02020603050405020304" charset="0"/>
                    <a:ea typeface="Times New Roman" panose="02020603050405020304" charset="0"/>
                    <a:cs typeface="Times New Roman" panose="02020603050405020304" charset="0"/>
                  </a:rPr>
                  <a:t>f</a:t>
                </a:r>
                <a:r>
                  <a:rPr kumimoji="1" lang="en-US" altLang="zh-CN" sz="2800" baseline="-25000" dirty="0" err="1">
                    <a:latin typeface="Times New Roman" panose="02020603050405020304" charset="0"/>
                    <a:ea typeface="Times New Roman" panose="02020603050405020304" charset="0"/>
                    <a:cs typeface="Times New Roman" panose="02020603050405020304" charset="0"/>
                  </a:rPr>
                  <a:t>k</a:t>
                </a:r>
                <a:r>
                  <a:rPr kumimoji="1" lang="en-US" altLang="zh-CN" sz="2800" dirty="0">
                    <a:latin typeface="Times New Roman" panose="02020603050405020304" charset="0"/>
                    <a:ea typeface="Times New Roman" panose="02020603050405020304" charset="0"/>
                    <a:cs typeface="Times New Roman" panose="02020603050405020304" charset="0"/>
                  </a:rPr>
                  <a:t>=</a:t>
                </a:r>
                <a14:m>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rad>
                          <m:radPr>
                            <m:degHide m:val="on"/>
                            <m:ctrlPr>
                              <a:rPr lang="en-US" altLang="zh-CN" sz="2800" i="1">
                                <a:latin typeface="Cambria Math" panose="02040503050406030204" pitchFamily="18" charset="0"/>
                              </a:rPr>
                            </m:ctrlPr>
                          </m:radPr>
                          <m:deg/>
                          <m:e>
                            <m:r>
                              <a:rPr lang="en-US" altLang="zh-CN" sz="2800" i="1">
                                <a:latin typeface="Cambria Math" panose="02040503050406030204" pitchFamily="18" charset="0"/>
                              </a:rPr>
                              <m:t>2</m:t>
                            </m:r>
                            <m:r>
                              <a:rPr lang="zh-CN" altLang="en-US" sz="2800" i="1">
                                <a:latin typeface="Cambria Math" panose="02040503050406030204" pitchFamily="18" charset="0"/>
                              </a:rPr>
                              <m:t>𝜋</m:t>
                            </m:r>
                          </m:e>
                        </m:rad>
                      </m:den>
                    </m:f>
                    <m:r>
                      <a:rPr lang="en-US" altLang="zh-CN" sz="2800" i="1">
                        <a:latin typeface="Cambria Math" panose="02040503050406030204" pitchFamily="18" charset="0"/>
                      </a:rPr>
                      <m:t>𝑒𝑥𝑝</m:t>
                    </m:r>
                    <m:d>
                      <m:dPr>
                        <m:begChr m:val="{"/>
                        <m:endChr m:val="}"/>
                        <m:ctrlPr>
                          <a:rPr lang="en-US" altLang="zh-CN" sz="2800" i="1">
                            <a:latin typeface="Cambria Math" panose="02040503050406030204" pitchFamily="18" charset="0"/>
                          </a:rPr>
                        </m:ctrlPr>
                      </m:dPr>
                      <m:e>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p>
                              <m:sSupPr>
                                <m:ctrlPr>
                                  <a:rPr lang="en-US" altLang="zh-CN" sz="2800" i="1">
                                    <a:latin typeface="Cambria Math" panose="02040503050406030204" pitchFamily="18" charset="0"/>
                                  </a:rPr>
                                </m:ctrlPr>
                              </m:sSupPr>
                              <m:e>
                                <m:r>
                                  <a:rPr lang="en-US" altLang="zh-CN" sz="2800" b="0" i="1" smtClean="0">
                                    <a:latin typeface="Cambria Math" panose="02040503050406030204" pitchFamily="18" charset="0"/>
                                  </a:rPr>
                                  <m:t>𝑌</m:t>
                                </m:r>
                                <m:r>
                                  <a:rPr lang="en-US" altLang="zh-CN" sz="2800" b="0" i="1" baseline="-25000" smtClean="0">
                                    <a:latin typeface="Cambria Math" panose="02040503050406030204" pitchFamily="18" charset="0"/>
                                  </a:rPr>
                                  <m:t>𝑘</m:t>
                                </m:r>
                              </m:e>
                              <m:sup>
                                <m:r>
                                  <a:rPr lang="en-US" altLang="zh-CN" sz="2800" i="1">
                                    <a:latin typeface="Cambria Math" panose="02040503050406030204" pitchFamily="18" charset="0"/>
                                  </a:rPr>
                                  <m:t>2</m:t>
                                </m:r>
                              </m:sup>
                            </m:sSup>
                          </m:num>
                          <m:den>
                            <m:r>
                              <a:rPr lang="en-US" altLang="zh-CN" sz="2800" i="1">
                                <a:latin typeface="Cambria Math" panose="02040503050406030204" pitchFamily="18" charset="0"/>
                              </a:rPr>
                              <m:t>2</m:t>
                            </m:r>
                          </m:den>
                        </m:f>
                      </m:e>
                    </m:d>
                  </m:oMath>
                </a14:m>
                <a:r>
                  <a:rPr lang="en-US" altLang="zh-CN" sz="2800" dirty="0">
                    <a:latin typeface="Times New Roman" panose="02020603050405020304" charset="0"/>
                    <a:cs typeface="Times New Roman" panose="02020603050405020304" charset="0"/>
                  </a:rPr>
                  <a:t> </a:t>
                </a:r>
                <a:endParaRPr kumimoji="1" lang="zh-CN" altLang="en-US" sz="2800" dirty="0">
                  <a:latin typeface="Times New Roman" panose="02020603050405020304" charset="0"/>
                  <a:ea typeface="Times New Roman" panose="02020603050405020304" charset="0"/>
                  <a:cs typeface="Times New Roman" panose="02020603050405020304" charset="0"/>
                </a:endParaRPr>
              </a:p>
              <a:p>
                <a:r>
                  <a:rPr kumimoji="1" lang="en-US" altLang="zh-CN" sz="2800" dirty="0">
                    <a:latin typeface="Times New Roman" panose="02020603050405020304" charset="0"/>
                    <a:ea typeface="Times New Roman" panose="02020603050405020304" charset="0"/>
                    <a:cs typeface="Times New Roman" panose="02020603050405020304" charset="0"/>
                  </a:rPr>
                  <a:t>p&lt;-(2-0.1)</a:t>
                </a:r>
                <a:r>
                  <a:rPr kumimoji="1" lang="zh-CN" altLang="en-US" sz="2800" dirty="0">
                    <a:latin typeface="Times New Roman" panose="02020603050405020304" charset="0"/>
                    <a:ea typeface="Times New Roman" panose="02020603050405020304" charset="0"/>
                    <a:cs typeface="Times New Roman" panose="02020603050405020304" charset="0"/>
                  </a:rPr>
                  <a:t>*</a:t>
                </a:r>
                <a:r>
                  <a:rPr kumimoji="1" lang="en-US" altLang="zh-CN" sz="2800" dirty="0">
                    <a:latin typeface="Times New Roman" panose="02020603050405020304" charset="0"/>
                    <a:ea typeface="Times New Roman" panose="02020603050405020304" charset="0"/>
                    <a:cs typeface="Times New Roman" panose="02020603050405020304" charset="0"/>
                  </a:rPr>
                  <a:t>mean(f)       #</a:t>
                </a:r>
                <a14:m>
                  <m:oMath xmlns:m="http://schemas.openxmlformats.org/officeDocument/2006/math">
                    <m:r>
                      <a:rPr kumimoji="1" lang="en-US" altLang="zh-CN" sz="2800" b="0" i="1" smtClean="0">
                        <a:latin typeface="Cambria Math" panose="02040503050406030204" pitchFamily="18" charset="0"/>
                        <a:ea typeface="Times New Roman" panose="02020603050405020304" charset="0"/>
                        <a:cs typeface="Times New Roman" panose="02020603050405020304" charset="0"/>
                      </a:rPr>
                      <m:t>𝑝</m:t>
                    </m:r>
                    <m:r>
                      <a:rPr kumimoji="1" lang="en-US" altLang="zh-CN" sz="2800" b="0" i="1" smtClean="0">
                        <a:latin typeface="Cambria Math" panose="02040503050406030204" pitchFamily="18" charset="0"/>
                        <a:ea typeface="Times New Roman" panose="02020603050405020304" charset="0"/>
                        <a:cs typeface="Times New Roman" panose="02020603050405020304" charset="0"/>
                      </a:rPr>
                      <m:t>=</m:t>
                    </m:r>
                    <m:f>
                      <m:fPr>
                        <m:ctrlPr>
                          <a:rPr kumimoji="1" lang="en-US" altLang="zh-CN" sz="2800" i="1">
                            <a:latin typeface="Cambria Math" panose="02040503050406030204" pitchFamily="18" charset="0"/>
                            <a:ea typeface="Times New Roman" panose="02020603050405020304" charset="0"/>
                            <a:cs typeface="Times New Roman" panose="02020603050405020304" charset="0"/>
                          </a:rPr>
                        </m:ctrlPr>
                      </m:fPr>
                      <m:num>
                        <m:r>
                          <a:rPr kumimoji="1" lang="en-US" altLang="zh-CN" sz="2800" i="1">
                            <a:latin typeface="Cambria Math" panose="02040503050406030204" pitchFamily="18" charset="0"/>
                            <a:ea typeface="Times New Roman" panose="02020603050405020304" charset="0"/>
                            <a:cs typeface="Times New Roman" panose="02020603050405020304" charset="0"/>
                          </a:rPr>
                          <m:t>2−0.1</m:t>
                        </m:r>
                      </m:num>
                      <m:den>
                        <m:r>
                          <a:rPr kumimoji="1" lang="en-US" altLang="zh-CN" sz="2800" b="0" i="1" smtClean="0">
                            <a:latin typeface="Cambria Math" panose="02040503050406030204" pitchFamily="18" charset="0"/>
                            <a:ea typeface="Times New Roman" panose="02020603050405020304" charset="0"/>
                            <a:cs typeface="Times New Roman" panose="02020603050405020304" charset="0"/>
                          </a:rPr>
                          <m:t>10000</m:t>
                        </m:r>
                      </m:den>
                    </m:f>
                    <m:nary>
                      <m:naryPr>
                        <m:chr m:val="∑"/>
                        <m:ctrlPr>
                          <a:rPr kumimoji="1" lang="en-US" altLang="zh-CN" sz="2800" i="1">
                            <a:latin typeface="Cambria Math" panose="02040503050406030204" pitchFamily="18" charset="0"/>
                            <a:ea typeface="Times New Roman" panose="02020603050405020304" charset="0"/>
                            <a:cs typeface="Times New Roman" panose="02020603050405020304" charset="0"/>
                          </a:rPr>
                        </m:ctrlPr>
                      </m:naryPr>
                      <m:sub>
                        <m:r>
                          <m:rPr>
                            <m:brk m:alnAt="23"/>
                          </m:rPr>
                          <a:rPr kumimoji="1" lang="en-US" altLang="zh-CN" sz="2800" i="1">
                            <a:latin typeface="Cambria Math" panose="02040503050406030204" pitchFamily="18" charset="0"/>
                            <a:ea typeface="Times New Roman" panose="02020603050405020304" charset="0"/>
                            <a:cs typeface="Times New Roman" panose="02020603050405020304" charset="0"/>
                          </a:rPr>
                          <m:t>𝑘</m:t>
                        </m:r>
                        <m:r>
                          <a:rPr kumimoji="1" lang="en-US" altLang="zh-CN" sz="2800" i="1">
                            <a:latin typeface="Cambria Math" panose="02040503050406030204" pitchFamily="18" charset="0"/>
                            <a:ea typeface="Times New Roman" panose="02020603050405020304" charset="0"/>
                            <a:cs typeface="Times New Roman" panose="02020603050405020304" charset="0"/>
                          </a:rPr>
                          <m:t>=1</m:t>
                        </m:r>
                      </m:sub>
                      <m:sup>
                        <m:r>
                          <a:rPr kumimoji="1" lang="en-US" altLang="zh-CN" sz="2800" b="0" i="1" smtClean="0">
                            <a:latin typeface="Cambria Math" panose="02040503050406030204" pitchFamily="18" charset="0"/>
                            <a:ea typeface="Times New Roman" panose="02020603050405020304" charset="0"/>
                            <a:cs typeface="Times New Roman" panose="02020603050405020304" charset="0"/>
                          </a:rPr>
                          <m:t>10000</m:t>
                        </m:r>
                      </m:sup>
                      <m:e>
                        <m:r>
                          <a:rPr kumimoji="1" lang="en-US" altLang="zh-CN" sz="2800" b="0" i="1" smtClean="0">
                            <a:latin typeface="Cambria Math" panose="02040503050406030204" pitchFamily="18" charset="0"/>
                            <a:ea typeface="Times New Roman" panose="02020603050405020304" charset="0"/>
                            <a:cs typeface="Times New Roman" panose="02020603050405020304" charset="0"/>
                          </a:rPr>
                          <m:t>𝑓</m:t>
                        </m:r>
                        <m:r>
                          <a:rPr kumimoji="1" lang="en-US" altLang="zh-CN" sz="2800" b="0" i="1" baseline="-25000" smtClean="0">
                            <a:latin typeface="Cambria Math" panose="02040503050406030204" pitchFamily="18" charset="0"/>
                            <a:ea typeface="Times New Roman" panose="02020603050405020304" charset="0"/>
                            <a:cs typeface="Times New Roman" panose="02020603050405020304" charset="0"/>
                          </a:rPr>
                          <m:t>𝑘</m:t>
                        </m:r>
                      </m:e>
                    </m:nary>
                  </m:oMath>
                </a14:m>
                <a:endParaRPr kumimoji="1" lang="zh-CN" altLang="en-US" sz="2800" dirty="0">
                  <a:latin typeface="Times New Roman" panose="02020603050405020304" charset="0"/>
                  <a:ea typeface="Times New Roman" panose="02020603050405020304" charset="0"/>
                  <a:cs typeface="Times New Roman" panose="02020603050405020304" charset="0"/>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1689770" y="1901102"/>
                <a:ext cx="8202860" cy="2898870"/>
              </a:xfrm>
              <a:prstGeom prst="rect">
                <a:avLst/>
              </a:prstGeom>
              <a:blipFill rotWithShape="1">
                <a:blip r:embed="rId2"/>
                <a:stretch>
                  <a:fillRect l="-233" t="-676" r="-225" b="-657"/>
                </a:stretch>
              </a:blipFill>
              <a:ln w="38100">
                <a:solidFill>
                  <a:schemeClr val="accent4"/>
                </a:solid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FD308DF-D0D6-41CA-8E01-1A1CE80A10EE}" type="slidenum">
              <a:rPr lang="zh-CN" altLang="en-US" smtClean="0"/>
              <a:t>261</a:t>
            </a:fld>
            <a:endParaRPr lang="zh-CN" altLang="en-US"/>
          </a:p>
        </p:txBody>
      </p:sp>
      <p:sp>
        <p:nvSpPr>
          <p:cNvPr id="4" name="文本框 3"/>
          <p:cNvSpPr txBox="1"/>
          <p:nvPr/>
        </p:nvSpPr>
        <p:spPr>
          <a:xfrm>
            <a:off x="2994054" y="2319081"/>
            <a:ext cx="6402822" cy="2219838"/>
          </a:xfrm>
          <a:prstGeom prst="rect">
            <a:avLst/>
          </a:prstGeom>
          <a:noFill/>
        </p:spPr>
        <p:txBody>
          <a:bodyPr wrap="square">
            <a:spAutoFit/>
          </a:bodyPr>
          <a:lstStyle/>
          <a:p>
            <a:pPr>
              <a:lnSpc>
                <a:spcPct val="150000"/>
              </a:lnSpc>
            </a:pPr>
            <a:r>
              <a:rPr lang="en-US" altLang="zh-CN" sz="3200" dirty="0"/>
              <a:t>Y&lt;-</a:t>
            </a:r>
            <a:r>
              <a:rPr lang="en-US" altLang="zh-CN" sz="3200" dirty="0" err="1"/>
              <a:t>runif</a:t>
            </a:r>
            <a:r>
              <a:rPr lang="en-US" altLang="zh-CN" sz="3200" dirty="0"/>
              <a:t>(10000,0.1,2)  </a:t>
            </a:r>
          </a:p>
          <a:p>
            <a:pPr>
              <a:lnSpc>
                <a:spcPct val="150000"/>
              </a:lnSpc>
            </a:pPr>
            <a:r>
              <a:rPr lang="en-US" altLang="zh-CN" sz="3200" dirty="0"/>
              <a:t> f&lt;-</a:t>
            </a:r>
            <a:r>
              <a:rPr lang="en-US" altLang="zh-CN" sz="3200" dirty="0" err="1"/>
              <a:t>dnorm</a:t>
            </a:r>
            <a:r>
              <a:rPr lang="en-US" altLang="zh-CN" sz="3200" dirty="0"/>
              <a:t>(Y,0,1)</a:t>
            </a:r>
          </a:p>
          <a:p>
            <a:pPr>
              <a:lnSpc>
                <a:spcPct val="150000"/>
              </a:lnSpc>
            </a:pPr>
            <a:r>
              <a:rPr lang="en-US" altLang="zh-CN" sz="3200" dirty="0"/>
              <a:t> p&lt;-(2-0.1)*mean(f)</a:t>
            </a:r>
            <a:endParaRPr lang="zh-CN" altLang="en-US" sz="3200"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626373" y="1177950"/>
            <a:ext cx="8010524" cy="523220"/>
          </a:xfrm>
          <a:prstGeom prst="rect">
            <a:avLst/>
          </a:prstGeom>
          <a:noFill/>
        </p:spPr>
        <p:txBody>
          <a:bodyPr wrap="square" rtlCol="0">
            <a:spAutoFit/>
          </a:bodyPr>
          <a:lstStyle/>
          <a:p>
            <a:r>
              <a:rPr lang="zh-CN" altLang="en-US" sz="2800" dirty="0"/>
              <a:t>两次</a:t>
            </a:r>
            <a:r>
              <a:rPr lang="zh-CN" altLang="en-US" sz="2800" dirty="0">
                <a:solidFill>
                  <a:srgbClr val="C00000"/>
                </a:solidFill>
              </a:rPr>
              <a:t>蒙特卡罗方法</a:t>
            </a:r>
            <a:r>
              <a:rPr lang="zh-CN" altLang="en-US" sz="2800" dirty="0"/>
              <a:t>的近似计算的结果相同吗？</a:t>
            </a:r>
            <a:endParaRPr lang="zh-CN" altLang="en-US" sz="2800" dirty="0">
              <a:solidFill>
                <a:srgbClr val="C00000"/>
              </a:solidFill>
            </a:endParaRPr>
          </a:p>
        </p:txBody>
      </p:sp>
      <p:sp>
        <p:nvSpPr>
          <p:cNvPr id="12" name="文本框 11"/>
          <p:cNvSpPr txBox="1"/>
          <p:nvPr/>
        </p:nvSpPr>
        <p:spPr>
          <a:xfrm>
            <a:off x="1555103" y="3482053"/>
            <a:ext cx="7293622" cy="523220"/>
          </a:xfrm>
          <a:prstGeom prst="rect">
            <a:avLst/>
          </a:prstGeom>
          <a:noFill/>
        </p:spPr>
        <p:txBody>
          <a:bodyPr wrap="square" rtlCol="0">
            <a:spAutoFit/>
          </a:bodyPr>
          <a:lstStyle/>
          <a:p>
            <a:r>
              <a:rPr lang="zh-CN" altLang="en-US" sz="2800" dirty="0">
                <a:solidFill>
                  <a:schemeClr val="tx1">
                    <a:lumMod val="85000"/>
                    <a:lumOff val="15000"/>
                  </a:schemeClr>
                </a:solidFill>
              </a:rPr>
              <a:t>计算该例中的概率值等于</a:t>
            </a:r>
            <a:r>
              <a:rPr lang="en-US" altLang="zh-CN" sz="2800" dirty="0">
                <a:solidFill>
                  <a:schemeClr val="tx1">
                    <a:lumMod val="85000"/>
                    <a:lumOff val="15000"/>
                  </a:schemeClr>
                </a:solidFill>
              </a:rPr>
              <a:t>0.4374.</a:t>
            </a:r>
            <a:endParaRPr lang="zh-CN" altLang="en-US" sz="2800" dirty="0">
              <a:solidFill>
                <a:schemeClr val="tx1">
                  <a:lumMod val="85000"/>
                  <a:lumOff val="15000"/>
                </a:schemeClr>
              </a:solidFill>
            </a:endParaRPr>
          </a:p>
        </p:txBody>
      </p:sp>
      <p:grpSp>
        <p:nvGrpSpPr>
          <p:cNvPr id="13" name="组合 12"/>
          <p:cNvGrpSpPr/>
          <p:nvPr/>
        </p:nvGrpSpPr>
        <p:grpSpPr>
          <a:xfrm>
            <a:off x="1088417" y="1184687"/>
            <a:ext cx="2222968" cy="531946"/>
            <a:chOff x="1053632" y="1397127"/>
            <a:chExt cx="2222968" cy="531946"/>
          </a:xfrm>
        </p:grpSpPr>
        <p:sp>
          <p:nvSpPr>
            <p:cNvPr id="14" name="矩形 13"/>
            <p:cNvSpPr/>
            <p:nvPr/>
          </p:nvSpPr>
          <p:spPr>
            <a:xfrm>
              <a:off x="1520318" y="1405853"/>
              <a:ext cx="1756282" cy="523220"/>
            </a:xfrm>
            <a:prstGeom prst="rect">
              <a:avLst/>
            </a:prstGeom>
          </p:spPr>
          <p:txBody>
            <a:bodyPr wrap="square">
              <a:spAutoFit/>
            </a:bodyPr>
            <a:lstStyle/>
            <a:p>
              <a:r>
                <a:rPr lang="zh-CN" altLang="en-US" sz="2800" b="1" dirty="0">
                  <a:solidFill>
                    <a:srgbClr val="004EA2"/>
                  </a:solidFill>
                  <a:ea typeface="思源黑体 CN Bold" panose="020B0800000000000000" pitchFamily="34" charset="-122"/>
                </a:rPr>
                <a:t>思考</a:t>
              </a:r>
            </a:p>
          </p:txBody>
        </p:sp>
        <p:grpSp>
          <p:nvGrpSpPr>
            <p:cNvPr id="15" name="组合 14"/>
            <p:cNvGrpSpPr/>
            <p:nvPr/>
          </p:nvGrpSpPr>
          <p:grpSpPr>
            <a:xfrm>
              <a:off x="1053632" y="1397127"/>
              <a:ext cx="428587" cy="424183"/>
              <a:chOff x="1053632" y="1397127"/>
              <a:chExt cx="428587" cy="424183"/>
            </a:xfrm>
          </p:grpSpPr>
          <p:sp>
            <p:nvSpPr>
              <p:cNvPr id="16" name="矩形 15"/>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109134" y="1448225"/>
                <a:ext cx="373085" cy="373085"/>
                <a:chOff x="1109134" y="1448225"/>
                <a:chExt cx="373085" cy="373085"/>
              </a:xfrm>
            </p:grpSpPr>
            <p:sp>
              <p:nvSpPr>
                <p:cNvPr id="18" name="矩形 17"/>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20" name="文本框 19"/>
          <p:cNvSpPr txBox="1"/>
          <p:nvPr/>
        </p:nvSpPr>
        <p:spPr>
          <a:xfrm>
            <a:off x="1516658" y="1897764"/>
            <a:ext cx="5232400" cy="523220"/>
          </a:xfrm>
          <a:prstGeom prst="rect">
            <a:avLst/>
          </a:prstGeom>
          <a:noFill/>
        </p:spPr>
        <p:txBody>
          <a:bodyPr wrap="square" rtlCol="0">
            <a:spAutoFit/>
          </a:bodyPr>
          <a:lstStyle/>
          <a:p>
            <a:r>
              <a:rPr lang="zh-CN" altLang="en-US" sz="2800" dirty="0"/>
              <a:t>用分布函数直接计算：</a:t>
            </a:r>
            <a:endParaRPr lang="zh-CN" altLang="en-US" sz="2800" dirty="0">
              <a:solidFill>
                <a:srgbClr val="C00000"/>
              </a:solidFill>
            </a:endParaRP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262</a:t>
            </a:fld>
            <a:endParaRPr lang="zh-CN" altLang="en-US"/>
          </a:p>
        </p:txBody>
      </p:sp>
      <p:sp>
        <p:nvSpPr>
          <p:cNvPr id="21" name="文本框 20"/>
          <p:cNvSpPr txBox="1"/>
          <p:nvPr/>
        </p:nvSpPr>
        <p:spPr>
          <a:xfrm>
            <a:off x="2626373" y="2602115"/>
            <a:ext cx="6096000" cy="523220"/>
          </a:xfrm>
          <a:prstGeom prst="rect">
            <a:avLst/>
          </a:prstGeom>
          <a:noFill/>
          <a:ln w="38100">
            <a:solidFill>
              <a:schemeClr val="accent4"/>
            </a:solidFill>
          </a:ln>
        </p:spPr>
        <p:txBody>
          <a:bodyPr wrap="square">
            <a:spAutoFit/>
          </a:bodyPr>
          <a:lstStyle/>
          <a:p>
            <a:pPr algn="ctr"/>
            <a:r>
              <a:rPr kumimoji="1" lang="en-US" altLang="zh-CN" sz="2800" dirty="0" err="1">
                <a:solidFill>
                  <a:prstClr val="black"/>
                </a:solidFill>
                <a:latin typeface="Times New Roman" panose="02020603050405020304" charset="0"/>
                <a:cs typeface="Times New Roman" panose="02020603050405020304" charset="0"/>
              </a:rPr>
              <a:t>pnorm</a:t>
            </a:r>
            <a:r>
              <a:rPr kumimoji="1" lang="en-US" altLang="zh-CN" sz="2800" dirty="0">
                <a:solidFill>
                  <a:prstClr val="black"/>
                </a:solidFill>
                <a:latin typeface="Times New Roman" panose="02020603050405020304" charset="0"/>
                <a:cs typeface="Times New Roman" panose="02020603050405020304" charset="0"/>
              </a:rPr>
              <a:t>(2,0,1)-</a:t>
            </a:r>
            <a:r>
              <a:rPr kumimoji="1" lang="en-US" altLang="zh-CN" sz="2800" dirty="0" err="1">
                <a:solidFill>
                  <a:prstClr val="black"/>
                </a:solidFill>
                <a:latin typeface="Times New Roman" panose="02020603050405020304" charset="0"/>
                <a:cs typeface="Times New Roman" panose="02020603050405020304" charset="0"/>
              </a:rPr>
              <a:t>pnorm</a:t>
            </a:r>
            <a:r>
              <a:rPr kumimoji="1" lang="en-US" altLang="zh-CN" sz="2800" dirty="0">
                <a:solidFill>
                  <a:prstClr val="black"/>
                </a:solidFill>
                <a:latin typeface="Times New Roman" panose="02020603050405020304" charset="0"/>
                <a:cs typeface="Times New Roman" panose="02020603050405020304" charset="0"/>
              </a:rPr>
              <a:t>(0.1,0,1)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anim calcmode="lin" valueType="num">
                                      <p:cBhvr>
                                        <p:cTn id="19" dur="500" fill="hold"/>
                                        <p:tgtEl>
                                          <p:spTgt spid="12"/>
                                        </p:tgtEl>
                                        <p:attrNameLst>
                                          <p:attrName>ppt_x</p:attrName>
                                        </p:attrNameLst>
                                      </p:cBhvr>
                                      <p:tavLst>
                                        <p:tav tm="0">
                                          <p:val>
                                            <p:strVal val="#ppt_x"/>
                                          </p:val>
                                        </p:tav>
                                        <p:tav tm="100000">
                                          <p:val>
                                            <p:strVal val="#ppt_x"/>
                                          </p:val>
                                        </p:tav>
                                      </p:tavLst>
                                    </p:anim>
                                    <p:anim calcmode="lin" valueType="num">
                                      <p:cBhvr>
                                        <p:cTn id="20"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1"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30046" y="1166653"/>
            <a:ext cx="2222968" cy="531946"/>
            <a:chOff x="1053632" y="1397127"/>
            <a:chExt cx="2222968" cy="531946"/>
          </a:xfrm>
        </p:grpSpPr>
        <p:sp>
          <p:nvSpPr>
            <p:cNvPr id="3" name="矩形 2"/>
            <p:cNvSpPr/>
            <p:nvPr/>
          </p:nvSpPr>
          <p:spPr>
            <a:xfrm>
              <a:off x="1520318" y="1405853"/>
              <a:ext cx="1756282" cy="523220"/>
            </a:xfrm>
            <a:prstGeom prst="rect">
              <a:avLst/>
            </a:prstGeom>
          </p:spPr>
          <p:txBody>
            <a:bodyPr wrap="square">
              <a:spAutoFit/>
            </a:bodyPr>
            <a:lstStyle/>
            <a:p>
              <a:r>
                <a:rPr lang="zh-CN" altLang="en-US" sz="2800" b="1" dirty="0">
                  <a:solidFill>
                    <a:srgbClr val="004EA2"/>
                  </a:solidFill>
                  <a:ea typeface="思源黑体 CN Bold" panose="020B0800000000000000" pitchFamily="34" charset="-122"/>
                </a:rPr>
                <a:t>问题</a:t>
              </a: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18" name="文本框 17"/>
          <p:cNvSpPr txBox="1"/>
          <p:nvPr/>
        </p:nvSpPr>
        <p:spPr>
          <a:xfrm>
            <a:off x="2681514" y="1175379"/>
            <a:ext cx="7300686" cy="523220"/>
          </a:xfrm>
          <a:prstGeom prst="rect">
            <a:avLst/>
          </a:prstGeom>
          <a:noFill/>
        </p:spPr>
        <p:txBody>
          <a:bodyPr wrap="square" rtlCol="0">
            <a:spAutoFit/>
          </a:bodyPr>
          <a:lstStyle/>
          <a:p>
            <a:r>
              <a:rPr lang="zh-CN" altLang="en-US" sz="2800" dirty="0"/>
              <a:t>是否可以用标准正态分布随机数来解答此题？</a:t>
            </a:r>
          </a:p>
        </p:txBody>
      </p:sp>
      <p:sp>
        <p:nvSpPr>
          <p:cNvPr id="9" name="灯片编号占位符 8"/>
          <p:cNvSpPr>
            <a:spLocks noGrp="1"/>
          </p:cNvSpPr>
          <p:nvPr>
            <p:ph type="sldNum" sz="quarter" idx="12"/>
          </p:nvPr>
        </p:nvSpPr>
        <p:spPr/>
        <p:txBody>
          <a:bodyPr/>
          <a:lstStyle/>
          <a:p>
            <a:fld id="{5FD308DF-D0D6-41CA-8E01-1A1CE80A10EE}" type="slidenum">
              <a:rPr lang="zh-CN" altLang="en-US" smtClean="0"/>
              <a:t>263</a:t>
            </a:fld>
            <a:endParaRPr lang="zh-CN" altLang="en-US"/>
          </a:p>
        </p:txBody>
      </p:sp>
      <p:sp>
        <p:nvSpPr>
          <p:cNvPr id="20" name="文本框 19"/>
          <p:cNvSpPr txBox="1"/>
          <p:nvPr/>
        </p:nvSpPr>
        <p:spPr>
          <a:xfrm>
            <a:off x="1496732" y="1986644"/>
            <a:ext cx="8169728" cy="461665"/>
          </a:xfrm>
          <a:prstGeom prst="rect">
            <a:avLst/>
          </a:prstGeom>
          <a:noFill/>
        </p:spPr>
        <p:txBody>
          <a:bodyPr wrap="square" rtlCol="0">
            <a:spAutoFit/>
          </a:bodyPr>
          <a:lstStyle/>
          <a:p>
            <a:r>
              <a:rPr lang="zh-CN" altLang="en-US" sz="2400" dirty="0"/>
              <a:t>定义</a:t>
            </a:r>
          </a:p>
        </p:txBody>
      </p:sp>
      <p:pic>
        <p:nvPicPr>
          <p:cNvPr id="22" name="图片 21"/>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25893" t="10883" r="21246" b="71348"/>
          <a:stretch>
            <a:fillRect/>
          </a:stretch>
        </p:blipFill>
        <p:spPr>
          <a:xfrm>
            <a:off x="3253014" y="1895442"/>
            <a:ext cx="4407322" cy="1006841"/>
          </a:xfrm>
          <a:prstGeom prst="rect">
            <a:avLst/>
          </a:prstGeom>
          <a:ln>
            <a:noFill/>
          </a:ln>
          <a:effectLst/>
        </p:spPr>
      </p:pic>
      <mc:AlternateContent xmlns:mc="http://schemas.openxmlformats.org/markup-compatibility/2006" xmlns:a14="http://schemas.microsoft.com/office/drawing/2010/main">
        <mc:Choice Requires="a14">
          <p:sp>
            <p:nvSpPr>
              <p:cNvPr id="26" name="文本框 25"/>
              <p:cNvSpPr txBox="1"/>
              <p:nvPr/>
            </p:nvSpPr>
            <p:spPr>
              <a:xfrm>
                <a:off x="1926771" y="2781286"/>
                <a:ext cx="7960179" cy="1268552"/>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ℙ</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0.1&lt;</m:t>
                          </m:r>
                          <m:r>
                            <a:rPr lang="en-US" altLang="zh-CN" sz="2800" i="1">
                              <a:latin typeface="Cambria Math" panose="02040503050406030204" pitchFamily="18" charset="0"/>
                            </a:rPr>
                            <m:t>𝑋</m:t>
                          </m:r>
                          <m:r>
                            <a:rPr lang="en-US" altLang="zh-CN" sz="2800" i="1">
                              <a:latin typeface="Cambria Math" panose="02040503050406030204" pitchFamily="18" charset="0"/>
                            </a:rPr>
                            <m:t>&lt;2</m:t>
                          </m:r>
                        </m:e>
                      </m:d>
                      <m:r>
                        <a:rPr lang="en-US" altLang="zh-CN" sz="2800" i="1">
                          <a:solidFill>
                            <a:prstClr val="black"/>
                          </a:solidFill>
                          <a:latin typeface="Cambria Math" panose="02040503050406030204" pitchFamily="18" charset="0"/>
                          <a:ea typeface="Cambria Math" panose="02040503050406030204" pitchFamily="18" charset="0"/>
                        </a:rPr>
                        <m:t>=</m:t>
                      </m:r>
                      <m:r>
                        <a:rPr lang="zh-CN" altLang="en-US" sz="2800" i="1" smtClean="0">
                          <a:solidFill>
                            <a:prstClr val="black"/>
                          </a:solidFill>
                          <a:latin typeface="Cambria Math" panose="02040503050406030204" pitchFamily="18" charset="0"/>
                          <a:ea typeface="Cambria Math" panose="02040503050406030204" pitchFamily="18" charset="0"/>
                        </a:rPr>
                        <m:t>𝔼</m:t>
                      </m:r>
                      <m:d>
                        <m:dPr>
                          <m:ctrlPr>
                            <a:rPr lang="en-US" altLang="zh-CN" sz="2800" i="1">
                              <a:solidFill>
                                <a:prstClr val="black"/>
                              </a:solidFill>
                              <a:latin typeface="Cambria Math" panose="02040503050406030204" pitchFamily="18" charset="0"/>
                              <a:ea typeface="Cambria Math" panose="02040503050406030204" pitchFamily="18" charset="0"/>
                            </a:rPr>
                          </m:ctrlPr>
                        </m:dPr>
                        <m:e>
                          <m:sSub>
                            <m:sSubPr>
                              <m:ctrlPr>
                                <a:rPr lang="en-US" altLang="zh-CN" sz="2800" i="1" smtClean="0">
                                  <a:solidFill>
                                    <a:prstClr val="black"/>
                                  </a:solidFill>
                                  <a:latin typeface="Cambria Math" panose="02040503050406030204" pitchFamily="18" charset="0"/>
                                  <a:ea typeface="Cambria Math" panose="02040503050406030204" pitchFamily="18" charset="0"/>
                                </a:rPr>
                              </m:ctrlPr>
                            </m:sSubPr>
                            <m:e>
                              <m:r>
                                <a:rPr lang="en-US" altLang="zh-CN" sz="2800" b="0" i="1" smtClean="0">
                                  <a:solidFill>
                                    <a:prstClr val="black"/>
                                  </a:solidFill>
                                  <a:latin typeface="Cambria Math" panose="02040503050406030204" pitchFamily="18" charset="0"/>
                                  <a:ea typeface="Cambria Math" panose="02040503050406030204" pitchFamily="18" charset="0"/>
                                </a:rPr>
                                <m:t>𝐼</m:t>
                              </m:r>
                            </m:e>
                            <m:sub>
                              <m:r>
                                <a:rPr lang="en-US" altLang="zh-CN" sz="2800" b="0" i="1" smtClean="0">
                                  <a:solidFill>
                                    <a:prstClr val="black"/>
                                  </a:solidFill>
                                  <a:latin typeface="Cambria Math" panose="02040503050406030204" pitchFamily="18" charset="0"/>
                                  <a:ea typeface="Cambria Math" panose="02040503050406030204" pitchFamily="18" charset="0"/>
                                </a:rPr>
                                <m:t>(0.1,2)</m:t>
                              </m:r>
                            </m:sub>
                          </m:sSub>
                          <m:r>
                            <a:rPr lang="en-US" altLang="zh-CN" sz="2800" i="1">
                              <a:solidFill>
                                <a:prstClr val="black"/>
                              </a:solidFill>
                              <a:latin typeface="Cambria Math" panose="02040503050406030204" pitchFamily="18" charset="0"/>
                              <a:ea typeface="Cambria Math" panose="02040503050406030204" pitchFamily="18" charset="0"/>
                            </a:rPr>
                            <m:t>(</m:t>
                          </m:r>
                          <m:r>
                            <a:rPr lang="en-US" altLang="zh-CN" sz="2800" i="1">
                              <a:solidFill>
                                <a:prstClr val="black"/>
                              </a:solidFill>
                              <a:latin typeface="Cambria Math" panose="02040503050406030204" pitchFamily="18" charset="0"/>
                              <a:ea typeface="Cambria Math" panose="02040503050406030204" pitchFamily="18" charset="0"/>
                            </a:rPr>
                            <m:t>𝑋</m:t>
                          </m:r>
                          <m:r>
                            <a:rPr lang="en-US" altLang="zh-CN" sz="2800" i="1">
                              <a:solidFill>
                                <a:prstClr val="black"/>
                              </a:solidFill>
                              <a:latin typeface="Cambria Math" panose="02040503050406030204" pitchFamily="18" charset="0"/>
                              <a:ea typeface="Cambria Math" panose="02040503050406030204" pitchFamily="18" charset="0"/>
                            </a:rPr>
                            <m:t>)</m:t>
                          </m:r>
                        </m:e>
                      </m:d>
                      <m:r>
                        <a:rPr lang="en-US" altLang="zh-CN" sz="2800" b="0" i="1" smtClean="0">
                          <a:latin typeface="Cambria Math" panose="02040503050406030204" pitchFamily="18" charset="0"/>
                          <a:ea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𝑛</m:t>
                          </m:r>
                        </m:den>
                      </m:f>
                      <m:nary>
                        <m:naryPr>
                          <m:chr m:val="∑"/>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b>
                            <m:sSubPr>
                              <m:ctrlPr>
                                <a:rPr lang="en-US" altLang="zh-CN" sz="2800" i="1">
                                  <a:solidFill>
                                    <a:prstClr val="black"/>
                                  </a:solidFill>
                                  <a:latin typeface="Cambria Math" panose="02040503050406030204" pitchFamily="18" charset="0"/>
                                  <a:ea typeface="Cambria Math" panose="02040503050406030204" pitchFamily="18" charset="0"/>
                                </a:rPr>
                              </m:ctrlPr>
                            </m:sSubPr>
                            <m:e>
                              <m:r>
                                <a:rPr lang="en-US" altLang="zh-CN" sz="2800" i="1">
                                  <a:solidFill>
                                    <a:prstClr val="black"/>
                                  </a:solidFill>
                                  <a:latin typeface="Cambria Math" panose="02040503050406030204" pitchFamily="18" charset="0"/>
                                  <a:ea typeface="Cambria Math" panose="02040503050406030204" pitchFamily="18" charset="0"/>
                                </a:rPr>
                                <m:t>𝐼</m:t>
                              </m:r>
                            </m:e>
                            <m:sub>
                              <m:r>
                                <a:rPr lang="en-US" altLang="zh-CN" sz="2800" i="1">
                                  <a:solidFill>
                                    <a:prstClr val="black"/>
                                  </a:solidFill>
                                  <a:latin typeface="Cambria Math" panose="02040503050406030204" pitchFamily="18" charset="0"/>
                                  <a:ea typeface="Cambria Math" panose="02040503050406030204" pitchFamily="18" charset="0"/>
                                </a:rPr>
                                <m:t>(0.1,2)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e>
                      </m:nary>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1926771" y="2781286"/>
                <a:ext cx="7960179" cy="1268552"/>
              </a:xfrm>
              <a:prstGeom prst="rect">
                <a:avLst/>
              </a:prstGeom>
              <a:blipFill rotWithShape="1">
                <a:blip r:embed="rId4"/>
                <a:stretch>
                  <a:fillRect l="-2" t="-49" b="35"/>
                </a:stretch>
              </a:blipFill>
            </p:spPr>
            <p:txBody>
              <a:bodyPr/>
              <a:lstStyle/>
              <a:p>
                <a:r>
                  <a:rPr lang="zh-CN" altLang="en-US">
                    <a:noFill/>
                  </a:rPr>
                  <a:t> </a:t>
                </a:r>
              </a:p>
            </p:txBody>
          </p:sp>
        </mc:Fallback>
      </mc:AlternateContent>
      <p:sp>
        <p:nvSpPr>
          <p:cNvPr id="28" name="文本框 27"/>
          <p:cNvSpPr txBox="1"/>
          <p:nvPr/>
        </p:nvSpPr>
        <p:spPr>
          <a:xfrm>
            <a:off x="1458633" y="4121205"/>
            <a:ext cx="9601200" cy="523220"/>
          </a:xfrm>
          <a:prstGeom prst="rect">
            <a:avLst/>
          </a:prstGeom>
          <a:noFill/>
        </p:spPr>
        <p:txBody>
          <a:bodyPr wrap="square">
            <a:spAutoFit/>
          </a:bodyPr>
          <a:lstStyle/>
          <a:p>
            <a:r>
              <a:rPr lang="zh-CN" altLang="en-US" sz="2800" dirty="0"/>
              <a:t>其中</a:t>
            </a:r>
            <a:r>
              <a:rPr lang="en-US" altLang="zh-CN" sz="2800" dirty="0"/>
              <a:t>X</a:t>
            </a:r>
            <a:r>
              <a:rPr lang="en-US" altLang="zh-CN" sz="2800" i="1" baseline="-25000" dirty="0"/>
              <a:t>i</a:t>
            </a:r>
            <a:r>
              <a:rPr lang="zh-CN" altLang="en-US" sz="2800" dirty="0"/>
              <a:t>为</a:t>
            </a:r>
            <a:r>
              <a:rPr lang="zh-CN" altLang="en-US" sz="2800" dirty="0">
                <a:solidFill>
                  <a:srgbClr val="FF0000"/>
                </a:solidFill>
              </a:rPr>
              <a:t>标准正态分布随机数</a:t>
            </a:r>
            <a:r>
              <a:rPr lang="en-US" altLang="zh-CN" sz="2800" dirty="0"/>
              <a:t>(</a:t>
            </a:r>
            <a:r>
              <a:rPr lang="zh-CN" altLang="en-US" sz="2400" dirty="0"/>
              <a:t>标准正态分布随机变量的重复观测</a:t>
            </a:r>
            <a:r>
              <a:rPr lang="en-US" altLang="zh-CN" sz="2800" dirty="0"/>
              <a:t>).</a:t>
            </a:r>
            <a:endParaRPr lang="zh-CN" altLang="en-US" sz="2800" dirty="0"/>
          </a:p>
        </p:txBody>
      </p:sp>
      <mc:AlternateContent xmlns:mc="http://schemas.openxmlformats.org/markup-compatibility/2006" xmlns:a14="http://schemas.microsoft.com/office/drawing/2010/main">
        <mc:Choice Requires="a14">
          <p:sp>
            <p:nvSpPr>
              <p:cNvPr id="30" name="文本框 29"/>
              <p:cNvSpPr txBox="1"/>
              <p:nvPr/>
            </p:nvSpPr>
            <p:spPr>
              <a:xfrm>
                <a:off x="1272090" y="4976181"/>
                <a:ext cx="5064344" cy="9284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ℙ</m:t>
                      </m:r>
                      <m:d>
                        <m:d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0.1&lt;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𝑋</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&lt;2</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lang="en-US" altLang="zh-CN" sz="2800" i="1">
                              <a:latin typeface="Cambria Math" panose="02040503050406030204" pitchFamily="18" charset="0"/>
                            </a:rPr>
                            <m:t>𝑛</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𝐴</m:t>
                              </m:r>
                            </m:e>
                          </m:d>
                        </m:num>
                        <m:den>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den>
                      </m:f>
                      <m:r>
                        <a:rPr kumimoji="0" lang="en-US" altLang="zh-CN" sz="28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lang="zh-CN" altLang="en-US" dirty="0"/>
              </a:p>
            </p:txBody>
          </p:sp>
        </mc:Choice>
        <mc:Fallback xmlns="">
          <p:sp>
            <p:nvSpPr>
              <p:cNvPr id="30" name="文本框 29"/>
              <p:cNvSpPr txBox="1">
                <a:spLocks noRot="1" noChangeAspect="1" noMove="1" noResize="1" noEditPoints="1" noAdjustHandles="1" noChangeArrowheads="1" noChangeShapeType="1" noTextEdit="1"/>
              </p:cNvSpPr>
              <p:nvPr/>
            </p:nvSpPr>
            <p:spPr>
              <a:xfrm>
                <a:off x="1272090" y="4976181"/>
                <a:ext cx="5064344" cy="928459"/>
              </a:xfrm>
              <a:prstGeom prst="rect">
                <a:avLst/>
              </a:prstGeom>
              <a:blipFill rotWithShape="1">
                <a:blip r:embed="rId5"/>
                <a:stretch>
                  <a:fillRect l="-4" t="-35" r="8" b="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6057900" y="5175347"/>
                <a:ext cx="4675415" cy="523220"/>
              </a:xfrm>
              <a:prstGeom prst="rect">
                <a:avLst/>
              </a:prstGeom>
              <a:noFill/>
            </p:spPr>
            <p:txBody>
              <a:bodyPr wrap="square">
                <a:spAutoFit/>
              </a:bodyPr>
              <a:lstStyle/>
              <a:p>
                <a:r>
                  <a:rPr lang="zh-CN" altLang="en-US" sz="2800" dirty="0">
                    <a:solidFill>
                      <a:prstClr val="black"/>
                    </a:solidFill>
                    <a:latin typeface="+mj-ea"/>
                    <a:ea typeface="+mj-ea"/>
                  </a:rPr>
                  <a:t>其中</a:t>
                </a:r>
                <a14:m>
                  <m:oMath xmlns:m="http://schemas.openxmlformats.org/officeDocument/2006/math">
                    <m:r>
                      <a:rPr kumimoji="0" lang="en-US" altLang="zh-CN" sz="2800" b="0" i="0" u="none" strike="noStrike" kern="1200" cap="none" spc="0" normalizeH="0" baseline="0" noProof="0" smtClean="0">
                        <a:ln>
                          <a:noFill/>
                        </a:ln>
                        <a:solidFill>
                          <a:prstClr val="black"/>
                        </a:solidFill>
                        <a:effectLst/>
                        <a:uLnTx/>
                        <a:uFillTx/>
                        <a:latin typeface="Cambria Math" panose="02040503050406030204" pitchFamily="18" charset="0"/>
                        <a:ea typeface="+mj-ea"/>
                      </a:rPr>
                      <m:t> </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j-ea"/>
                      </a:rPr>
                      <m:t>𝐴</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j-ea"/>
                      </a:rPr>
                      <m:t>=</m:t>
                    </m:r>
                    <m:d>
                      <m:dPr>
                        <m:begChr m:val="{"/>
                        <m:endChr m:val="}"/>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j-ea"/>
                          </a:rPr>
                        </m:ctrlPr>
                      </m:dPr>
                      <m:e>
                        <m:r>
                          <a:rPr lang="en-US" altLang="zh-CN" sz="2800" i="1">
                            <a:solidFill>
                              <a:prstClr val="black"/>
                            </a:solidFill>
                            <a:latin typeface="Cambria Math" panose="02040503050406030204" pitchFamily="18" charset="0"/>
                            <a:ea typeface="+mj-ea"/>
                          </a:rPr>
                          <m:t>0.1&lt;</m:t>
                        </m:r>
                        <m:r>
                          <a:rPr lang="en-US" altLang="zh-CN" sz="2800" i="1">
                            <a:solidFill>
                              <a:prstClr val="black"/>
                            </a:solidFill>
                            <a:latin typeface="Cambria Math" panose="02040503050406030204" pitchFamily="18" charset="0"/>
                            <a:ea typeface="+mj-ea"/>
                          </a:rPr>
                          <m:t>𝑋</m:t>
                        </m:r>
                        <m:r>
                          <a:rPr lang="en-US" altLang="zh-CN" sz="2800" i="1">
                            <a:solidFill>
                              <a:prstClr val="black"/>
                            </a:solidFill>
                            <a:latin typeface="Cambria Math" panose="02040503050406030204" pitchFamily="18" charset="0"/>
                            <a:ea typeface="+mj-ea"/>
                          </a:rPr>
                          <m:t>&lt;2</m:t>
                        </m:r>
                      </m:e>
                    </m:d>
                  </m:oMath>
                </a14:m>
                <a:endParaRPr lang="zh-CN" altLang="en-US" dirty="0">
                  <a:latin typeface="+mj-ea"/>
                  <a:ea typeface="+mj-ea"/>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6057900" y="5175347"/>
                <a:ext cx="4675415" cy="523220"/>
              </a:xfrm>
              <a:prstGeom prst="rect">
                <a:avLst/>
              </a:prstGeom>
              <a:blipFill rotWithShape="1">
                <a:blip r:embed="rId6"/>
                <a:stretch>
                  <a:fillRect t="-19" r="12" b="1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p:bldP spid="28" grpId="0"/>
      <p:bldP spid="30" grpId="0"/>
      <p:bldP spid="32"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9315" y="1532068"/>
            <a:ext cx="10020300" cy="1598386"/>
          </a:xfrm>
          <a:prstGeom prst="rect">
            <a:avLst/>
          </a:prstGeom>
          <a:ln w="38100">
            <a:solidFill>
              <a:schemeClr val="accent4"/>
            </a:solidFill>
          </a:ln>
        </p:spPr>
        <p:txBody>
          <a:bodyPr wrap="square">
            <a:spAutoFit/>
          </a:bodyPr>
          <a:lstStyle/>
          <a:p>
            <a:pPr lvl="0" eaLnBrk="0" fontAlgn="base" hangingPunct="0">
              <a:lnSpc>
                <a:spcPct val="120000"/>
              </a:lnSpc>
              <a:spcBef>
                <a:spcPct val="0"/>
              </a:spcBef>
              <a:spcAft>
                <a:spcPct val="0"/>
              </a:spcAft>
            </a:pPr>
            <a:r>
              <a:rPr lang="zh-CN" altLang="zh-CN" sz="2800" dirty="0"/>
              <a:t>x</a:t>
            </a:r>
            <a:r>
              <a:rPr lang="en-US" altLang="zh-CN" sz="2800" dirty="0"/>
              <a:t> &lt;- </a:t>
            </a:r>
            <a:r>
              <a:rPr lang="zh-CN" altLang="zh-CN" sz="2800" dirty="0"/>
              <a:t>rnorm</a:t>
            </a:r>
            <a:r>
              <a:rPr lang="en-US" altLang="zh-CN" sz="2800" dirty="0"/>
              <a:t>(</a:t>
            </a:r>
            <a:r>
              <a:rPr lang="zh-CN" altLang="zh-CN" sz="2800" dirty="0"/>
              <a:t>100000</a:t>
            </a:r>
            <a:r>
              <a:rPr lang="en-US" altLang="zh-CN" sz="2800" dirty="0"/>
              <a:t>, </a:t>
            </a:r>
            <a:r>
              <a:rPr lang="zh-CN" altLang="zh-CN" sz="2800" dirty="0"/>
              <a:t>0</a:t>
            </a:r>
            <a:r>
              <a:rPr lang="en-US" altLang="zh-CN" sz="2800" dirty="0"/>
              <a:t>, </a:t>
            </a:r>
            <a:r>
              <a:rPr lang="zh-CN" altLang="zh-CN" sz="2800" dirty="0"/>
              <a:t>1</a:t>
            </a:r>
            <a:r>
              <a:rPr lang="en-US" altLang="zh-CN" sz="2800" dirty="0"/>
              <a:t>);</a:t>
            </a:r>
            <a:r>
              <a:rPr kumimoji="1" lang="en-US" altLang="zh-CN" sz="2800" dirty="0">
                <a:latin typeface="Times New Roman" panose="02020603050405020304" charset="0"/>
                <a:ea typeface="Times New Roman" panose="02020603050405020304" charset="0"/>
                <a:cs typeface="Times New Roman" panose="02020603050405020304" charset="0"/>
              </a:rPr>
              <a:t> </a:t>
            </a:r>
            <a:r>
              <a:rPr kumimoji="1" lang="en-US" altLang="zh-CN" sz="2400" dirty="0">
                <a:latin typeface="Times New Roman" panose="02020603050405020304" charset="0"/>
                <a:ea typeface="Times New Roman" panose="02020603050405020304" charset="0"/>
                <a:cs typeface="Times New Roman" panose="02020603050405020304" charset="0"/>
              </a:rPr>
              <a:t>#</a:t>
            </a:r>
            <a:r>
              <a:rPr kumimoji="1" lang="zh-CN" altLang="en-US" sz="2400" dirty="0">
                <a:latin typeface="Times New Roman" panose="02020603050405020304" charset="0"/>
                <a:ea typeface="Times New Roman" panose="02020603050405020304" charset="0"/>
                <a:cs typeface="Times New Roman" panose="02020603050405020304" charset="0"/>
              </a:rPr>
              <a:t>生成</a:t>
            </a:r>
            <a:r>
              <a:rPr kumimoji="1" lang="en-US" altLang="zh-CN" sz="2400" dirty="0">
                <a:latin typeface="Times New Roman" panose="02020603050405020304" charset="0"/>
                <a:ea typeface="Times New Roman" panose="02020603050405020304" charset="0"/>
                <a:cs typeface="Times New Roman" panose="02020603050405020304" charset="0"/>
              </a:rPr>
              <a:t>10</a:t>
            </a:r>
            <a:r>
              <a:rPr kumimoji="1" lang="zh-CN" altLang="en-US" sz="2400" dirty="0">
                <a:latin typeface="Times New Roman" panose="02020603050405020304" charset="0"/>
                <a:ea typeface="Times New Roman" panose="02020603050405020304" charset="0"/>
                <a:cs typeface="Times New Roman" panose="02020603050405020304" charset="0"/>
              </a:rPr>
              <a:t>万个服从标准正态分布的随机数</a:t>
            </a:r>
            <a:endParaRPr lang="en-US" altLang="zh-CN" sz="2400" dirty="0"/>
          </a:p>
          <a:p>
            <a:pPr eaLnBrk="0" fontAlgn="base" hangingPunct="0">
              <a:lnSpc>
                <a:spcPct val="120000"/>
              </a:lnSpc>
              <a:spcBef>
                <a:spcPct val="0"/>
              </a:spcBef>
              <a:spcAft>
                <a:spcPct val="0"/>
              </a:spcAft>
            </a:pPr>
            <a:r>
              <a:rPr lang="en-US" altLang="zh-CN" sz="2800" dirty="0"/>
              <a:t>I &lt;- x&gt;0.1</a:t>
            </a:r>
            <a:r>
              <a:rPr lang="zh-CN" altLang="en-US" sz="2800" dirty="0"/>
              <a:t>＆</a:t>
            </a:r>
            <a:r>
              <a:rPr lang="en-US" altLang="zh-CN" sz="2800" dirty="0"/>
              <a:t>x&lt;2;              </a:t>
            </a:r>
            <a:r>
              <a:rPr kumimoji="1" lang="en-US" altLang="zh-CN" sz="2400" dirty="0">
                <a:latin typeface="Times New Roman" panose="02020603050405020304" charset="0"/>
                <a:ea typeface="Times New Roman" panose="02020603050405020304" charset="0"/>
                <a:cs typeface="Times New Roman" panose="02020603050405020304" charset="0"/>
              </a:rPr>
              <a:t>#</a:t>
            </a:r>
            <a:r>
              <a:rPr kumimoji="1" lang="zh-CN" altLang="en-US" sz="2400" dirty="0">
                <a:latin typeface="Times New Roman" panose="02020603050405020304" charset="0"/>
                <a:ea typeface="Times New Roman" panose="02020603050405020304" charset="0"/>
                <a:cs typeface="Times New Roman" panose="02020603050405020304" charset="0"/>
              </a:rPr>
              <a:t>将逻辑矩阵</a:t>
            </a:r>
            <a:r>
              <a:rPr kumimoji="1" lang="en-US" altLang="zh-CN" sz="2400" dirty="0">
                <a:latin typeface="Times New Roman" panose="02020603050405020304" charset="0"/>
                <a:ea typeface="Times New Roman" panose="02020603050405020304" charset="0"/>
                <a:cs typeface="Times New Roman" panose="02020603050405020304" charset="0"/>
              </a:rPr>
              <a:t>0.1&lt;x&lt;2</a:t>
            </a:r>
            <a:r>
              <a:rPr kumimoji="1" lang="zh-CN" altLang="en-US" sz="2400" dirty="0">
                <a:latin typeface="Times New Roman" panose="02020603050405020304" charset="0"/>
                <a:ea typeface="Times New Roman" panose="02020603050405020304" charset="0"/>
                <a:cs typeface="Times New Roman" panose="02020603050405020304" charset="0"/>
              </a:rPr>
              <a:t>赋值给</a:t>
            </a:r>
            <a:r>
              <a:rPr kumimoji="1" lang="en-US" altLang="zh-CN" sz="2400" dirty="0">
                <a:latin typeface="Times New Roman" panose="02020603050405020304" charset="0"/>
                <a:ea typeface="Times New Roman" panose="02020603050405020304" charset="0"/>
                <a:cs typeface="Times New Roman" panose="02020603050405020304" charset="0"/>
              </a:rPr>
              <a:t>I</a:t>
            </a:r>
            <a:br>
              <a:rPr lang="zh-CN" altLang="zh-CN" sz="2400" dirty="0"/>
            </a:br>
            <a:r>
              <a:rPr lang="zh-CN" altLang="zh-CN" sz="2800" dirty="0"/>
              <a:t>p</a:t>
            </a:r>
            <a:r>
              <a:rPr lang="en-US" altLang="zh-CN" sz="2800" dirty="0"/>
              <a:t> </a:t>
            </a:r>
            <a:r>
              <a:rPr lang="zh-CN" altLang="zh-CN" sz="2800" dirty="0"/>
              <a:t>&lt;-</a:t>
            </a:r>
            <a:r>
              <a:rPr lang="en-US" altLang="zh-CN" sz="2800" dirty="0"/>
              <a:t> </a:t>
            </a:r>
            <a:r>
              <a:rPr lang="zh-CN" altLang="zh-CN" sz="2800" dirty="0"/>
              <a:t>mean(</a:t>
            </a:r>
            <a:r>
              <a:rPr lang="en-US" altLang="zh-CN" sz="2800" dirty="0"/>
              <a:t>I</a:t>
            </a:r>
            <a:r>
              <a:rPr lang="zh-CN" altLang="zh-CN" sz="2800" dirty="0"/>
              <a:t>)</a:t>
            </a:r>
            <a:r>
              <a:rPr lang="en-US" altLang="zh-CN" sz="2400" dirty="0"/>
              <a:t>;</a:t>
            </a:r>
            <a:r>
              <a:rPr kumimoji="1" lang="en-US" altLang="zh-CN" sz="2400" dirty="0">
                <a:latin typeface="Times New Roman" panose="02020603050405020304" charset="0"/>
                <a:ea typeface="Times New Roman" panose="02020603050405020304" charset="0"/>
                <a:cs typeface="Times New Roman" panose="02020603050405020304" charset="0"/>
              </a:rPr>
              <a:t>                        #</a:t>
            </a:r>
            <a:r>
              <a:rPr kumimoji="1" lang="zh-CN" altLang="en-US" sz="2400" dirty="0">
                <a:latin typeface="Times New Roman" panose="02020603050405020304" charset="0"/>
                <a:ea typeface="Times New Roman" panose="02020603050405020304" charset="0"/>
                <a:cs typeface="Times New Roman" panose="02020603050405020304" charset="0"/>
              </a:rPr>
              <a:t>计算逻辑矩阵</a:t>
            </a:r>
            <a:r>
              <a:rPr kumimoji="1" lang="en-US" altLang="zh-CN" sz="2400" dirty="0">
                <a:latin typeface="Times New Roman" panose="02020603050405020304" charset="0"/>
                <a:ea typeface="Times New Roman" panose="02020603050405020304" charset="0"/>
                <a:cs typeface="Times New Roman" panose="02020603050405020304" charset="0"/>
              </a:rPr>
              <a:t>I</a:t>
            </a:r>
            <a:r>
              <a:rPr kumimoji="1" lang="zh-CN" altLang="en-US" sz="2400" dirty="0">
                <a:latin typeface="Times New Roman" panose="02020603050405020304" charset="0"/>
                <a:ea typeface="Times New Roman" panose="02020603050405020304" charset="0"/>
                <a:cs typeface="Times New Roman" panose="02020603050405020304" charset="0"/>
              </a:rPr>
              <a:t>中</a:t>
            </a:r>
            <a:r>
              <a:rPr kumimoji="1" lang="en-US" altLang="zh-CN" sz="2400" dirty="0">
                <a:latin typeface="Times New Roman" panose="02020603050405020304" charset="0"/>
                <a:ea typeface="Times New Roman" panose="02020603050405020304" charset="0"/>
                <a:cs typeface="Times New Roman" panose="02020603050405020304" charset="0"/>
              </a:rPr>
              <a:t>T</a:t>
            </a:r>
            <a:r>
              <a:rPr kumimoji="1" lang="zh-CN" altLang="en-US" sz="2400" dirty="0">
                <a:latin typeface="Times New Roman" panose="02020603050405020304" charset="0"/>
                <a:ea typeface="Times New Roman" panose="02020603050405020304" charset="0"/>
                <a:cs typeface="Times New Roman" panose="02020603050405020304" charset="0"/>
              </a:rPr>
              <a:t>的频率</a:t>
            </a:r>
            <a:endParaRPr lang="zh-CN" altLang="zh-CN" sz="2800" dirty="0"/>
          </a:p>
        </p:txBody>
      </p:sp>
      <p:grpSp>
        <p:nvGrpSpPr>
          <p:cNvPr id="5" name="组合 4"/>
          <p:cNvGrpSpPr/>
          <p:nvPr/>
        </p:nvGrpSpPr>
        <p:grpSpPr>
          <a:xfrm>
            <a:off x="1223252" y="5041731"/>
            <a:ext cx="9593093" cy="934758"/>
            <a:chOff x="832352" y="1684445"/>
            <a:chExt cx="7391108" cy="769441"/>
          </a:xfrm>
        </p:grpSpPr>
        <p:grpSp>
          <p:nvGrpSpPr>
            <p:cNvPr id="6" name="组合 5"/>
            <p:cNvGrpSpPr/>
            <p:nvPr/>
          </p:nvGrpSpPr>
          <p:grpSpPr>
            <a:xfrm>
              <a:off x="832352" y="1684445"/>
              <a:ext cx="7391107" cy="769441"/>
              <a:chOff x="832352" y="1684445"/>
              <a:chExt cx="7391107" cy="769441"/>
            </a:xfrm>
          </p:grpSpPr>
          <p:sp>
            <p:nvSpPr>
              <p:cNvPr id="8" name="矩形 7"/>
              <p:cNvSpPr/>
              <p:nvPr/>
            </p:nvSpPr>
            <p:spPr>
              <a:xfrm>
                <a:off x="873627" y="1684445"/>
                <a:ext cx="734983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7" name="矩形 6"/>
            <p:cNvSpPr/>
            <p:nvPr/>
          </p:nvSpPr>
          <p:spPr>
            <a:xfrm>
              <a:off x="965756" y="1717935"/>
              <a:ext cx="7257704" cy="721504"/>
            </a:xfrm>
            <a:prstGeom prst="rect">
              <a:avLst/>
            </a:prstGeom>
            <a:noFill/>
            <a:ln w="57150">
              <a:noFill/>
            </a:ln>
          </p:spPr>
          <p:txBody>
            <a:bodyPr wrap="square" anchor="ctr" anchorCtr="0">
              <a:spAutoFit/>
            </a:bodyPr>
            <a:lstStyle/>
            <a:p>
              <a:pPr>
                <a:lnSpc>
                  <a:spcPct val="110000"/>
                </a:lnSpc>
              </a:pPr>
              <a:r>
                <a:rPr lang="zh-CN" altLang="en-US" sz="2400" dirty="0">
                  <a:solidFill>
                    <a:srgbClr val="C00000"/>
                  </a:solidFill>
                  <a:latin typeface="思源黑体 CN Normal" panose="020B0400000000000000" pitchFamily="34" charset="-122"/>
                  <a:ea typeface="思源黑体 CN Normal" panose="020B0400000000000000" pitchFamily="34" charset="-122"/>
                </a:rPr>
                <a:t>大数定律应用于近似计算的关键：</a:t>
              </a:r>
              <a:r>
                <a:rPr lang="zh-CN" altLang="en-US" sz="2400" dirty="0">
                  <a:solidFill>
                    <a:schemeClr val="tx1">
                      <a:lumMod val="95000"/>
                      <a:lumOff val="5000"/>
                    </a:schemeClr>
                  </a:solidFill>
                  <a:latin typeface="思源黑体 CN Normal" panose="020B0400000000000000" pitchFamily="34" charset="-122"/>
                  <a:ea typeface="思源黑体 CN Normal" panose="020B0400000000000000" pitchFamily="34" charset="-122"/>
                </a:rPr>
                <a:t>只要能用数学期望表示计算对象，就可以借助大数定律做近似计算</a:t>
              </a:r>
              <a:r>
                <a:rPr lang="en-US" altLang="zh-CN" sz="2400" dirty="0">
                  <a:solidFill>
                    <a:schemeClr val="tx1">
                      <a:lumMod val="95000"/>
                      <a:lumOff val="5000"/>
                    </a:schemeClr>
                  </a:solidFill>
                  <a:latin typeface="思源黑体 CN Normal" panose="020B0400000000000000" pitchFamily="34" charset="-122"/>
                  <a:ea typeface="思源黑体 CN Normal" panose="020B0400000000000000" pitchFamily="34" charset="-122"/>
                </a:rPr>
                <a:t>.</a:t>
              </a:r>
            </a:p>
          </p:txBody>
        </p:sp>
      </p:grpSp>
      <p:sp>
        <p:nvSpPr>
          <p:cNvPr id="3" name="矩形 2"/>
          <p:cNvSpPr/>
          <p:nvPr/>
        </p:nvSpPr>
        <p:spPr>
          <a:xfrm>
            <a:off x="1149315" y="4328891"/>
            <a:ext cx="9794537" cy="461665"/>
          </a:xfrm>
          <a:prstGeom prst="rect">
            <a:avLst/>
          </a:prstGeom>
        </p:spPr>
        <p:txBody>
          <a:bodyPr wrap="square">
            <a:spAutoFit/>
          </a:bodyPr>
          <a:lstStyle/>
          <a:p>
            <a:r>
              <a:rPr lang="zh-CN" altLang="en-US" sz="2400" b="1" dirty="0"/>
              <a:t>问题：</a:t>
            </a:r>
            <a:r>
              <a:rPr lang="zh-CN" altLang="zh-CN" sz="2400" dirty="0"/>
              <a:t>每次计算结果相同吗？</a:t>
            </a:r>
            <a:r>
              <a:rPr lang="zh-CN" altLang="en-US" sz="2400" dirty="0"/>
              <a:t>与用模拟均匀分布的方法相同吗？</a:t>
            </a:r>
          </a:p>
        </p:txBody>
      </p:sp>
      <p:sp>
        <p:nvSpPr>
          <p:cNvPr id="10" name="灯片编号占位符 9"/>
          <p:cNvSpPr>
            <a:spLocks noGrp="1"/>
          </p:cNvSpPr>
          <p:nvPr>
            <p:ph type="sldNum" sz="quarter" idx="12"/>
          </p:nvPr>
        </p:nvSpPr>
        <p:spPr/>
        <p:txBody>
          <a:bodyPr/>
          <a:lstStyle/>
          <a:p>
            <a:fld id="{5FD308DF-D0D6-41CA-8E01-1A1CE80A10EE}" type="slidenum">
              <a:rPr lang="zh-CN" altLang="en-US" smtClean="0"/>
              <a:t>264</a:t>
            </a:fld>
            <a:endParaRPr lang="zh-CN" altLang="en-US"/>
          </a:p>
        </p:txBody>
      </p:sp>
      <p:sp>
        <p:nvSpPr>
          <p:cNvPr id="12" name="文本框 11"/>
          <p:cNvSpPr txBox="1"/>
          <p:nvPr/>
        </p:nvSpPr>
        <p:spPr>
          <a:xfrm>
            <a:off x="1223252" y="3192947"/>
            <a:ext cx="7803301" cy="954107"/>
          </a:xfrm>
          <a:prstGeom prst="rect">
            <a:avLst/>
          </a:prstGeom>
          <a:noFill/>
        </p:spPr>
        <p:txBody>
          <a:bodyPr wrap="square">
            <a:spAutoFit/>
          </a:bodyPr>
          <a:lstStyle/>
          <a:p>
            <a:r>
              <a:rPr kumimoji="0" lang="zh-CN"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这实际上是用频率近似概率，其一次计算结果为</a:t>
            </a:r>
            <a:br>
              <a:rPr kumimoji="0" lang="zh-CN"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br>
            <a:r>
              <a:rPr kumimoji="0" lang="zh-CN"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[1]</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   </a:t>
            </a:r>
            <a:r>
              <a:rPr kumimoji="0" lang="zh-CN"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0</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a:t>
            </a:r>
            <a:r>
              <a:rPr kumimoji="0" lang="zh-CN"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43612</a:t>
            </a:r>
            <a:endParaRPr lang="zh-CN" altLang="en-US" dirty="0"/>
          </a:p>
        </p:txBody>
      </p:sp>
      <p:sp>
        <p:nvSpPr>
          <p:cNvPr id="14" name="文本框 13"/>
          <p:cNvSpPr txBox="1"/>
          <p:nvPr/>
        </p:nvSpPr>
        <p:spPr>
          <a:xfrm>
            <a:off x="1149315" y="971810"/>
            <a:ext cx="6096000" cy="497765"/>
          </a:xfrm>
          <a:prstGeom prst="rect">
            <a:avLst/>
          </a:prstGeom>
          <a:noFill/>
        </p:spPr>
        <p:txBody>
          <a:bodyPr wrap="square">
            <a:spAutoFit/>
          </a:bodyPr>
          <a:lstStyle/>
          <a:p>
            <a:pPr lvl="0" eaLnBrk="0" fontAlgn="base" hangingPunct="0">
              <a:lnSpc>
                <a:spcPct val="120000"/>
              </a:lnSpc>
              <a:spcBef>
                <a:spcPct val="0"/>
              </a:spcBef>
              <a:spcAft>
                <a:spcPct val="0"/>
              </a:spcAft>
            </a:pPr>
            <a:r>
              <a:rPr lang="zh-CN" altLang="zh-CN" sz="2400" dirty="0"/>
              <a:t>代码</a:t>
            </a:r>
            <a:r>
              <a:rPr lang="en-US" altLang="zh-CN" sz="2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304013" y="2054676"/>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72198" y="2158724"/>
            <a:ext cx="3313351" cy="1679306"/>
          </a:xfrm>
          <a:prstGeom prst="rect">
            <a:avLst/>
          </a:prstGeom>
        </p:spPr>
        <p:txBody>
          <a:bodyPr wrap="square">
            <a:spAutoFit/>
          </a:bodyPr>
          <a:lstStyle/>
          <a:p>
            <a:pPr>
              <a:lnSpc>
                <a:spcPct val="110000"/>
              </a:lnSpc>
            </a:pPr>
            <a:r>
              <a:rPr lang="zh-CN" altLang="en-US" sz="3200" dirty="0">
                <a:solidFill>
                  <a:prstClr val="black"/>
                </a:solidFill>
                <a:latin typeface="思源黑体 CN Normal" panose="020B0400000000000000" pitchFamily="34" charset="-122"/>
                <a:ea typeface="思源黑体 CN Normal" panose="020B0400000000000000" pitchFamily="34" charset="-122"/>
              </a:rPr>
              <a:t>大数定律</a:t>
            </a:r>
            <a:endParaRPr lang="en-US" altLang="zh-CN" sz="32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3200" dirty="0"/>
          </a:p>
          <a:p>
            <a:pPr>
              <a:lnSpc>
                <a:spcPct val="110000"/>
              </a:lnSpc>
            </a:pPr>
            <a:r>
              <a:rPr lang="zh-CN" altLang="en-US" sz="3200" dirty="0">
                <a:solidFill>
                  <a:prstClr val="black"/>
                </a:solidFill>
                <a:latin typeface="思源黑体 CN Normal" panose="020B0400000000000000" pitchFamily="34" charset="-122"/>
                <a:ea typeface="思源黑体 CN Normal" panose="020B0400000000000000" pitchFamily="34" charset="-122"/>
              </a:rPr>
              <a:t>蒙特卡罗方法</a:t>
            </a:r>
            <a:endParaRPr lang="en-US" altLang="zh-CN" sz="3200" dirty="0"/>
          </a:p>
        </p:txBody>
      </p:sp>
      <p:sp>
        <p:nvSpPr>
          <p:cNvPr id="15" name="矩形 14"/>
          <p:cNvSpPr/>
          <p:nvPr/>
        </p:nvSpPr>
        <p:spPr>
          <a:xfrm>
            <a:off x="2982069" y="2717703"/>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2594306" y="2054676"/>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283252" y="3203686"/>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189843" y="3671810"/>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713991" y="2832981"/>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904368" y="3930755"/>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265</a:t>
            </a:fld>
            <a:endParaRPr lang="zh-CN" altLang="en-US"/>
          </a:p>
        </p:txBody>
      </p:sp>
    </p:spTree>
    <p:custDataLst>
      <p:tags r:id="rId1"/>
    </p:custData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510925"/>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405157"/>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17779"/>
            <a:ext cx="6981634" cy="756544"/>
            <a:chOff x="720622" y="2933929"/>
            <a:chExt cx="6981634"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6981634" cy="606841"/>
              <a:chOff x="720622" y="3083632"/>
              <a:chExt cx="6981634" cy="606841"/>
            </a:xfrm>
          </p:grpSpPr>
          <p:sp>
            <p:nvSpPr>
              <p:cNvPr id="3" name="TextBox 30"/>
              <p:cNvSpPr txBox="1"/>
              <p:nvPr/>
            </p:nvSpPr>
            <p:spPr>
              <a:xfrm>
                <a:off x="720622" y="3083632"/>
                <a:ext cx="6981634"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中心极限定理</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266</a:t>
            </a:fld>
            <a:endParaRPr lang="zh-CN" altLang="en-US"/>
          </a:p>
        </p:txBody>
      </p:sp>
    </p:spTree>
    <p:custDataLst>
      <p:tags r:id="rId1"/>
    </p:custData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393743" y="1279488"/>
            <a:ext cx="9550482" cy="2102782"/>
            <a:chOff x="832352" y="1684445"/>
            <a:chExt cx="9550482" cy="679622"/>
          </a:xfrm>
        </p:grpSpPr>
        <p:grpSp>
          <p:nvGrpSpPr>
            <p:cNvPr id="12" name="组合 11"/>
            <p:cNvGrpSpPr/>
            <p:nvPr/>
          </p:nvGrpSpPr>
          <p:grpSpPr>
            <a:xfrm>
              <a:off x="832352" y="1684445"/>
              <a:ext cx="9550482" cy="679622"/>
              <a:chOff x="832352" y="1684445"/>
              <a:chExt cx="9550482" cy="679622"/>
            </a:xfrm>
          </p:grpSpPr>
          <p:sp>
            <p:nvSpPr>
              <p:cNvPr id="5" name="矩形 4"/>
              <p:cNvSpPr/>
              <p:nvPr/>
            </p:nvSpPr>
            <p:spPr>
              <a:xfrm>
                <a:off x="873626" y="1684445"/>
                <a:ext cx="9509208" cy="67962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矩形 7"/>
              <p:cNvSpPr/>
              <p:nvPr/>
            </p:nvSpPr>
            <p:spPr>
              <a:xfrm>
                <a:off x="832352" y="1684445"/>
                <a:ext cx="90488" cy="67962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mc:AlternateContent xmlns:mc="http://schemas.openxmlformats.org/markup-compatibility/2006" xmlns:a14="http://schemas.microsoft.com/office/drawing/2010/main">
          <mc:Choice Requires="a14">
            <p:sp>
              <p:nvSpPr>
                <p:cNvPr id="9" name="矩形 8"/>
                <p:cNvSpPr/>
                <p:nvPr/>
              </p:nvSpPr>
              <p:spPr>
                <a:xfrm>
                  <a:off x="965756" y="1694307"/>
                  <a:ext cx="9229836" cy="226932"/>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对于</a:t>
                  </a:r>
                  <a:r>
                    <a:rPr lang="en-US" altLang="zh-CN" sz="2800" i="1" dirty="0">
                      <a:ea typeface="思源黑体 CN Normal" panose="020B0400000000000000" pitchFamily="34" charset="-122"/>
                    </a:rPr>
                    <a:t>X </a:t>
                  </a:r>
                  <a:r>
                    <a:rPr lang="zh-CN" altLang="en-US" sz="2800" dirty="0">
                      <a:ea typeface="思源黑体 CN Normal" panose="020B0400000000000000" pitchFamily="34" charset="-122"/>
                    </a:rPr>
                    <a:t>重复观测数据</a:t>
                  </a:r>
                  <a:r>
                    <a:rPr lang="en-US" altLang="zh-CN" sz="2800" i="1" dirty="0"/>
                    <a:t>X</a:t>
                  </a:r>
                  <a:r>
                    <a:rPr lang="en-US" altLang="zh-CN" sz="2800" baseline="-25000" dirty="0"/>
                    <a:t>1</a:t>
                  </a:r>
                  <a:r>
                    <a:rPr lang="en-US" altLang="zh-CN" sz="2800" i="1" dirty="0"/>
                    <a:t>,</a:t>
                  </a:r>
                  <a14:m>
                    <m:oMath xmlns:m="http://schemas.openxmlformats.org/officeDocument/2006/math">
                      <m:r>
                        <a:rPr lang="en-US" altLang="zh-CN" sz="2800" b="1" i="1" dirty="0">
                          <a:latin typeface="Cambria Math" panose="02040503050406030204" pitchFamily="18" charset="0"/>
                        </a:rPr>
                        <m:t>…</m:t>
                      </m:r>
                    </m:oMath>
                  </a14:m>
                  <a:r>
                    <a:rPr lang="en-US" altLang="zh-CN" sz="2800" i="1" dirty="0"/>
                    <a:t> , </a:t>
                  </a:r>
                  <a:r>
                    <a:rPr lang="en-US" altLang="zh-CN" sz="2800" i="1" dirty="0" err="1"/>
                    <a:t>X</a:t>
                  </a:r>
                  <a:r>
                    <a:rPr lang="en-US" altLang="zh-CN" sz="2800" i="1" baseline="-25000" dirty="0" err="1"/>
                    <a:t>n</a:t>
                  </a:r>
                  <a:r>
                    <a:rPr lang="en-US" altLang="zh-CN" sz="2800" i="1" dirty="0"/>
                    <a:t> </a:t>
                  </a:r>
                  <a:r>
                    <a:rPr lang="zh-CN" altLang="en-US" sz="2800" dirty="0">
                      <a:ea typeface="思源黑体 CN Normal" panose="020B0400000000000000" pitchFamily="34" charset="-122"/>
                    </a:rPr>
                    <a:t>，根据大数定律可以用</a:t>
                  </a:r>
                </a:p>
              </p:txBody>
            </p:sp>
          </mc:Choice>
          <mc:Fallback xmlns="">
            <p:sp>
              <p:nvSpPr>
                <p:cNvPr id="9" name="矩形 8"/>
                <p:cNvSpPr>
                  <a:spLocks noRot="1" noChangeAspect="1" noMove="1" noResize="1" noEditPoints="1" noAdjustHandles="1" noChangeArrowheads="1" noChangeShapeType="1" noTextEdit="1"/>
                </p:cNvSpPr>
                <p:nvPr/>
              </p:nvSpPr>
              <p:spPr>
                <a:xfrm>
                  <a:off x="965756" y="1694307"/>
                  <a:ext cx="9229836" cy="226932"/>
                </a:xfrm>
                <a:prstGeom prst="rect">
                  <a:avLst/>
                </a:prstGeom>
                <a:blipFill rotWithShape="1">
                  <a:blip r:embed="rId3"/>
                </a:blipFill>
                <a:ln w="571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965756" y="2132649"/>
                  <a:ext cx="6738390" cy="226932"/>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来估计</a:t>
                  </a:r>
                  <a14:m>
                    <m:oMath xmlns:m="http://schemas.openxmlformats.org/officeDocument/2006/math">
                      <m:r>
                        <a:rPr lang="zh-CN" altLang="en-US" sz="2800" i="1" dirty="0" smtClean="0">
                          <a:latin typeface="Cambria Math" panose="02040503050406030204" pitchFamily="18" charset="0"/>
                          <a:ea typeface="思源黑体 CN Normal" panose="020B0400000000000000" pitchFamily="34" charset="-122"/>
                        </a:rPr>
                        <m:t>𝔼</m:t>
                      </m:r>
                      <m:r>
                        <a:rPr lang="en-US" altLang="zh-CN" sz="2800" b="0" i="1" dirty="0" smtClean="0">
                          <a:latin typeface="Cambria Math" panose="02040503050406030204" pitchFamily="18" charset="0"/>
                          <a:ea typeface="思源黑体 CN Normal" panose="020B0400000000000000" pitchFamily="34" charset="-122"/>
                        </a:rPr>
                        <m:t>(</m:t>
                      </m:r>
                    </m:oMath>
                  </a14:m>
                  <a:r>
                    <a:rPr lang="en-US" altLang="zh-CN" sz="2800" i="1" dirty="0">
                      <a:ea typeface="思源黑体 CN Normal" panose="020B0400000000000000" pitchFamily="34" charset="-122"/>
                    </a:rPr>
                    <a:t>X </a:t>
                  </a:r>
                  <a:r>
                    <a:rPr lang="en-US" altLang="zh-CN" sz="2800" dirty="0">
                      <a:ea typeface="思源黑体 CN Normal" panose="020B0400000000000000" pitchFamily="34" charset="-122"/>
                    </a:rPr>
                    <a:t>).</a:t>
                  </a:r>
                </a:p>
              </p:txBody>
            </p:sp>
          </mc:Choice>
          <mc:Fallback xmlns="">
            <p:sp>
              <p:nvSpPr>
                <p:cNvPr id="23" name="矩形 22"/>
                <p:cNvSpPr>
                  <a:spLocks noRot="1" noChangeAspect="1" noMove="1" noResize="1" noEditPoints="1" noAdjustHandles="1" noChangeArrowheads="1" noChangeShapeType="1" noTextEdit="1"/>
                </p:cNvSpPr>
                <p:nvPr/>
              </p:nvSpPr>
              <p:spPr>
                <a:xfrm>
                  <a:off x="965756" y="2132649"/>
                  <a:ext cx="6738390" cy="226932"/>
                </a:xfrm>
                <a:prstGeom prst="rect">
                  <a:avLst/>
                </a:prstGeom>
                <a:blipFill rotWithShape="1">
                  <a:blip r:embed="rId4"/>
                </a:blipFill>
                <a:ln w="57150">
                  <a:noFill/>
                </a:ln>
              </p:spPr>
              <p:txBody>
                <a:bodyPr/>
                <a:lstStyle/>
                <a:p>
                  <a:r>
                    <a:rPr lang="zh-CN" altLang="en-US">
                      <a:noFill/>
                    </a:rPr>
                    <a:t> </a:t>
                  </a:r>
                </a:p>
              </p:txBody>
            </p:sp>
          </mc:Fallback>
        </mc:AlternateContent>
      </p:grpSp>
      <p:grpSp>
        <p:nvGrpSpPr>
          <p:cNvPr id="24" name="组合 23"/>
          <p:cNvGrpSpPr/>
          <p:nvPr/>
        </p:nvGrpSpPr>
        <p:grpSpPr>
          <a:xfrm>
            <a:off x="1393743" y="3758486"/>
            <a:ext cx="9550482" cy="771037"/>
            <a:chOff x="832352" y="1684445"/>
            <a:chExt cx="6731117" cy="679622"/>
          </a:xfrm>
        </p:grpSpPr>
        <p:grpSp>
          <p:nvGrpSpPr>
            <p:cNvPr id="25" name="组合 24"/>
            <p:cNvGrpSpPr/>
            <p:nvPr/>
          </p:nvGrpSpPr>
          <p:grpSpPr>
            <a:xfrm>
              <a:off x="832352" y="1684445"/>
              <a:ext cx="6731117" cy="679622"/>
              <a:chOff x="832352" y="1684445"/>
              <a:chExt cx="6731117" cy="679622"/>
            </a:xfrm>
          </p:grpSpPr>
          <p:sp>
            <p:nvSpPr>
              <p:cNvPr id="38" name="矩形 37"/>
              <p:cNvSpPr/>
              <p:nvPr/>
            </p:nvSpPr>
            <p:spPr>
              <a:xfrm>
                <a:off x="873626" y="1684445"/>
                <a:ext cx="6689843" cy="67962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32352" y="1684445"/>
                <a:ext cx="90488" cy="67962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6" name="矩形 25"/>
                <p:cNvSpPr/>
                <p:nvPr/>
              </p:nvSpPr>
              <p:spPr>
                <a:xfrm>
                  <a:off x="964114" y="1772553"/>
                  <a:ext cx="6421548" cy="503406"/>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问题：</a:t>
                  </a:r>
                  <a:r>
                    <a:rPr lang="en-US" altLang="zh-CN" sz="2800" dirty="0">
                      <a:solidFill>
                        <a:prstClr val="black"/>
                      </a:solidFill>
                    </a:rPr>
                    <a:t> </a:t>
                  </a:r>
                  <a14:m>
                    <m:oMath xmlns:m="http://schemas.openxmlformats.org/officeDocument/2006/math">
                      <m:sSub>
                        <m:sSubPr>
                          <m:ctrlPr>
                            <a:rPr lang="en-US" altLang="zh-CN" sz="2800" i="1">
                              <a:solidFill>
                                <a:prstClr val="black"/>
                              </a:solidFill>
                              <a:latin typeface="Cambria Math" panose="02040503050406030204" pitchFamily="18" charset="0"/>
                            </a:rPr>
                          </m:ctrlPr>
                        </m:sSubPr>
                        <m:e>
                          <m:bar>
                            <m:barPr>
                              <m:pos m:val="top"/>
                              <m:ctrlPr>
                                <a:rPr lang="en-US" altLang="zh-CN" sz="2800" i="1">
                                  <a:solidFill>
                                    <a:prstClr val="black"/>
                                  </a:solidFill>
                                  <a:latin typeface="Cambria Math" panose="02040503050406030204" pitchFamily="18" charset="0"/>
                                </a:rPr>
                              </m:ctrlPr>
                            </m:barPr>
                            <m:e>
                              <m:r>
                                <a:rPr lang="en-US" altLang="zh-CN" sz="2800" i="1">
                                  <a:solidFill>
                                    <a:prstClr val="black"/>
                                  </a:solidFill>
                                  <a:latin typeface="Cambria Math" panose="02040503050406030204" pitchFamily="18" charset="0"/>
                                </a:rPr>
                                <m:t>𝑋</m:t>
                              </m:r>
                            </m:e>
                          </m:bar>
                        </m:e>
                        <m:sub>
                          <m:r>
                            <a:rPr lang="en-US" altLang="zh-CN" sz="2800" i="1">
                              <a:solidFill>
                                <a:prstClr val="black"/>
                              </a:solidFill>
                              <a:latin typeface="Cambria Math" panose="02040503050406030204" pitchFamily="18" charset="0"/>
                            </a:rPr>
                            <m:t>𝑛</m:t>
                          </m:r>
                        </m:sub>
                      </m:sSub>
                    </m:oMath>
                  </a14:m>
                  <a:r>
                    <a:rPr lang="zh-CN" altLang="en-US" sz="2800" dirty="0">
                      <a:ea typeface="思源黑体 CN Normal" panose="020B0400000000000000" pitchFamily="34" charset="-122"/>
                    </a:rPr>
                    <a:t>是随机变量，如何评价其估计效果？</a:t>
                  </a:r>
                </a:p>
              </p:txBody>
            </p:sp>
          </mc:Choice>
          <mc:Fallback xmlns="">
            <p:sp>
              <p:nvSpPr>
                <p:cNvPr id="26" name="矩形 25"/>
                <p:cNvSpPr>
                  <a:spLocks noRot="1" noChangeAspect="1" noMove="1" noResize="1" noEditPoints="1" noAdjustHandles="1" noChangeArrowheads="1" noChangeShapeType="1" noTextEdit="1"/>
                </p:cNvSpPr>
                <p:nvPr/>
              </p:nvSpPr>
              <p:spPr>
                <a:xfrm>
                  <a:off x="964114" y="1772553"/>
                  <a:ext cx="6421548" cy="503406"/>
                </a:xfrm>
                <a:prstGeom prst="rect">
                  <a:avLst/>
                </a:prstGeom>
                <a:blipFill rotWithShape="1">
                  <a:blip r:embed="rId5"/>
                </a:blipFill>
                <a:ln w="57150">
                  <a:no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6" name="Object 4"/>
              <p:cNvSpPr txBox="1"/>
              <p:nvPr/>
            </p:nvSpPr>
            <p:spPr bwMode="auto">
              <a:xfrm>
                <a:off x="3725743" y="1936028"/>
                <a:ext cx="3114675" cy="11947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rgbClr val="000000"/>
                              </a:solidFill>
                              <a:latin typeface="Cambria Math" panose="02040503050406030204" pitchFamily="18" charset="0"/>
                            </a:rPr>
                          </m:ctrlPr>
                        </m:sSubPr>
                        <m:e>
                          <m:bar>
                            <m:barPr>
                              <m:pos m:val="top"/>
                              <m:ctrlPr>
                                <a:rPr lang="en-US" altLang="zh-CN" sz="2400" i="1" smtClean="0">
                                  <a:solidFill>
                                    <a:srgbClr val="000000"/>
                                  </a:solidFill>
                                  <a:latin typeface="Cambria Math" panose="02040503050406030204" pitchFamily="18" charset="0"/>
                                </a:rPr>
                              </m:ctrlPr>
                            </m:barPr>
                            <m:e>
                              <m:r>
                                <a:rPr lang="en-US" altLang="zh-CN" sz="2400" b="0" i="1" smtClean="0">
                                  <a:solidFill>
                                    <a:srgbClr val="000000"/>
                                  </a:solidFill>
                                  <a:latin typeface="Cambria Math" panose="02040503050406030204" pitchFamily="18" charset="0"/>
                                </a:rPr>
                                <m:t>𝑋</m:t>
                              </m:r>
                            </m:e>
                          </m:ba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𝑛</m:t>
                          </m:r>
                        </m:den>
                      </m:f>
                      <m:nary>
                        <m:naryPr>
                          <m:chr m:val="∑"/>
                          <m:ctrlPr>
                            <a:rPr lang="zh-CN" altLang="en-US" sz="2400" i="1">
                              <a:solidFill>
                                <a:srgbClr val="000000"/>
                              </a:solidFill>
                              <a:latin typeface="Cambria Math" panose="02040503050406030204" pitchFamily="18" charset="0"/>
                            </a:rPr>
                          </m:ctrlPr>
                        </m:naryPr>
                        <m:sub>
                          <m:r>
                            <a:rPr lang="en-US" altLang="zh-CN" sz="2400" b="0" i="1" smtClean="0">
                              <a:solidFill>
                                <a:srgbClr val="000000"/>
                              </a:solidFill>
                              <a:latin typeface="Cambria Math" panose="02040503050406030204" pitchFamily="18" charset="0"/>
                            </a:rPr>
                            <m:t>𝑖</m:t>
                          </m:r>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𝑛</m:t>
                          </m:r>
                        </m:sup>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en-US" altLang="zh-CN" sz="2400" b="0" i="1" smtClean="0">
                                  <a:solidFill>
                                    <a:srgbClr val="000000"/>
                                  </a:solidFill>
                                  <a:latin typeface="Cambria Math" panose="02040503050406030204" pitchFamily="18" charset="0"/>
                                </a:rPr>
                                <m:t>𝑖</m:t>
                              </m:r>
                            </m:sub>
                          </m:sSub>
                        </m:e>
                      </m:nary>
                    </m:oMath>
                  </m:oMathPara>
                </a14:m>
                <a:endParaRPr lang="zh-CN" altLang="en-US" sz="2400" dirty="0"/>
              </a:p>
            </p:txBody>
          </p:sp>
        </mc:Choice>
        <mc:Fallback xmlns="">
          <p:sp>
            <p:nvSpPr>
              <p:cNvPr id="16" name="Object 4"/>
              <p:cNvSpPr txBox="1">
                <a:spLocks noRot="1" noChangeAspect="1" noMove="1" noResize="1" noEditPoints="1" noAdjustHandles="1" noChangeArrowheads="1" noChangeShapeType="1" noTextEdit="1"/>
              </p:cNvSpPr>
              <p:nvPr/>
            </p:nvSpPr>
            <p:spPr bwMode="auto">
              <a:xfrm>
                <a:off x="3725743" y="1936028"/>
                <a:ext cx="3114675" cy="1194700"/>
              </a:xfrm>
              <a:prstGeom prst="rect">
                <a:avLst/>
              </a:prstGeom>
              <a:blipFill rotWithShape="1">
                <a:blip r:embed="rId6"/>
                <a:stretch>
                  <a:fillRect l="-6" t="-46" r="6" b="15"/>
                </a:stretch>
              </a:blipFill>
              <a:ln>
                <a:noFill/>
              </a:ln>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5FD308DF-D0D6-41CA-8E01-1A1CE80A10EE}" type="slidenum">
              <a:rPr lang="zh-CN" altLang="en-US" smtClean="0"/>
              <a:t>267</a:t>
            </a:fld>
            <a:endParaRPr lang="zh-CN" altLang="en-US"/>
          </a:p>
        </p:txBody>
      </p:sp>
      <mc:AlternateContent xmlns:mc="http://schemas.openxmlformats.org/markup-compatibility/2006" xmlns:a14="http://schemas.microsoft.com/office/drawing/2010/main">
        <mc:Choice Requires="a14">
          <p:sp>
            <p:nvSpPr>
              <p:cNvPr id="17" name="文本框 16"/>
              <p:cNvSpPr txBox="1"/>
              <p:nvPr/>
            </p:nvSpPr>
            <p:spPr>
              <a:xfrm>
                <a:off x="1393743" y="4700660"/>
                <a:ext cx="8172450" cy="571118"/>
              </a:xfrm>
              <a:prstGeom prst="rect">
                <a:avLst/>
              </a:prstGeom>
              <a:noFill/>
            </p:spPr>
            <p:txBody>
              <a:bodyPr wrap="square">
                <a:spAutoFit/>
              </a:bodyPr>
              <a:lstStyle/>
              <a:p>
                <a:pPr lvl="0">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只能通过</a:t>
                </a:r>
                <a14:m>
                  <m:oMath xmlns:m="http://schemas.openxmlformats.org/officeDocument/2006/math">
                    <m:sSub>
                      <m:sSubPr>
                        <m:ctrlPr>
                          <a:rPr lang="en-US" altLang="zh-CN" sz="2800" i="1">
                            <a:solidFill>
                              <a:prstClr val="black"/>
                            </a:solidFill>
                            <a:latin typeface="Cambria Math" panose="02040503050406030204" pitchFamily="18" charset="0"/>
                          </a:rPr>
                        </m:ctrlPr>
                      </m:sSubPr>
                      <m:e>
                        <m:bar>
                          <m:barPr>
                            <m:pos m:val="top"/>
                            <m:ctrlPr>
                              <a:rPr lang="en-US" altLang="zh-CN" sz="2800" i="1">
                                <a:solidFill>
                                  <a:prstClr val="black"/>
                                </a:solidFill>
                                <a:latin typeface="Cambria Math" panose="02040503050406030204" pitchFamily="18" charset="0"/>
                              </a:rPr>
                            </m:ctrlPr>
                          </m:barPr>
                          <m:e>
                            <m:r>
                              <a:rPr lang="en-US" altLang="zh-CN" sz="2800" i="1">
                                <a:solidFill>
                                  <a:prstClr val="black"/>
                                </a:solidFill>
                                <a:latin typeface="Cambria Math" panose="02040503050406030204" pitchFamily="18" charset="0"/>
                              </a:rPr>
                              <m:t>𝑋</m:t>
                            </m:r>
                          </m:e>
                        </m:bar>
                      </m:e>
                      <m:sub>
                        <m:r>
                          <a:rPr lang="en-US" altLang="zh-CN" sz="2800" i="1">
                            <a:solidFill>
                              <a:prstClr val="black"/>
                            </a:solidFill>
                            <a:latin typeface="Cambria Math" panose="02040503050406030204" pitchFamily="18" charset="0"/>
                          </a:rPr>
                          <m:t>𝑛</m:t>
                        </m:r>
                      </m:sub>
                    </m:sSub>
                  </m:oMath>
                </a14:m>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的分布来评估效果</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p>
            </p:txBody>
          </p:sp>
        </mc:Choice>
        <mc:Fallback xmlns="">
          <p:sp>
            <p:nvSpPr>
              <p:cNvPr id="17" name="文本框 16"/>
              <p:cNvSpPr txBox="1">
                <a:spLocks noRot="1" noChangeAspect="1" noMove="1" noResize="1" noEditPoints="1" noAdjustHandles="1" noChangeArrowheads="1" noChangeShapeType="1" noTextEdit="1"/>
              </p:cNvSpPr>
              <p:nvPr/>
            </p:nvSpPr>
            <p:spPr>
              <a:xfrm>
                <a:off x="1393743" y="4700660"/>
                <a:ext cx="8172450" cy="571118"/>
              </a:xfrm>
              <a:prstGeom prst="rect">
                <a:avLst/>
              </a:prstGeom>
              <a:blipFill rotWithShape="1">
                <a:blip r:embed="rId7"/>
                <a:stretch>
                  <a:fillRect l="-7" t="-68" r="7" b="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1394493" y="5419023"/>
                <a:ext cx="7777176" cy="571118"/>
              </a:xfrm>
              <a:prstGeom prst="rect">
                <a:avLst/>
              </a:prstGeom>
              <a:noFill/>
            </p:spPr>
            <p:txBody>
              <a:bodyPr wrap="square">
                <a:spAutoFit/>
              </a:bodyPr>
              <a:lstStyle/>
              <a:p>
                <a:pPr lvl="0">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困难是：一般情况下，无法求得</a:t>
                </a:r>
                <a14:m>
                  <m:oMath xmlns:m="http://schemas.openxmlformats.org/officeDocument/2006/math">
                    <m:sSub>
                      <m:sSubPr>
                        <m:ctrlPr>
                          <a:rPr lang="en-US" altLang="zh-CN" sz="2800" i="1">
                            <a:solidFill>
                              <a:prstClr val="black"/>
                            </a:solidFill>
                            <a:latin typeface="Cambria Math" panose="02040503050406030204" pitchFamily="18" charset="0"/>
                          </a:rPr>
                        </m:ctrlPr>
                      </m:sSubPr>
                      <m:e>
                        <m:bar>
                          <m:barPr>
                            <m:pos m:val="top"/>
                            <m:ctrlPr>
                              <a:rPr lang="en-US" altLang="zh-CN" sz="2800" i="1">
                                <a:solidFill>
                                  <a:prstClr val="black"/>
                                </a:solidFill>
                                <a:latin typeface="Cambria Math" panose="02040503050406030204" pitchFamily="18" charset="0"/>
                              </a:rPr>
                            </m:ctrlPr>
                          </m:barPr>
                          <m:e>
                            <m:r>
                              <a:rPr lang="en-US" altLang="zh-CN" sz="2800" i="1">
                                <a:solidFill>
                                  <a:prstClr val="black"/>
                                </a:solidFill>
                                <a:latin typeface="Cambria Math" panose="02040503050406030204" pitchFamily="18" charset="0"/>
                              </a:rPr>
                              <m:t>𝑋</m:t>
                            </m:r>
                          </m:e>
                        </m:bar>
                      </m:e>
                      <m:sub>
                        <m:r>
                          <a:rPr lang="en-US" altLang="zh-CN" sz="2800" i="1">
                            <a:solidFill>
                              <a:prstClr val="black"/>
                            </a:solidFill>
                            <a:latin typeface="Cambria Math" panose="02040503050406030204" pitchFamily="18" charset="0"/>
                          </a:rPr>
                          <m:t>𝑛</m:t>
                        </m:r>
                      </m:sub>
                    </m:sSub>
                  </m:oMath>
                </a14:m>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的分布</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p>
            </p:txBody>
          </p:sp>
        </mc:Choice>
        <mc:Fallback xmlns="">
          <p:sp>
            <p:nvSpPr>
              <p:cNvPr id="18" name="文本框 17"/>
              <p:cNvSpPr txBox="1">
                <a:spLocks noRot="1" noChangeAspect="1" noMove="1" noResize="1" noEditPoints="1" noAdjustHandles="1" noChangeArrowheads="1" noChangeShapeType="1" noTextEdit="1"/>
              </p:cNvSpPr>
              <p:nvPr/>
            </p:nvSpPr>
            <p:spPr>
              <a:xfrm>
                <a:off x="1394493" y="5419023"/>
                <a:ext cx="7777176" cy="571118"/>
              </a:xfrm>
              <a:prstGeom prst="rect">
                <a:avLst/>
              </a:prstGeom>
              <a:blipFill rotWithShape="1">
                <a:blip r:embed="rId8"/>
                <a:stretch>
                  <a:fillRect t="-99" r="5" b="33"/>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333501" y="1386177"/>
            <a:ext cx="9715500" cy="906984"/>
            <a:chOff x="832352" y="1684445"/>
            <a:chExt cx="6389483" cy="771229"/>
          </a:xfrm>
        </p:grpSpPr>
        <p:grpSp>
          <p:nvGrpSpPr>
            <p:cNvPr id="16" name="组合 15"/>
            <p:cNvGrpSpPr/>
            <p:nvPr/>
          </p:nvGrpSpPr>
          <p:grpSpPr>
            <a:xfrm>
              <a:off x="832352" y="1684445"/>
              <a:ext cx="6389483" cy="769441"/>
              <a:chOff x="832352" y="1684445"/>
              <a:chExt cx="6389483" cy="769441"/>
            </a:xfrm>
          </p:grpSpPr>
          <p:sp>
            <p:nvSpPr>
              <p:cNvPr id="19" name="矩形 18"/>
              <p:cNvSpPr/>
              <p:nvPr/>
            </p:nvSpPr>
            <p:spPr>
              <a:xfrm>
                <a:off x="873627" y="1684445"/>
                <a:ext cx="6348208"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8" name="矩形 17"/>
                <p:cNvSpPr/>
                <p:nvPr/>
              </p:nvSpPr>
              <p:spPr>
                <a:xfrm>
                  <a:off x="965756" y="1714109"/>
                  <a:ext cx="5974725" cy="741565"/>
                </a:xfrm>
                <a:prstGeom prst="rect">
                  <a:avLst/>
                </a:prstGeom>
                <a:noFill/>
                <a:ln w="57150">
                  <a:noFill/>
                </a:ln>
              </p:spPr>
              <p:txBody>
                <a:bodyPr wrap="square" anchor="ctr" anchorCtr="0">
                  <a:spAutoFit/>
                </a:bodyPr>
                <a:lstStyle/>
                <a:p>
                  <a:r>
                    <a:rPr lang="zh-CN" altLang="en-US" sz="2400" b="1" dirty="0">
                      <a:solidFill>
                        <a:srgbClr val="004EA2"/>
                      </a:solidFill>
                      <a:latin typeface="思源黑体 CN Normal" panose="020B0400000000000000" pitchFamily="34" charset="-122"/>
                      <a:ea typeface="思源黑体 CN Normal" panose="020B0400000000000000" pitchFamily="34" charset="-122"/>
                    </a:rPr>
                    <a:t>想法：</a:t>
                  </a:r>
                  <a:endParaRPr lang="en-US" altLang="zh-CN" sz="2400" b="1" dirty="0">
                    <a:solidFill>
                      <a:srgbClr val="004EA2"/>
                    </a:solidFill>
                    <a:latin typeface="思源黑体 CN Normal" panose="020B0400000000000000" pitchFamily="34" charset="-122"/>
                    <a:ea typeface="思源黑体 CN Normal" panose="020B0400000000000000" pitchFamily="34" charset="-122"/>
                  </a:endParaRPr>
                </a:p>
                <a:p>
                  <a:r>
                    <a:rPr lang="zh-CN" altLang="en-US" sz="2400" dirty="0">
                      <a:latin typeface="思源黑体 CN Normal" panose="020B0400000000000000" pitchFamily="34" charset="-122"/>
                      <a:ea typeface="思源黑体 CN Normal" panose="020B0400000000000000" pitchFamily="34" charset="-122"/>
                    </a:rPr>
                    <a:t>是否可以通过</a:t>
                  </a:r>
                  <a14:m>
                    <m:oMath xmlns:m="http://schemas.openxmlformats.org/officeDocument/2006/math">
                      <m:sSub>
                        <m:sSubPr>
                          <m:ctrlPr>
                            <a:rPr lang="en-US" altLang="zh-CN" sz="2400" i="1">
                              <a:solidFill>
                                <a:prstClr val="black"/>
                              </a:solidFill>
                              <a:latin typeface="Cambria Math" panose="02040503050406030204" pitchFamily="18" charset="0"/>
                            </a:rPr>
                          </m:ctrlPr>
                        </m:sSubPr>
                        <m:e>
                          <m:bar>
                            <m:barPr>
                              <m:pos m:val="top"/>
                              <m:ctrlPr>
                                <a:rPr lang="en-US" altLang="zh-CN" sz="2400" i="1">
                                  <a:solidFill>
                                    <a:prstClr val="black"/>
                                  </a:solidFill>
                                  <a:latin typeface="Cambria Math" panose="02040503050406030204" pitchFamily="18" charset="0"/>
                                </a:rPr>
                              </m:ctrlPr>
                            </m:barPr>
                            <m:e>
                              <m:r>
                                <a:rPr lang="en-US" altLang="zh-CN" sz="2400" i="1">
                                  <a:solidFill>
                                    <a:prstClr val="black"/>
                                  </a:solidFill>
                                  <a:latin typeface="Cambria Math" panose="02040503050406030204" pitchFamily="18" charset="0"/>
                                </a:rPr>
                                <m:t>𝑋</m:t>
                              </m:r>
                            </m:e>
                          </m:bar>
                        </m:e>
                        <m:sub>
                          <m:r>
                            <a:rPr lang="en-US" altLang="zh-CN" sz="2400" i="1">
                              <a:solidFill>
                                <a:prstClr val="black"/>
                              </a:solidFill>
                              <a:latin typeface="Cambria Math" panose="02040503050406030204" pitchFamily="18" charset="0"/>
                            </a:rPr>
                            <m:t>𝑛</m:t>
                          </m:r>
                        </m:sub>
                      </m:sSub>
                    </m:oMath>
                  </a14:m>
                  <a:r>
                    <a:rPr lang="zh-CN" altLang="en-US" sz="2400" dirty="0">
                      <a:latin typeface="思源黑体 CN Normal" panose="020B0400000000000000" pitchFamily="34" charset="-122"/>
                      <a:ea typeface="思源黑体 CN Normal" panose="020B0400000000000000" pitchFamily="34" charset="-122"/>
                    </a:rPr>
                    <a:t>的极限分布来评价估计效果？</a:t>
                  </a:r>
                </a:p>
              </p:txBody>
            </p:sp>
          </mc:Choice>
          <mc:Fallback xmlns="">
            <p:sp>
              <p:nvSpPr>
                <p:cNvPr id="18" name="矩形 17"/>
                <p:cNvSpPr>
                  <a:spLocks noRot="1" noChangeAspect="1" noMove="1" noResize="1" noEditPoints="1" noAdjustHandles="1" noChangeArrowheads="1" noChangeShapeType="1" noTextEdit="1"/>
                </p:cNvSpPr>
                <p:nvPr/>
              </p:nvSpPr>
              <p:spPr>
                <a:xfrm>
                  <a:off x="965756" y="1714109"/>
                  <a:ext cx="5974725" cy="741565"/>
                </a:xfrm>
                <a:prstGeom prst="rect">
                  <a:avLst/>
                </a:prstGeom>
                <a:blipFill rotWithShape="1">
                  <a:blip r:embed="rId4"/>
                </a:blipFill>
                <a:ln w="57150">
                  <a:noFill/>
                </a:ln>
              </p:spPr>
              <p:txBody>
                <a:bodyPr/>
                <a:lstStyle/>
                <a:p>
                  <a:r>
                    <a:rPr lang="zh-CN" altLang="en-US">
                      <a:noFill/>
                    </a:rPr>
                    <a:t> </a:t>
                  </a:r>
                </a:p>
              </p:txBody>
            </p:sp>
          </mc:Fallback>
        </mc:AlternateContent>
      </p:grpSp>
      <p:grpSp>
        <p:nvGrpSpPr>
          <p:cNvPr id="21" name="组合 20"/>
          <p:cNvGrpSpPr/>
          <p:nvPr/>
        </p:nvGrpSpPr>
        <p:grpSpPr>
          <a:xfrm>
            <a:off x="1333501" y="3028211"/>
            <a:ext cx="9715500" cy="2829664"/>
            <a:chOff x="832352" y="1684445"/>
            <a:chExt cx="6389483" cy="769441"/>
          </a:xfrm>
        </p:grpSpPr>
        <p:grpSp>
          <p:nvGrpSpPr>
            <p:cNvPr id="22" name="组合 21"/>
            <p:cNvGrpSpPr/>
            <p:nvPr/>
          </p:nvGrpSpPr>
          <p:grpSpPr>
            <a:xfrm>
              <a:off x="832352" y="1684445"/>
              <a:ext cx="6389483" cy="769441"/>
              <a:chOff x="832352" y="1684445"/>
              <a:chExt cx="6389483" cy="769441"/>
            </a:xfrm>
          </p:grpSpPr>
          <p:sp>
            <p:nvSpPr>
              <p:cNvPr id="28" name="矩形 27"/>
              <p:cNvSpPr/>
              <p:nvPr/>
            </p:nvSpPr>
            <p:spPr>
              <a:xfrm>
                <a:off x="873627" y="1684445"/>
                <a:ext cx="6348208"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9" name="矩形 28"/>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7" name="矩形 26"/>
                <p:cNvSpPr/>
                <p:nvPr/>
              </p:nvSpPr>
              <p:spPr>
                <a:xfrm>
                  <a:off x="922840" y="1684585"/>
                  <a:ext cx="2000602" cy="237140"/>
                </a:xfrm>
                <a:prstGeom prst="rect">
                  <a:avLst/>
                </a:prstGeom>
                <a:noFill/>
                <a:ln w="57150">
                  <a:noFill/>
                </a:ln>
              </p:spPr>
              <p:txBody>
                <a:bodyPr wrap="square" anchor="ctr" anchorCtr="0">
                  <a:spAutoFit/>
                </a:bodyPr>
                <a:lstStyle/>
                <a:p>
                  <a:r>
                    <a:rPr lang="zh-CN" altLang="en-US" sz="2400" b="1" dirty="0">
                      <a:solidFill>
                        <a:srgbClr val="004EA2"/>
                      </a:solidFill>
                      <a:latin typeface="思源黑体 CN Normal" panose="020B0400000000000000" pitchFamily="34" charset="-122"/>
                      <a:ea typeface="思源黑体 CN Normal" panose="020B0400000000000000" pitchFamily="34" charset="-122"/>
                    </a:rPr>
                    <a:t>新想法：</a:t>
                  </a:r>
                  <a:endParaRPr lang="en-US" altLang="zh-CN" sz="2400" b="1" dirty="0">
                    <a:solidFill>
                      <a:srgbClr val="004EA2"/>
                    </a:solidFill>
                    <a:latin typeface="思源黑体 CN Normal" panose="020B0400000000000000" pitchFamily="34" charset="-122"/>
                    <a:ea typeface="思源黑体 CN Normal" panose="020B0400000000000000" pitchFamily="34" charset="-122"/>
                  </a:endParaRPr>
                </a:p>
                <a:p>
                  <a14:m>
                    <m:oMath xmlns:m="http://schemas.openxmlformats.org/officeDocument/2006/math">
                      <m:sSub>
                        <m:sSubPr>
                          <m:ctrlPr>
                            <a:rPr lang="en-US" altLang="zh-CN" sz="2400" i="1">
                              <a:solidFill>
                                <a:prstClr val="black"/>
                              </a:solidFill>
                              <a:latin typeface="Cambria Math" panose="02040503050406030204" pitchFamily="18" charset="0"/>
                            </a:rPr>
                          </m:ctrlPr>
                        </m:sSubPr>
                        <m:e>
                          <m:bar>
                            <m:barPr>
                              <m:pos m:val="top"/>
                              <m:ctrlPr>
                                <a:rPr lang="en-US" altLang="zh-CN" sz="2400" i="1">
                                  <a:solidFill>
                                    <a:prstClr val="black"/>
                                  </a:solidFill>
                                  <a:latin typeface="Cambria Math" panose="02040503050406030204" pitchFamily="18" charset="0"/>
                                </a:rPr>
                              </m:ctrlPr>
                            </m:barPr>
                            <m:e>
                              <m:r>
                                <a:rPr lang="en-US" altLang="zh-CN" sz="2400" i="1">
                                  <a:solidFill>
                                    <a:prstClr val="black"/>
                                  </a:solidFill>
                                  <a:latin typeface="Cambria Math" panose="02040503050406030204" pitchFamily="18" charset="0"/>
                                </a:rPr>
                                <m:t>𝑋</m:t>
                              </m:r>
                            </m:e>
                          </m:bar>
                        </m:e>
                        <m:sub>
                          <m:r>
                            <a:rPr lang="en-US" altLang="zh-CN" sz="2400" i="1">
                              <a:solidFill>
                                <a:prstClr val="black"/>
                              </a:solidFill>
                              <a:latin typeface="Cambria Math" panose="02040503050406030204" pitchFamily="18" charset="0"/>
                            </a:rPr>
                            <m:t>𝑛</m:t>
                          </m:r>
                        </m:sub>
                      </m:sSub>
                    </m:oMath>
                  </a14:m>
                  <a:r>
                    <a:rPr lang="zh-CN" altLang="en-US" sz="2400" dirty="0">
                      <a:latin typeface="思源黑体 CN Normal" panose="020B0400000000000000" pitchFamily="34" charset="-122"/>
                      <a:ea typeface="思源黑体 CN Normal" panose="020B0400000000000000" pitchFamily="34" charset="-122"/>
                    </a:rPr>
                    <a:t>的标准化为</a:t>
                  </a:r>
                </a:p>
              </p:txBody>
            </p:sp>
          </mc:Choice>
          <mc:Fallback xmlns="">
            <p:sp>
              <p:nvSpPr>
                <p:cNvPr id="27" name="矩形 26"/>
                <p:cNvSpPr>
                  <a:spLocks noRot="1" noChangeAspect="1" noMove="1" noResize="1" noEditPoints="1" noAdjustHandles="1" noChangeArrowheads="1" noChangeShapeType="1" noTextEdit="1"/>
                </p:cNvSpPr>
                <p:nvPr/>
              </p:nvSpPr>
              <p:spPr>
                <a:xfrm>
                  <a:off x="922840" y="1684585"/>
                  <a:ext cx="2000602" cy="237140"/>
                </a:xfrm>
                <a:prstGeom prst="rect">
                  <a:avLst/>
                </a:prstGeom>
                <a:blipFill rotWithShape="1">
                  <a:blip r:embed="rId5"/>
                </a:blipFill>
                <a:ln w="57150">
                  <a:noFill/>
                </a:ln>
              </p:spPr>
              <p:txBody>
                <a:bodyPr/>
                <a:lstStyle/>
                <a:p>
                  <a:r>
                    <a:rPr lang="zh-CN" altLang="en-US">
                      <a:noFill/>
                    </a:rPr>
                    <a:t> </a:t>
                  </a:r>
                </a:p>
              </p:txBody>
            </p:sp>
          </mc:Fallback>
        </mc:AlternateContent>
        <p:sp>
          <p:nvSpPr>
            <p:cNvPr id="31" name="矩形 30"/>
            <p:cNvSpPr/>
            <p:nvPr/>
          </p:nvSpPr>
          <p:spPr>
            <a:xfrm>
              <a:off x="965756" y="2172106"/>
              <a:ext cx="6165591" cy="225964"/>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其方差恒等于</a:t>
              </a:r>
              <a:r>
                <a:rPr lang="en-US" altLang="zh-CN" sz="2400" dirty="0">
                  <a:ea typeface="思源黑体 CN Normal" panose="020B0400000000000000" pitchFamily="34" charset="-122"/>
                </a:rPr>
                <a:t>1</a:t>
              </a:r>
              <a:r>
                <a:rPr lang="zh-CN" altLang="en-US" sz="2400" dirty="0">
                  <a:ea typeface="思源黑体 CN Normal" panose="020B0400000000000000" pitchFamily="34" charset="-122"/>
                </a:rPr>
                <a:t>，所以它的极限不会是单点分布</a:t>
              </a:r>
              <a:r>
                <a:rPr lang="en-US" altLang="zh-CN" sz="2400" dirty="0">
                  <a:ea typeface="思源黑体 CN Normal" panose="020B0400000000000000" pitchFamily="34" charset="-122"/>
                </a:rPr>
                <a:t>. </a:t>
              </a:r>
              <a:r>
                <a:rPr lang="zh-CN" altLang="en-US" sz="2400" dirty="0">
                  <a:ea typeface="思源黑体 CN Normal" panose="020B0400000000000000" pitchFamily="34" charset="-122"/>
                </a:rPr>
                <a:t>问题转化为如何近似</a:t>
              </a:r>
              <a:r>
                <a:rPr lang="en-US" altLang="zh-CN" sz="2400" i="1" dirty="0">
                  <a:ea typeface="思源黑体 CN Normal" panose="020B0400000000000000" pitchFamily="34" charset="-122"/>
                </a:rPr>
                <a:t>Z</a:t>
              </a:r>
              <a:r>
                <a:rPr lang="en-US" altLang="zh-CN" sz="2400" i="1" baseline="-25000" dirty="0">
                  <a:ea typeface="思源黑体 CN Normal" panose="020B0400000000000000" pitchFamily="34" charset="-122"/>
                </a:rPr>
                <a:t>n</a:t>
              </a:r>
              <a:r>
                <a:rPr lang="zh-CN" altLang="en-US" sz="2400" dirty="0">
                  <a:ea typeface="思源黑体 CN Normal" panose="020B0400000000000000" pitchFamily="34" charset="-122"/>
                </a:rPr>
                <a:t>的分布函数</a:t>
              </a:r>
              <a:r>
                <a:rPr lang="en-US" altLang="zh-CN" sz="2400" dirty="0">
                  <a:ea typeface="思源黑体 CN Normal" panose="020B0400000000000000" pitchFamily="34" charset="-122"/>
                </a:rPr>
                <a:t>.</a:t>
              </a: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268</a:t>
            </a:fld>
            <a:endParaRPr lang="zh-CN" altLang="en-US"/>
          </a:p>
        </p:txBody>
      </p:sp>
      <mc:AlternateContent xmlns:mc="http://schemas.openxmlformats.org/markup-compatibility/2006" xmlns:a14="http://schemas.microsoft.com/office/drawing/2010/main">
        <mc:Choice Requires="a14">
          <p:sp>
            <p:nvSpPr>
              <p:cNvPr id="17" name="文本框 16"/>
              <p:cNvSpPr txBox="1"/>
              <p:nvPr/>
            </p:nvSpPr>
            <p:spPr>
              <a:xfrm>
                <a:off x="3543300" y="3469933"/>
                <a:ext cx="4305300" cy="11894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𝑍</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𝑛</m:t>
                          </m:r>
                        </m:sub>
                      </m:s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lang="en-US" altLang="zh-CN" sz="2800" i="1">
                              <a:solidFill>
                                <a:prstClr val="black"/>
                              </a:solidFill>
                              <a:latin typeface="Cambria Math" panose="02040503050406030204" pitchFamily="18" charset="0"/>
                            </a:rPr>
                          </m:ctrlPr>
                        </m:fPr>
                        <m:num>
                          <m:rad>
                            <m:radPr>
                              <m:degHide m:val="on"/>
                              <m:ctrlPr>
                                <a:rPr lang="en-US" altLang="zh-CN" sz="2800" i="1">
                                  <a:solidFill>
                                    <a:prstClr val="black"/>
                                  </a:solidFill>
                                  <a:latin typeface="Cambria Math" panose="02040503050406030204" pitchFamily="18" charset="0"/>
                                </a:rPr>
                              </m:ctrlPr>
                            </m:radPr>
                            <m:deg/>
                            <m:e>
                              <m:r>
                                <a:rPr lang="en-US" altLang="zh-CN" sz="2800" b="0" i="1" smtClean="0">
                                  <a:solidFill>
                                    <a:prstClr val="black"/>
                                  </a:solidFill>
                                  <a:latin typeface="Cambria Math" panose="02040503050406030204" pitchFamily="18" charset="0"/>
                                </a:rPr>
                                <m:t>𝑛</m:t>
                              </m:r>
                            </m:e>
                          </m:rad>
                          <m:d>
                            <m:dPr>
                              <m:ctrlPr>
                                <a:rPr lang="en-US" altLang="zh-CN" sz="2800" i="1">
                                  <a:solidFill>
                                    <a:prstClr val="black"/>
                                  </a:solidFill>
                                  <a:latin typeface="Cambria Math" panose="02040503050406030204" pitchFamily="18" charset="0"/>
                                </a:rPr>
                              </m:ctrlPr>
                            </m:dPr>
                            <m:e>
                              <m:sSub>
                                <m:sSubPr>
                                  <m:ctrlPr>
                                    <a:rPr lang="en-US" altLang="zh-CN" sz="2800" i="1" smtClean="0">
                                      <a:solidFill>
                                        <a:prstClr val="black"/>
                                      </a:solidFill>
                                      <a:latin typeface="Cambria Math" panose="02040503050406030204" pitchFamily="18" charset="0"/>
                                    </a:rPr>
                                  </m:ctrlPr>
                                </m:sSubPr>
                                <m:e>
                                  <m:bar>
                                    <m:barPr>
                                      <m:pos m:val="top"/>
                                      <m:ctrlPr>
                                        <a:rPr lang="en-US" altLang="zh-CN" sz="2800" i="1">
                                          <a:solidFill>
                                            <a:prstClr val="black"/>
                                          </a:solidFill>
                                          <a:latin typeface="Cambria Math" panose="02040503050406030204" pitchFamily="18" charset="0"/>
                                        </a:rPr>
                                      </m:ctrlPr>
                                    </m:barPr>
                                    <m:e>
                                      <m:r>
                                        <a:rPr lang="en-US" altLang="zh-CN" sz="2800" i="1">
                                          <a:solidFill>
                                            <a:prstClr val="black"/>
                                          </a:solidFill>
                                          <a:latin typeface="Cambria Math" panose="02040503050406030204" pitchFamily="18" charset="0"/>
                                        </a:rPr>
                                        <m:t>𝑋</m:t>
                                      </m:r>
                                    </m:e>
                                  </m:bar>
                                </m:e>
                                <m:sub>
                                  <m:r>
                                    <a:rPr lang="en-US" altLang="zh-CN" sz="2800" b="0" i="1" smtClean="0">
                                      <a:solidFill>
                                        <a:prstClr val="black"/>
                                      </a:solidFill>
                                      <a:latin typeface="Cambria Math" panose="02040503050406030204" pitchFamily="18" charset="0"/>
                                    </a:rPr>
                                    <m:t>𝑛</m:t>
                                  </m:r>
                                </m:sub>
                              </m:sSub>
                              <m:r>
                                <a:rPr lang="en-US" altLang="zh-CN" sz="2800" i="1">
                                  <a:solidFill>
                                    <a:prstClr val="black"/>
                                  </a:solidFill>
                                  <a:latin typeface="Cambria Math" panose="02040503050406030204" pitchFamily="18" charset="0"/>
                                </a:rPr>
                                <m:t>−</m:t>
                              </m:r>
                              <m:r>
                                <a:rPr lang="zh-CN" altLang="en-US" sz="2800" i="1" smtClean="0">
                                  <a:solidFill>
                                    <a:prstClr val="black"/>
                                  </a:solidFill>
                                  <a:latin typeface="Cambria Math" panose="02040503050406030204" pitchFamily="18" charset="0"/>
                                </a:rPr>
                                <m:t>𝔼</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𝑋</m:t>
                              </m:r>
                              <m:r>
                                <a:rPr lang="en-US" altLang="zh-CN" sz="2800" b="0" i="1" smtClean="0">
                                  <a:solidFill>
                                    <a:prstClr val="black"/>
                                  </a:solidFill>
                                  <a:latin typeface="Cambria Math" panose="02040503050406030204" pitchFamily="18" charset="0"/>
                                </a:rPr>
                                <m:t>)</m:t>
                              </m:r>
                            </m:e>
                          </m:d>
                        </m:num>
                        <m:den>
                          <m:rad>
                            <m:radPr>
                              <m:degHide m:val="on"/>
                              <m:ctrlPr>
                                <a:rPr lang="en-US" altLang="zh-CN" sz="2800" i="1" smtClean="0">
                                  <a:solidFill>
                                    <a:prstClr val="black"/>
                                  </a:solidFill>
                                  <a:latin typeface="Cambria Math" panose="02040503050406030204" pitchFamily="18" charset="0"/>
                                </a:rPr>
                              </m:ctrlPr>
                            </m:radPr>
                            <m:deg/>
                            <m:e>
                              <m:r>
                                <a:rPr lang="en-US" altLang="zh-CN" sz="2800" b="0" i="1" smtClean="0">
                                  <a:solidFill>
                                    <a:prstClr val="black"/>
                                  </a:solidFill>
                                  <a:latin typeface="Cambria Math" panose="02040503050406030204" pitchFamily="18" charset="0"/>
                                </a:rPr>
                                <m:t>𝐷</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𝑋</m:t>
                              </m:r>
                              <m:r>
                                <a:rPr lang="en-US" altLang="zh-CN" sz="2800" b="0" i="1" smtClean="0">
                                  <a:solidFill>
                                    <a:prstClr val="black"/>
                                  </a:solidFill>
                                  <a:latin typeface="Cambria Math" panose="02040503050406030204" pitchFamily="18" charset="0"/>
                                </a:rPr>
                                <m:t>)</m:t>
                              </m:r>
                            </m:e>
                          </m:rad>
                        </m:den>
                      </m:f>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3543300" y="3469933"/>
                <a:ext cx="4305300" cy="1189428"/>
              </a:xfrm>
              <a:prstGeom prst="rect">
                <a:avLst/>
              </a:prstGeom>
              <a:blipFill rotWithShape="1">
                <a:blip r:embed="rId6"/>
                <a:stretch>
                  <a:fillRect t="-25" b="31"/>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053100" y="1162322"/>
            <a:ext cx="9900649" cy="470391"/>
            <a:chOff x="1053632" y="1397127"/>
            <a:chExt cx="7017706" cy="470391"/>
          </a:xfrm>
        </p:grpSpPr>
        <p:sp>
          <p:nvSpPr>
            <p:cNvPr id="17" name="矩形 16"/>
            <p:cNvSpPr/>
            <p:nvPr/>
          </p:nvSpPr>
          <p:spPr>
            <a:xfrm>
              <a:off x="1520317" y="1405853"/>
              <a:ext cx="6551021" cy="461665"/>
            </a:xfrm>
            <a:prstGeom prst="rect">
              <a:avLst/>
            </a:prstGeom>
          </p:spPr>
          <p:txBody>
            <a:bodyPr wrap="square">
              <a:spAutoFit/>
            </a:bodyPr>
            <a:lstStyle/>
            <a:p>
              <a:r>
                <a:rPr lang="zh-CN" altLang="en-US" sz="2400" dirty="0">
                  <a:solidFill>
                    <a:srgbClr val="004EA2"/>
                  </a:solidFill>
                  <a:ea typeface="思源黑体 CN Bold" panose="020B0800000000000000" pitchFamily="34" charset="-122"/>
                </a:rPr>
                <a:t>案例 当</a:t>
              </a:r>
              <a:r>
                <a:rPr lang="en-US" altLang="zh-CN" sz="2400" i="1" dirty="0">
                  <a:solidFill>
                    <a:srgbClr val="004EA2"/>
                  </a:solidFill>
                  <a:ea typeface="思源黑体 CN Bold" panose="020B0800000000000000" pitchFamily="34" charset="-122"/>
                </a:rPr>
                <a:t>X </a:t>
              </a:r>
              <a:r>
                <a:rPr lang="en-US" altLang="zh-CN" sz="2400" dirty="0">
                  <a:solidFill>
                    <a:srgbClr val="004EA2"/>
                  </a:solidFill>
                  <a:ea typeface="思源黑体 CN Bold" panose="020B0800000000000000" pitchFamily="34" charset="-122"/>
                </a:rPr>
                <a:t>~ </a:t>
              </a:r>
              <a:r>
                <a:rPr lang="en-US" altLang="zh-CN" sz="2400" i="1" dirty="0">
                  <a:solidFill>
                    <a:srgbClr val="004EA2"/>
                  </a:solidFill>
                  <a:ea typeface="思源黑体 CN Bold" panose="020B0800000000000000" pitchFamily="34" charset="-122"/>
                </a:rPr>
                <a:t>B</a:t>
              </a:r>
              <a:r>
                <a:rPr lang="en-US" altLang="zh-CN" sz="2400" dirty="0">
                  <a:solidFill>
                    <a:srgbClr val="004EA2"/>
                  </a:solidFill>
                  <a:ea typeface="思源黑体 CN Bold" panose="020B0800000000000000" pitchFamily="34" charset="-122"/>
                </a:rPr>
                <a:t>(1, 0.1) </a:t>
              </a:r>
              <a:r>
                <a:rPr lang="zh-CN" altLang="en-US" sz="2400" dirty="0">
                  <a:solidFill>
                    <a:srgbClr val="004EA2"/>
                  </a:solidFill>
                  <a:ea typeface="思源黑体 CN Bold" panose="020B0800000000000000" pitchFamily="34" charset="-122"/>
                </a:rPr>
                <a:t>时，考查</a:t>
              </a:r>
              <a:r>
                <a:rPr lang="en-US" altLang="zh-CN" sz="2400" i="1" dirty="0">
                  <a:solidFill>
                    <a:srgbClr val="004EA2"/>
                  </a:solidFill>
                  <a:ea typeface="思源黑体 CN Bold" panose="020B0800000000000000" pitchFamily="34" charset="-122"/>
                </a:rPr>
                <a:t>Z</a:t>
              </a:r>
              <a:r>
                <a:rPr lang="en-US" altLang="zh-CN" sz="2400" baseline="-25000" dirty="0">
                  <a:solidFill>
                    <a:srgbClr val="004EA2"/>
                  </a:solidFill>
                  <a:ea typeface="思源黑体 CN Bold" panose="020B0800000000000000" pitchFamily="34" charset="-122"/>
                </a:rPr>
                <a:t>n</a:t>
              </a:r>
              <a:r>
                <a:rPr lang="zh-CN" altLang="en-US" sz="2400" dirty="0">
                  <a:solidFill>
                    <a:srgbClr val="004EA2"/>
                  </a:solidFill>
                  <a:ea typeface="思源黑体 CN Bold" panose="020B0800000000000000" pitchFamily="34" charset="-122"/>
                </a:rPr>
                <a:t>的分布函数随</a:t>
              </a:r>
              <a:r>
                <a:rPr lang="en-US" altLang="zh-CN" sz="2400" i="1" dirty="0">
                  <a:solidFill>
                    <a:srgbClr val="004EA2"/>
                  </a:solidFill>
                  <a:ea typeface="思源黑体 CN Bold" panose="020B0800000000000000" pitchFamily="34" charset="-122"/>
                </a:rPr>
                <a:t>n</a:t>
              </a:r>
              <a:r>
                <a:rPr lang="zh-CN" altLang="en-US" sz="2400" dirty="0">
                  <a:solidFill>
                    <a:srgbClr val="004EA2"/>
                  </a:solidFill>
                  <a:ea typeface="思源黑体 CN Bold" panose="020B0800000000000000" pitchFamily="34" charset="-122"/>
                </a:rPr>
                <a:t>变化的极限情况</a:t>
              </a:r>
              <a:r>
                <a:rPr lang="en-US" altLang="zh-CN" sz="2400" dirty="0">
                  <a:solidFill>
                    <a:srgbClr val="004EA2"/>
                  </a:solidFill>
                  <a:ea typeface="思源黑体 CN Bold" panose="020B0800000000000000" pitchFamily="34" charset="-122"/>
                </a:rPr>
                <a:t>.</a:t>
              </a:r>
            </a:p>
          </p:txBody>
        </p:sp>
        <p:grpSp>
          <p:nvGrpSpPr>
            <p:cNvPr id="23" name="组合 22"/>
            <p:cNvGrpSpPr/>
            <p:nvPr/>
          </p:nvGrpSpPr>
          <p:grpSpPr>
            <a:xfrm>
              <a:off x="1053632" y="1397127"/>
              <a:ext cx="428587" cy="424183"/>
              <a:chOff x="1053632" y="1397127"/>
              <a:chExt cx="428587" cy="424183"/>
            </a:xfrm>
          </p:grpSpPr>
          <p:sp>
            <p:nvSpPr>
              <p:cNvPr id="24" name="矩形 23"/>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109134" y="1448225"/>
                <a:ext cx="373085" cy="373085"/>
                <a:chOff x="1109134" y="1448225"/>
                <a:chExt cx="373085" cy="373085"/>
              </a:xfrm>
            </p:grpSpPr>
            <p:sp>
              <p:nvSpPr>
                <p:cNvPr id="26" name="矩形 25"/>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39" name="文本框 38"/>
          <p:cNvSpPr txBox="1"/>
          <p:nvPr/>
        </p:nvSpPr>
        <p:spPr>
          <a:xfrm>
            <a:off x="8491144" y="3678240"/>
            <a:ext cx="2267112" cy="1965859"/>
          </a:xfrm>
          <a:prstGeom prst="rect">
            <a:avLst/>
          </a:prstGeom>
          <a:noFill/>
        </p:spPr>
        <p:txBody>
          <a:bodyPr wrap="square" rtlCol="0">
            <a:spAutoFit/>
          </a:bodyPr>
          <a:lstStyle/>
          <a:p>
            <a:pPr>
              <a:lnSpc>
                <a:spcPct val="130000"/>
              </a:lnSpc>
            </a:pPr>
            <a:r>
              <a:rPr lang="en-US" altLang="zh-CN" sz="2400" i="1" dirty="0">
                <a:sym typeface="+mn-ea"/>
              </a:rPr>
              <a:t>Z</a:t>
            </a:r>
            <a:r>
              <a:rPr lang="en-US" altLang="zh-CN" sz="2400" baseline="-25000" dirty="0">
                <a:sym typeface="+mn-ea"/>
              </a:rPr>
              <a:t>n</a:t>
            </a:r>
            <a:r>
              <a:rPr lang="zh-CN" altLang="en-US" sz="2400" dirty="0">
                <a:sym typeface="+mn-ea"/>
              </a:rPr>
              <a:t>的密度函数图像随</a:t>
            </a:r>
            <a:r>
              <a:rPr lang="en-US" altLang="zh-CN" sz="2400" i="1" dirty="0">
                <a:sym typeface="+mn-ea"/>
              </a:rPr>
              <a:t>n</a:t>
            </a:r>
            <a:r>
              <a:rPr lang="zh-CN" altLang="en-US" sz="2400" dirty="0">
                <a:sym typeface="+mn-ea"/>
              </a:rPr>
              <a:t>增加接近</a:t>
            </a:r>
            <a:r>
              <a:rPr lang="en-US" altLang="zh-CN" sz="2400" i="1" dirty="0">
                <a:sym typeface="+mn-ea"/>
              </a:rPr>
              <a:t>N</a:t>
            </a:r>
            <a:r>
              <a:rPr lang="en-US" altLang="zh-CN" sz="2400" dirty="0">
                <a:sym typeface="+mn-ea"/>
              </a:rPr>
              <a:t>(0,1) </a:t>
            </a:r>
            <a:r>
              <a:rPr lang="zh-CN" altLang="en-US" sz="2400" dirty="0">
                <a:sym typeface="+mn-ea"/>
              </a:rPr>
              <a:t>的密度函数图像</a:t>
            </a:r>
            <a:r>
              <a:rPr lang="en-US" altLang="zh-CN" sz="2400" dirty="0">
                <a:sym typeface="+mn-ea"/>
              </a:rPr>
              <a:t>.</a:t>
            </a:r>
            <a:r>
              <a:rPr lang="zh-CN" altLang="en-US" sz="2400" dirty="0">
                <a:sym typeface="+mn-ea"/>
              </a:rPr>
              <a:t> </a:t>
            </a:r>
            <a:endParaRPr lang="en-US" altLang="zh-CN" sz="2400" dirty="0">
              <a:sym typeface="+mn-ea"/>
            </a:endParaRPr>
          </a:p>
        </p:txBody>
      </p:sp>
      <p:grpSp>
        <p:nvGrpSpPr>
          <p:cNvPr id="5" name="组合 4"/>
          <p:cNvGrpSpPr/>
          <p:nvPr/>
        </p:nvGrpSpPr>
        <p:grpSpPr>
          <a:xfrm>
            <a:off x="1046471" y="1921303"/>
            <a:ext cx="2076765" cy="1808218"/>
            <a:chOff x="883760" y="2217436"/>
            <a:chExt cx="1229984" cy="1251405"/>
          </a:xfrm>
        </p:grpSpPr>
        <p:pic>
          <p:nvPicPr>
            <p:cNvPr id="33" name="图片 32"/>
            <p:cNvPicPr>
              <a:picLocks noChangeAspect="1"/>
            </p:cNvPicPr>
            <p:nvPr/>
          </p:nvPicPr>
          <p:blipFill>
            <a:blip r:embed="rId3"/>
            <a:stretch>
              <a:fillRect/>
            </a:stretch>
          </p:blipFill>
          <p:spPr>
            <a:xfrm>
              <a:off x="901661" y="2594732"/>
              <a:ext cx="1197611" cy="874109"/>
            </a:xfrm>
            <a:prstGeom prst="rect">
              <a:avLst/>
            </a:prstGeom>
          </p:spPr>
        </p:pic>
        <p:sp>
          <p:nvSpPr>
            <p:cNvPr id="40" name="文本框 39"/>
            <p:cNvSpPr txBox="1"/>
            <p:nvPr/>
          </p:nvSpPr>
          <p:spPr>
            <a:xfrm>
              <a:off x="883760" y="2217436"/>
              <a:ext cx="1229984" cy="369332"/>
            </a:xfrm>
            <a:prstGeom prst="rect">
              <a:avLst/>
            </a:prstGeom>
            <a:noFill/>
          </p:spPr>
          <p:txBody>
            <a:bodyPr wrap="square" rtlCol="0">
              <a:spAutoFit/>
            </a:bodyPr>
            <a:lstStyle/>
            <a:p>
              <a:pPr algn="ctr"/>
              <a:r>
                <a:rPr lang="en-US" altLang="zh-CN" i="1" dirty="0">
                  <a:sym typeface="+mn-ea"/>
                </a:rPr>
                <a:t>n</a:t>
              </a:r>
              <a:r>
                <a:rPr lang="en-US" altLang="zh-CN" dirty="0">
                  <a:sym typeface="+mn-ea"/>
                </a:rPr>
                <a:t>=10</a:t>
              </a:r>
            </a:p>
          </p:txBody>
        </p:sp>
      </p:grpSp>
      <p:grpSp>
        <p:nvGrpSpPr>
          <p:cNvPr id="6" name="组合 5"/>
          <p:cNvGrpSpPr/>
          <p:nvPr/>
        </p:nvGrpSpPr>
        <p:grpSpPr>
          <a:xfrm>
            <a:off x="3311809" y="1921303"/>
            <a:ext cx="2076765" cy="1808218"/>
            <a:chOff x="2528104" y="2217436"/>
            <a:chExt cx="1229984" cy="1251405"/>
          </a:xfrm>
        </p:grpSpPr>
        <p:pic>
          <p:nvPicPr>
            <p:cNvPr id="34" name="图片 33"/>
            <p:cNvPicPr>
              <a:picLocks noChangeAspect="1"/>
            </p:cNvPicPr>
            <p:nvPr/>
          </p:nvPicPr>
          <p:blipFill>
            <a:blip r:embed="rId4"/>
            <a:stretch>
              <a:fillRect/>
            </a:stretch>
          </p:blipFill>
          <p:spPr>
            <a:xfrm>
              <a:off x="2528104" y="2594732"/>
              <a:ext cx="1200465" cy="874109"/>
            </a:xfrm>
            <a:prstGeom prst="rect">
              <a:avLst/>
            </a:prstGeom>
          </p:spPr>
        </p:pic>
        <p:sp>
          <p:nvSpPr>
            <p:cNvPr id="41" name="文本框 40"/>
            <p:cNvSpPr txBox="1"/>
            <p:nvPr/>
          </p:nvSpPr>
          <p:spPr>
            <a:xfrm>
              <a:off x="2528104" y="2217436"/>
              <a:ext cx="1229984" cy="369332"/>
            </a:xfrm>
            <a:prstGeom prst="rect">
              <a:avLst/>
            </a:prstGeom>
            <a:noFill/>
          </p:spPr>
          <p:txBody>
            <a:bodyPr wrap="square" rtlCol="0">
              <a:spAutoFit/>
            </a:bodyPr>
            <a:lstStyle/>
            <a:p>
              <a:pPr algn="ctr"/>
              <a:r>
                <a:rPr lang="en-US" altLang="zh-CN" i="1" dirty="0">
                  <a:sym typeface="+mn-ea"/>
                </a:rPr>
                <a:t>n</a:t>
              </a:r>
              <a:r>
                <a:rPr lang="en-US" altLang="zh-CN" dirty="0">
                  <a:sym typeface="+mn-ea"/>
                </a:rPr>
                <a:t>=40</a:t>
              </a:r>
            </a:p>
          </p:txBody>
        </p:sp>
      </p:grpSp>
      <p:grpSp>
        <p:nvGrpSpPr>
          <p:cNvPr id="7" name="组合 6"/>
          <p:cNvGrpSpPr/>
          <p:nvPr/>
        </p:nvGrpSpPr>
        <p:grpSpPr>
          <a:xfrm>
            <a:off x="5487365" y="1921303"/>
            <a:ext cx="2077925" cy="1808218"/>
            <a:chOff x="4128304" y="2217436"/>
            <a:chExt cx="1230671" cy="1251405"/>
          </a:xfrm>
        </p:grpSpPr>
        <p:pic>
          <p:nvPicPr>
            <p:cNvPr id="35" name="图片 34"/>
            <p:cNvPicPr>
              <a:picLocks noChangeAspect="1"/>
            </p:cNvPicPr>
            <p:nvPr/>
          </p:nvPicPr>
          <p:blipFill>
            <a:blip r:embed="rId5"/>
            <a:stretch>
              <a:fillRect/>
            </a:stretch>
          </p:blipFill>
          <p:spPr>
            <a:xfrm>
              <a:off x="4152342" y="2594732"/>
              <a:ext cx="1206633" cy="874109"/>
            </a:xfrm>
            <a:prstGeom prst="rect">
              <a:avLst/>
            </a:prstGeom>
          </p:spPr>
        </p:pic>
        <p:sp>
          <p:nvSpPr>
            <p:cNvPr id="42" name="文本框 41"/>
            <p:cNvSpPr txBox="1"/>
            <p:nvPr/>
          </p:nvSpPr>
          <p:spPr>
            <a:xfrm>
              <a:off x="4128304" y="2217436"/>
              <a:ext cx="1229984" cy="369332"/>
            </a:xfrm>
            <a:prstGeom prst="rect">
              <a:avLst/>
            </a:prstGeom>
            <a:noFill/>
          </p:spPr>
          <p:txBody>
            <a:bodyPr wrap="square" rtlCol="0">
              <a:spAutoFit/>
            </a:bodyPr>
            <a:lstStyle/>
            <a:p>
              <a:pPr algn="ctr"/>
              <a:r>
                <a:rPr lang="en-US" altLang="zh-CN" i="1" dirty="0">
                  <a:sym typeface="+mn-ea"/>
                </a:rPr>
                <a:t>n</a:t>
              </a:r>
              <a:r>
                <a:rPr lang="en-US" altLang="zh-CN" dirty="0">
                  <a:sym typeface="+mn-ea"/>
                </a:rPr>
                <a:t>=100</a:t>
              </a:r>
            </a:p>
          </p:txBody>
        </p:sp>
      </p:grpSp>
      <p:grpSp>
        <p:nvGrpSpPr>
          <p:cNvPr id="4" name="组合 3"/>
          <p:cNvGrpSpPr/>
          <p:nvPr/>
        </p:nvGrpSpPr>
        <p:grpSpPr>
          <a:xfrm>
            <a:off x="1056127" y="4127504"/>
            <a:ext cx="2076765" cy="1816096"/>
            <a:chOff x="883760" y="3553867"/>
            <a:chExt cx="1229984" cy="1256857"/>
          </a:xfrm>
        </p:grpSpPr>
        <p:pic>
          <p:nvPicPr>
            <p:cNvPr id="36" name="图片 35"/>
            <p:cNvPicPr>
              <a:picLocks noChangeAspect="1"/>
            </p:cNvPicPr>
            <p:nvPr/>
          </p:nvPicPr>
          <p:blipFill>
            <a:blip r:embed="rId6"/>
            <a:stretch>
              <a:fillRect/>
            </a:stretch>
          </p:blipFill>
          <p:spPr>
            <a:xfrm>
              <a:off x="901661" y="3936615"/>
              <a:ext cx="1194182" cy="874109"/>
            </a:xfrm>
            <a:prstGeom prst="rect">
              <a:avLst/>
            </a:prstGeom>
          </p:spPr>
        </p:pic>
        <p:sp>
          <p:nvSpPr>
            <p:cNvPr id="43" name="文本框 42"/>
            <p:cNvSpPr txBox="1"/>
            <p:nvPr/>
          </p:nvSpPr>
          <p:spPr>
            <a:xfrm>
              <a:off x="883760" y="3553867"/>
              <a:ext cx="1229984" cy="369332"/>
            </a:xfrm>
            <a:prstGeom prst="rect">
              <a:avLst/>
            </a:prstGeom>
            <a:noFill/>
          </p:spPr>
          <p:txBody>
            <a:bodyPr wrap="square" rtlCol="0">
              <a:spAutoFit/>
            </a:bodyPr>
            <a:lstStyle/>
            <a:p>
              <a:pPr algn="ctr"/>
              <a:r>
                <a:rPr lang="en-US" altLang="zh-CN" i="1" dirty="0">
                  <a:sym typeface="+mn-ea"/>
                </a:rPr>
                <a:t>n</a:t>
              </a:r>
              <a:r>
                <a:rPr lang="en-US" altLang="zh-CN" dirty="0">
                  <a:sym typeface="+mn-ea"/>
                </a:rPr>
                <a:t>=400</a:t>
              </a:r>
            </a:p>
          </p:txBody>
        </p:sp>
      </p:grpSp>
      <p:grpSp>
        <p:nvGrpSpPr>
          <p:cNvPr id="3" name="组合 2"/>
          <p:cNvGrpSpPr/>
          <p:nvPr/>
        </p:nvGrpSpPr>
        <p:grpSpPr>
          <a:xfrm>
            <a:off x="3290075" y="4127504"/>
            <a:ext cx="2098499" cy="1816096"/>
            <a:chOff x="2515232" y="3553867"/>
            <a:chExt cx="1242856" cy="1256857"/>
          </a:xfrm>
        </p:grpSpPr>
        <p:pic>
          <p:nvPicPr>
            <p:cNvPr id="37" name="图片 36"/>
            <p:cNvPicPr>
              <a:picLocks noChangeAspect="1"/>
            </p:cNvPicPr>
            <p:nvPr/>
          </p:nvPicPr>
          <p:blipFill>
            <a:blip r:embed="rId7"/>
            <a:stretch>
              <a:fillRect/>
            </a:stretch>
          </p:blipFill>
          <p:spPr>
            <a:xfrm>
              <a:off x="2515232" y="3936615"/>
              <a:ext cx="1208278" cy="874109"/>
            </a:xfrm>
            <a:prstGeom prst="rect">
              <a:avLst/>
            </a:prstGeom>
          </p:spPr>
        </p:pic>
        <p:sp>
          <p:nvSpPr>
            <p:cNvPr id="44" name="文本框 43"/>
            <p:cNvSpPr txBox="1"/>
            <p:nvPr/>
          </p:nvSpPr>
          <p:spPr>
            <a:xfrm>
              <a:off x="2528104" y="3553867"/>
              <a:ext cx="1229984" cy="369332"/>
            </a:xfrm>
            <a:prstGeom prst="rect">
              <a:avLst/>
            </a:prstGeom>
            <a:noFill/>
          </p:spPr>
          <p:txBody>
            <a:bodyPr wrap="square" rtlCol="0">
              <a:spAutoFit/>
            </a:bodyPr>
            <a:lstStyle/>
            <a:p>
              <a:pPr algn="ctr"/>
              <a:r>
                <a:rPr lang="en-US" altLang="zh-CN" i="1" dirty="0">
                  <a:sym typeface="+mn-ea"/>
                </a:rPr>
                <a:t>n</a:t>
              </a:r>
              <a:r>
                <a:rPr lang="en-US" altLang="zh-CN" dirty="0">
                  <a:sym typeface="+mn-ea"/>
                </a:rPr>
                <a:t>=800</a:t>
              </a:r>
            </a:p>
          </p:txBody>
        </p:sp>
      </p:grpSp>
      <p:grpSp>
        <p:nvGrpSpPr>
          <p:cNvPr id="2" name="组合 1"/>
          <p:cNvGrpSpPr/>
          <p:nvPr/>
        </p:nvGrpSpPr>
        <p:grpSpPr>
          <a:xfrm>
            <a:off x="5487365" y="4128679"/>
            <a:ext cx="2132958" cy="1816096"/>
            <a:chOff x="4128304" y="3553867"/>
            <a:chExt cx="1263265" cy="1256857"/>
          </a:xfrm>
        </p:grpSpPr>
        <p:pic>
          <p:nvPicPr>
            <p:cNvPr id="38" name="图片 37"/>
            <p:cNvPicPr>
              <a:picLocks noChangeAspect="1"/>
            </p:cNvPicPr>
            <p:nvPr/>
          </p:nvPicPr>
          <p:blipFill>
            <a:blip r:embed="rId8"/>
            <a:stretch>
              <a:fillRect/>
            </a:stretch>
          </p:blipFill>
          <p:spPr>
            <a:xfrm>
              <a:off x="4161585" y="3936615"/>
              <a:ext cx="1229984" cy="874109"/>
            </a:xfrm>
            <a:prstGeom prst="rect">
              <a:avLst/>
            </a:prstGeom>
          </p:spPr>
        </p:pic>
        <p:sp>
          <p:nvSpPr>
            <p:cNvPr id="45" name="文本框 44"/>
            <p:cNvSpPr txBox="1"/>
            <p:nvPr/>
          </p:nvSpPr>
          <p:spPr>
            <a:xfrm>
              <a:off x="4128304" y="3553867"/>
              <a:ext cx="1229984" cy="369332"/>
            </a:xfrm>
            <a:prstGeom prst="rect">
              <a:avLst/>
            </a:prstGeom>
            <a:noFill/>
          </p:spPr>
          <p:txBody>
            <a:bodyPr wrap="square" rtlCol="0">
              <a:spAutoFit/>
            </a:bodyPr>
            <a:lstStyle/>
            <a:p>
              <a:pPr algn="ctr"/>
              <a:r>
                <a:rPr lang="en-US" altLang="zh-CN" i="1" dirty="0">
                  <a:sym typeface="+mn-ea"/>
                </a:rPr>
                <a:t>n</a:t>
              </a:r>
              <a:r>
                <a:rPr lang="en-US" altLang="zh-CN" dirty="0">
                  <a:sym typeface="+mn-ea"/>
                </a:rPr>
                <a:t>=1200</a:t>
              </a:r>
            </a:p>
          </p:txBody>
        </p:sp>
      </p:grpSp>
      <p:sp>
        <p:nvSpPr>
          <p:cNvPr id="8" name="灯片编号占位符 7"/>
          <p:cNvSpPr>
            <a:spLocks noGrp="1"/>
          </p:cNvSpPr>
          <p:nvPr>
            <p:ph type="sldNum" sz="quarter" idx="12"/>
          </p:nvPr>
        </p:nvSpPr>
        <p:spPr/>
        <p:txBody>
          <a:bodyPr/>
          <a:lstStyle/>
          <a:p>
            <a:fld id="{5FD308DF-D0D6-41CA-8E01-1A1CE80A10EE}" type="slidenum">
              <a:rPr lang="zh-CN" altLang="en-US" smtClean="0"/>
              <a:t>269</a:t>
            </a:fld>
            <a:endParaRPr lang="zh-CN" altLang="en-US"/>
          </a:p>
        </p:txBody>
      </p:sp>
      <mc:AlternateContent xmlns:mc="http://schemas.openxmlformats.org/markup-compatibility/2006" xmlns:a14="http://schemas.microsoft.com/office/drawing/2010/main">
        <mc:Choice Requires="a14">
          <p:sp>
            <p:nvSpPr>
              <p:cNvPr id="30" name="文本框 29"/>
              <p:cNvSpPr txBox="1"/>
              <p:nvPr/>
            </p:nvSpPr>
            <p:spPr>
              <a:xfrm>
                <a:off x="7867650" y="1921303"/>
                <a:ext cx="3623949" cy="10326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𝑍</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𝑛</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ad>
                            <m:radPr>
                              <m:degHide m:val="on"/>
                              <m:ctrlPr>
                                <a:rPr lang="en-US" altLang="zh-CN" sz="2400" i="1">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𝑛</m:t>
                              </m:r>
                            </m:e>
                          </m:rad>
                          <m:d>
                            <m:dPr>
                              <m:ctrlPr>
                                <a:rPr lang="en-US" altLang="zh-CN" sz="2400" i="1">
                                  <a:solidFill>
                                    <a:prstClr val="black"/>
                                  </a:solidFill>
                                  <a:latin typeface="Cambria Math" panose="02040503050406030204" pitchFamily="18" charset="0"/>
                                </a:rPr>
                              </m:ctrlPr>
                            </m:dPr>
                            <m:e>
                              <m:sSub>
                                <m:sSubPr>
                                  <m:ctrlPr>
                                    <a:rPr lang="en-US" altLang="zh-CN" sz="2400" i="1" smtClean="0">
                                      <a:solidFill>
                                        <a:prstClr val="black"/>
                                      </a:solidFill>
                                      <a:latin typeface="Cambria Math" panose="02040503050406030204" pitchFamily="18" charset="0"/>
                                    </a:rPr>
                                  </m:ctrlPr>
                                </m:sSubPr>
                                <m:e>
                                  <m:bar>
                                    <m:barPr>
                                      <m:pos m:val="top"/>
                                      <m:ctrlPr>
                                        <a:rPr lang="en-US" altLang="zh-CN" sz="2400" i="1">
                                          <a:solidFill>
                                            <a:prstClr val="black"/>
                                          </a:solidFill>
                                          <a:latin typeface="Cambria Math" panose="02040503050406030204" pitchFamily="18" charset="0"/>
                                        </a:rPr>
                                      </m:ctrlPr>
                                    </m:barPr>
                                    <m:e>
                                      <m:r>
                                        <a:rPr lang="en-US" altLang="zh-CN" sz="2400" i="1">
                                          <a:solidFill>
                                            <a:prstClr val="black"/>
                                          </a:solidFill>
                                          <a:latin typeface="Cambria Math" panose="02040503050406030204" pitchFamily="18" charset="0"/>
                                        </a:rPr>
                                        <m:t>𝑋</m:t>
                                      </m:r>
                                    </m:e>
                                  </m:bar>
                                </m:e>
                                <m:sub>
                                  <m:r>
                                    <a:rPr lang="en-US" altLang="zh-CN" sz="2400" b="0" i="1" smtClean="0">
                                      <a:solidFill>
                                        <a:prstClr val="black"/>
                                      </a:solidFill>
                                      <a:latin typeface="Cambria Math" panose="02040503050406030204" pitchFamily="18" charset="0"/>
                                    </a:rPr>
                                    <m:t>𝑛</m:t>
                                  </m:r>
                                </m:sub>
                              </m:sSub>
                              <m:r>
                                <a:rPr lang="en-US" altLang="zh-CN" sz="2400" i="1">
                                  <a:solidFill>
                                    <a:prstClr val="black"/>
                                  </a:solidFill>
                                  <a:latin typeface="Cambria Math" panose="02040503050406030204" pitchFamily="18" charset="0"/>
                                </a:rPr>
                                <m:t>−</m:t>
                              </m:r>
                              <m:r>
                                <a:rPr lang="zh-CN" altLang="en-US" sz="2400" i="1" smtClean="0">
                                  <a:solidFill>
                                    <a:prstClr val="black"/>
                                  </a:solidFill>
                                  <a:latin typeface="Cambria Math" panose="02040503050406030204" pitchFamily="18" charset="0"/>
                                </a:rPr>
                                <m:t>𝔼</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𝑋</m:t>
                              </m:r>
                              <m:r>
                                <a:rPr lang="en-US" altLang="zh-CN" sz="2400" b="0" i="1" smtClean="0">
                                  <a:solidFill>
                                    <a:prstClr val="black"/>
                                  </a:solidFill>
                                  <a:latin typeface="Cambria Math" panose="02040503050406030204" pitchFamily="18" charset="0"/>
                                </a:rPr>
                                <m:t>)</m:t>
                              </m:r>
                            </m:e>
                          </m:d>
                        </m:num>
                        <m:den>
                          <m:rad>
                            <m:radPr>
                              <m:degHide m:val="on"/>
                              <m:ctrlPr>
                                <a:rPr lang="en-US" altLang="zh-CN" sz="2400" i="1" smtClean="0">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𝐷</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𝑋</m:t>
                              </m:r>
                              <m:r>
                                <a:rPr lang="en-US" altLang="zh-CN" sz="2400" b="0" i="1" smtClean="0">
                                  <a:solidFill>
                                    <a:prstClr val="black"/>
                                  </a:solidFill>
                                  <a:latin typeface="Cambria Math" panose="02040503050406030204" pitchFamily="18" charset="0"/>
                                </a:rPr>
                                <m:t>)</m:t>
                              </m:r>
                            </m:e>
                          </m:rad>
                        </m:den>
                      </m:f>
                    </m:oMath>
                  </m:oMathPara>
                </a14:m>
                <a:endParaRPr lang="zh-CN" altLang="en-US" sz="2400" dirty="0"/>
              </a:p>
            </p:txBody>
          </p:sp>
        </mc:Choice>
        <mc:Fallback xmlns="">
          <p:sp>
            <p:nvSpPr>
              <p:cNvPr id="30" name="文本框 29"/>
              <p:cNvSpPr txBox="1">
                <a:spLocks noRot="1" noChangeAspect="1" noMove="1" noResize="1" noEditPoints="1" noAdjustHandles="1" noChangeArrowheads="1" noChangeShapeType="1" noTextEdit="1"/>
              </p:cNvSpPr>
              <p:nvPr/>
            </p:nvSpPr>
            <p:spPr>
              <a:xfrm>
                <a:off x="7867650" y="1921303"/>
                <a:ext cx="3623949" cy="1032655"/>
              </a:xfrm>
              <a:prstGeom prst="rect">
                <a:avLst/>
              </a:prstGeom>
              <a:blipFill rotWithShape="1">
                <a:blip r:embed="rId9"/>
                <a:stretch>
                  <a:fillRect t="-41" b="55"/>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a:srcRect l="33620" t="17548" r="32809" b="36123"/>
          <a:stretch>
            <a:fillRect/>
          </a:stretch>
        </p:blipFill>
        <p:spPr>
          <a:xfrm>
            <a:off x="1303215" y="2774858"/>
            <a:ext cx="3338662" cy="2737931"/>
          </a:xfrm>
          <a:prstGeom prst="rect">
            <a:avLst/>
          </a:prstGeom>
          <a:effectLst>
            <a:outerShdw blurRad="50800" dist="38100" dir="2700000" algn="tl" rotWithShape="0">
              <a:prstClr val="black">
                <a:alpha val="40000"/>
              </a:prstClr>
            </a:outerShdw>
          </a:effectLst>
        </p:spPr>
      </p:pic>
      <p:grpSp>
        <p:nvGrpSpPr>
          <p:cNvPr id="13" name="组合 12"/>
          <p:cNvGrpSpPr/>
          <p:nvPr/>
        </p:nvGrpSpPr>
        <p:grpSpPr>
          <a:xfrm>
            <a:off x="1178312" y="1143616"/>
            <a:ext cx="9835375" cy="1163917"/>
            <a:chOff x="832352" y="1684446"/>
            <a:chExt cx="7125397" cy="485587"/>
          </a:xfrm>
        </p:grpSpPr>
        <p:grpSp>
          <p:nvGrpSpPr>
            <p:cNvPr id="12" name="组合 11"/>
            <p:cNvGrpSpPr/>
            <p:nvPr/>
          </p:nvGrpSpPr>
          <p:grpSpPr>
            <a:xfrm>
              <a:off x="832352" y="1684446"/>
              <a:ext cx="7125397" cy="485587"/>
              <a:chOff x="832352" y="1684446"/>
              <a:chExt cx="7125397" cy="485587"/>
            </a:xfrm>
          </p:grpSpPr>
          <p:sp>
            <p:nvSpPr>
              <p:cNvPr id="5" name="矩形 4"/>
              <p:cNvSpPr/>
              <p:nvPr/>
            </p:nvSpPr>
            <p:spPr>
              <a:xfrm>
                <a:off x="873627" y="1684446"/>
                <a:ext cx="7084122" cy="48558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矩形 7"/>
              <p:cNvSpPr/>
              <p:nvPr/>
            </p:nvSpPr>
            <p:spPr>
              <a:xfrm>
                <a:off x="832352" y="1684446"/>
                <a:ext cx="90488" cy="4855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mc:AlternateContent xmlns:mc="http://schemas.openxmlformats.org/markup-compatibility/2006" xmlns:a14="http://schemas.microsoft.com/office/drawing/2010/main">
          <mc:Choice Requires="a14">
            <p:sp>
              <p:nvSpPr>
                <p:cNvPr id="9" name="矩形 8"/>
                <p:cNvSpPr/>
                <p:nvPr/>
              </p:nvSpPr>
              <p:spPr>
                <a:xfrm>
                  <a:off x="965755" y="1713371"/>
                  <a:ext cx="6991993" cy="448025"/>
                </a:xfrm>
                <a:prstGeom prst="rect">
                  <a:avLst/>
                </a:prstGeom>
                <a:noFill/>
                <a:ln w="57150">
                  <a:noFill/>
                </a:ln>
              </p:spPr>
              <p:txBody>
                <a:bodyPr wrap="square" anchor="ctr" anchorCtr="0">
                  <a:spAutoFit/>
                </a:bodyPr>
                <a:lstStyle/>
                <a:p>
                  <a:pPr>
                    <a:lnSpc>
                      <a:spcPts val="4000"/>
                    </a:lnSpc>
                  </a:pPr>
                  <a:r>
                    <a:rPr lang="zh-CN" altLang="en-US" sz="2800" b="1" dirty="0">
                      <a:latin typeface="思源黑体 CN Normal" panose="020B0400000000000000" pitchFamily="34" charset="-122"/>
                      <a:ea typeface="思源黑体 CN Normal" panose="020B0400000000000000" pitchFamily="34" charset="-122"/>
                    </a:rPr>
                    <a:t>定义</a:t>
                  </a:r>
                  <a:r>
                    <a:rPr lang="en-US" altLang="zh-CN" sz="2800" b="1"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把事件</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和</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的样本点合到一起所构成的事件称为</a:t>
                  </a:r>
                  <a:r>
                    <a:rPr lang="zh-CN" altLang="en-US" sz="2800" b="1" dirty="0">
                      <a:latin typeface="+mj-lt"/>
                      <a:ea typeface="思源黑体 CN Normal" panose="020B0400000000000000" pitchFamily="34" charset="-122"/>
                    </a:rPr>
                    <a:t>事件</a:t>
                  </a:r>
                  <a:r>
                    <a:rPr lang="en-US" altLang="zh-CN" sz="2800" b="1" i="1" dirty="0">
                      <a:latin typeface="+mj-lt"/>
                      <a:ea typeface="思源黑体 CN Normal" panose="020B0400000000000000" pitchFamily="34" charset="-122"/>
                    </a:rPr>
                    <a:t>A</a:t>
                  </a:r>
                  <a:r>
                    <a:rPr lang="zh-CN" altLang="en-US" sz="2800" b="1" dirty="0">
                      <a:latin typeface="+mj-lt"/>
                      <a:ea typeface="思源黑体 CN Normal" panose="020B0400000000000000" pitchFamily="34" charset="-122"/>
                    </a:rPr>
                    <a:t>与</a:t>
                  </a:r>
                  <a:r>
                    <a:rPr lang="en-US" altLang="zh-CN" sz="2800" b="1" i="1" dirty="0">
                      <a:latin typeface="+mj-lt"/>
                      <a:ea typeface="思源黑体 CN Normal" panose="020B0400000000000000" pitchFamily="34" charset="-122"/>
                    </a:rPr>
                    <a:t>B</a:t>
                  </a:r>
                  <a:r>
                    <a:rPr lang="zh-CN" altLang="en-US" sz="2800" b="1" dirty="0">
                      <a:latin typeface="+mj-lt"/>
                      <a:ea typeface="思源黑体 CN Normal" panose="020B0400000000000000" pitchFamily="34" charset="-122"/>
                    </a:rPr>
                    <a:t>的并，</a:t>
                  </a:r>
                  <a:r>
                    <a:rPr lang="zh-CN" altLang="en-US" sz="2800" dirty="0">
                      <a:latin typeface="+mj-lt"/>
                      <a:ea typeface="思源黑体 CN Normal" panose="020B0400000000000000" pitchFamily="34" charset="-122"/>
                    </a:rPr>
                    <a:t>记为</a:t>
                  </a:r>
                  <a:r>
                    <a:rPr lang="en-US" altLang="zh-CN" sz="2800" b="1" i="1" dirty="0">
                      <a:latin typeface="+mj-lt"/>
                      <a:ea typeface="思源黑体 CN Normal" panose="020B0400000000000000" pitchFamily="34" charset="-122"/>
                    </a:rPr>
                    <a:t>A</a:t>
                  </a:r>
                  <a14:m>
                    <m:oMath xmlns:m="http://schemas.openxmlformats.org/officeDocument/2006/math">
                      <m:r>
                        <a:rPr lang="en-US" altLang="zh-CN" sz="2800" b="1" i="1" smtClean="0">
                          <a:latin typeface="Cambria Math" panose="02040503050406030204" pitchFamily="18" charset="0"/>
                          <a:ea typeface="Cambria Math" panose="02040503050406030204" pitchFamily="18" charset="0"/>
                        </a:rPr>
                        <m:t>∪</m:t>
                      </m:r>
                    </m:oMath>
                  </a14:m>
                  <a:r>
                    <a:rPr lang="en-US" altLang="zh-CN" sz="2800" b="1" i="1" dirty="0">
                      <a:latin typeface="+mj-lt"/>
                      <a:ea typeface="思源黑体 CN Normal" panose="020B0400000000000000" pitchFamily="34" charset="-122"/>
                    </a:rPr>
                    <a:t>B</a:t>
                  </a:r>
                  <a:endParaRPr lang="zh-CN" altLang="en-US" sz="2800" b="1" i="1" dirty="0">
                    <a:latin typeface="+mj-lt"/>
                    <a:ea typeface="思源黑体 CN Normal" panose="020B0400000000000000"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965755" y="1713371"/>
                  <a:ext cx="6991993" cy="448025"/>
                </a:xfrm>
                <a:prstGeom prst="rect">
                  <a:avLst/>
                </a:prstGeom>
                <a:blipFill rotWithShape="1">
                  <a:blip r:embed="rId4"/>
                </a:blipFill>
                <a:ln w="57150">
                  <a:noFill/>
                </a:ln>
              </p:spPr>
              <p:txBody>
                <a:bodyPr/>
                <a:lstStyle/>
                <a:p>
                  <a:r>
                    <a:rPr lang="zh-CN" altLang="en-US">
                      <a:noFill/>
                    </a:rPr>
                    <a:t> </a:t>
                  </a:r>
                </a:p>
              </p:txBody>
            </p:sp>
          </mc:Fallback>
        </mc:AlternateContent>
      </p:grpSp>
      <p:grpSp>
        <p:nvGrpSpPr>
          <p:cNvPr id="7" name="组合 6"/>
          <p:cNvGrpSpPr/>
          <p:nvPr/>
        </p:nvGrpSpPr>
        <p:grpSpPr>
          <a:xfrm>
            <a:off x="5364400" y="2834246"/>
            <a:ext cx="4779714" cy="2649816"/>
            <a:chOff x="3987800" y="2973466"/>
            <a:chExt cx="3924591" cy="1843315"/>
          </a:xfrm>
        </p:grpSpPr>
        <p:grpSp>
          <p:nvGrpSpPr>
            <p:cNvPr id="2" name="组合 1"/>
            <p:cNvGrpSpPr/>
            <p:nvPr/>
          </p:nvGrpSpPr>
          <p:grpSpPr>
            <a:xfrm>
              <a:off x="3987800" y="2973466"/>
              <a:ext cx="3924591" cy="1843315"/>
              <a:chOff x="990600" y="5888261"/>
              <a:chExt cx="3924591" cy="1843315"/>
            </a:xfrm>
          </p:grpSpPr>
          <p:sp>
            <p:nvSpPr>
              <p:cNvPr id="35" name="矩形 34"/>
              <p:cNvSpPr/>
              <p:nvPr/>
            </p:nvSpPr>
            <p:spPr>
              <a:xfrm>
                <a:off x="990600" y="5888261"/>
                <a:ext cx="3924591" cy="18433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1" name="矩形 10"/>
              <p:cNvSpPr/>
              <p:nvPr/>
            </p:nvSpPr>
            <p:spPr>
              <a:xfrm>
                <a:off x="1124925" y="6003798"/>
                <a:ext cx="922950" cy="363972"/>
              </a:xfrm>
              <a:prstGeom prst="rect">
                <a:avLst/>
              </a:prstGeom>
            </p:spPr>
            <p:txBody>
              <a:bodyPr wrap="square">
                <a:spAutoFit/>
              </a:bodyPr>
              <a:lstStyle/>
              <a:p>
                <a:r>
                  <a:rPr lang="zh-CN" altLang="en-US" sz="2800" dirty="0">
                    <a:latin typeface="+mj-lt"/>
                    <a:ea typeface="思源黑体 CN Normal" panose="020B0400000000000000" pitchFamily="34" charset="-122"/>
                  </a:rPr>
                  <a:t>显然</a:t>
                </a:r>
              </a:p>
            </p:txBody>
          </p:sp>
          <mc:AlternateContent xmlns:mc="http://schemas.openxmlformats.org/markup-compatibility/2006" xmlns:a14="http://schemas.microsoft.com/office/drawing/2010/main">
            <mc:Choice Requires="a14">
              <p:sp>
                <p:nvSpPr>
                  <p:cNvPr id="16" name="矩形 15"/>
                  <p:cNvSpPr/>
                  <p:nvPr/>
                </p:nvSpPr>
                <p:spPr>
                  <a:xfrm>
                    <a:off x="1124925" y="6976299"/>
                    <a:ext cx="3199425" cy="663714"/>
                  </a:xfrm>
                  <a:prstGeom prst="rect">
                    <a:avLst/>
                  </a:prstGeom>
                </p:spPr>
                <p:txBody>
                  <a:bodyPr wrap="square">
                    <a:spAutoFit/>
                  </a:bodyPr>
                  <a:lstStyle/>
                  <a:p>
                    <a:r>
                      <a:rPr lang="zh-CN" altLang="en-US" sz="2800" dirty="0">
                        <a:latin typeface="+mj-lt"/>
                        <a:ea typeface="思源黑体 CN Normal" panose="020B0400000000000000" pitchFamily="34" charset="-122"/>
                      </a:rPr>
                      <a:t>且</a:t>
                    </a:r>
                    <a:r>
                      <a:rPr lang="en-US" altLang="zh-CN" sz="2800" b="1" i="1" dirty="0">
                        <a:latin typeface="+mj-lt"/>
                        <a:ea typeface="思源黑体 CN Normal" panose="020B0400000000000000" pitchFamily="34" charset="-122"/>
                      </a:rPr>
                      <a:t>A</a:t>
                    </a:r>
                    <a14:m>
                      <m:oMath xmlns:m="http://schemas.openxmlformats.org/officeDocument/2006/math">
                        <m:r>
                          <a:rPr lang="en-US" altLang="zh-CN" sz="2800" b="1" i="1" smtClean="0">
                            <a:latin typeface="Cambria Math" panose="02040503050406030204" pitchFamily="18" charset="0"/>
                            <a:ea typeface="Cambria Math" panose="02040503050406030204" pitchFamily="18" charset="0"/>
                          </a:rPr>
                          <m:t>∪</m:t>
                        </m:r>
                      </m:oMath>
                    </a14:m>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等价于</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和</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至少一个发生。</a:t>
                    </a:r>
                  </a:p>
                </p:txBody>
              </p:sp>
            </mc:Choice>
            <mc:Fallback xmlns="">
              <p:sp>
                <p:nvSpPr>
                  <p:cNvPr id="16" name="矩形 15"/>
                  <p:cNvSpPr>
                    <a:spLocks noRot="1" noChangeAspect="1" noMove="1" noResize="1" noEditPoints="1" noAdjustHandles="1" noChangeArrowheads="1" noChangeShapeType="1" noTextEdit="1"/>
                  </p:cNvSpPr>
                  <p:nvPr/>
                </p:nvSpPr>
                <p:spPr>
                  <a:xfrm>
                    <a:off x="1124925" y="6976299"/>
                    <a:ext cx="3199425" cy="663714"/>
                  </a:xfrm>
                  <a:prstGeom prst="rect">
                    <a:avLst/>
                  </a:prstGeom>
                  <a:blipFill rotWithShape="1">
                    <a:blip r:embed="rId5"/>
                  </a:blipFill>
                </p:spPr>
                <p:txBody>
                  <a:bodyPr/>
                  <a:lstStyle/>
                  <a:p>
                    <a:r>
                      <a:rPr lang="zh-CN" altLang="en-US">
                        <a:noFill/>
                      </a:rPr>
                      <a:t> </a:t>
                    </a:r>
                  </a:p>
                </p:txBody>
              </p:sp>
            </mc:Fallback>
          </mc:AlternateContent>
        </p:grpSp>
        <p:pic>
          <p:nvPicPr>
            <p:cNvPr id="15" name="图片 14"/>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a14:imgEffect>
                    </a14:imgLayer>
                  </a14:imgProps>
                </a:ext>
              </a:extLst>
            </a:blip>
            <a:srcRect l="23023" t="77692" r="20207" b="12029"/>
            <a:stretch>
              <a:fillRect/>
            </a:stretch>
          </p:blipFill>
          <p:spPr>
            <a:xfrm>
              <a:off x="4224395" y="3563091"/>
              <a:ext cx="3553000" cy="382283"/>
            </a:xfrm>
            <a:prstGeom prst="rect">
              <a:avLst/>
            </a:prstGeom>
            <a:effectLst>
              <a:outerShdw blurRad="50800" dist="38100" dir="2700000" algn="tl" rotWithShape="0">
                <a:prstClr val="black">
                  <a:alpha val="40000"/>
                </a:prstClr>
              </a:outerShdw>
            </a:effectLst>
          </p:spPr>
        </p:pic>
      </p:grpSp>
      <p:sp>
        <p:nvSpPr>
          <p:cNvPr id="10" name="灯片编号占位符 9"/>
          <p:cNvSpPr>
            <a:spLocks noGrp="1"/>
          </p:cNvSpPr>
          <p:nvPr>
            <p:ph type="sldNum" sz="quarter" idx="12"/>
          </p:nvPr>
        </p:nvSpPr>
        <p:spPr/>
        <p:txBody>
          <a:bodyPr/>
          <a:lstStyle/>
          <a:p>
            <a:fld id="{5FD308DF-D0D6-41CA-8E01-1A1CE80A10EE}" type="slidenum">
              <a:rPr lang="zh-CN" altLang="en-US" smtClean="0"/>
              <a:t>27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157057" y="1169210"/>
            <a:ext cx="9453793" cy="470391"/>
            <a:chOff x="1053632" y="1397127"/>
            <a:chExt cx="9453793" cy="470391"/>
          </a:xfrm>
        </p:grpSpPr>
        <p:sp>
          <p:nvSpPr>
            <p:cNvPr id="17" name="矩形 16"/>
            <p:cNvSpPr/>
            <p:nvPr/>
          </p:nvSpPr>
          <p:spPr>
            <a:xfrm>
              <a:off x="1520317" y="1405853"/>
              <a:ext cx="8987108" cy="461665"/>
            </a:xfrm>
            <a:prstGeom prst="rect">
              <a:avLst/>
            </a:prstGeom>
          </p:spPr>
          <p:txBody>
            <a:bodyPr wrap="square">
              <a:spAutoFit/>
            </a:bodyPr>
            <a:lstStyle/>
            <a:p>
              <a:r>
                <a:rPr lang="zh-CN" altLang="en-US" sz="2400" dirty="0">
                  <a:solidFill>
                    <a:srgbClr val="004EA2"/>
                  </a:solidFill>
                  <a:ea typeface="思源黑体 CN Bold" panose="020B0800000000000000" pitchFamily="34" charset="-122"/>
                </a:rPr>
                <a:t>案例 当</a:t>
              </a:r>
              <a:r>
                <a:rPr lang="en-US" altLang="zh-CN" sz="2400" i="1" dirty="0">
                  <a:solidFill>
                    <a:srgbClr val="004EA2"/>
                  </a:solidFill>
                  <a:ea typeface="思源黑体 CN Bold" panose="020B0800000000000000" pitchFamily="34" charset="-122"/>
                </a:rPr>
                <a:t>X </a:t>
              </a:r>
              <a:r>
                <a:rPr lang="en-US" altLang="zh-CN" sz="2400" dirty="0">
                  <a:solidFill>
                    <a:srgbClr val="004EA2"/>
                  </a:solidFill>
                  <a:ea typeface="思源黑体 CN Bold" panose="020B0800000000000000" pitchFamily="34" charset="-122"/>
                </a:rPr>
                <a:t>~</a:t>
              </a:r>
              <a:r>
                <a:rPr lang="en-US" altLang="zh-CN" sz="2400" i="1" dirty="0">
                  <a:solidFill>
                    <a:srgbClr val="004EA2"/>
                  </a:solidFill>
                  <a:ea typeface="思源黑体 CN Bold" panose="020B0800000000000000" pitchFamily="34" charset="-122"/>
                </a:rPr>
                <a:t> B</a:t>
              </a:r>
              <a:r>
                <a:rPr lang="en-US" altLang="zh-CN" sz="2400" dirty="0">
                  <a:solidFill>
                    <a:srgbClr val="004EA2"/>
                  </a:solidFill>
                  <a:ea typeface="思源黑体 CN Bold" panose="020B0800000000000000" pitchFamily="34" charset="-122"/>
                </a:rPr>
                <a:t>(1, 0.1) </a:t>
              </a:r>
              <a:r>
                <a:rPr lang="zh-CN" altLang="en-US" sz="2400" dirty="0">
                  <a:solidFill>
                    <a:srgbClr val="004EA2"/>
                  </a:solidFill>
                  <a:ea typeface="思源黑体 CN Bold" panose="020B0800000000000000" pitchFamily="34" charset="-122"/>
                </a:rPr>
                <a:t>时，考查</a:t>
              </a:r>
              <a:r>
                <a:rPr lang="en-US" altLang="zh-CN" sz="2400" i="1" dirty="0">
                  <a:solidFill>
                    <a:srgbClr val="004EA2"/>
                  </a:solidFill>
                  <a:ea typeface="思源黑体 CN Bold" panose="020B0800000000000000" pitchFamily="34" charset="-122"/>
                </a:rPr>
                <a:t>Z</a:t>
              </a:r>
              <a:r>
                <a:rPr lang="en-US" altLang="zh-CN" sz="2400" baseline="-25000" dirty="0">
                  <a:solidFill>
                    <a:srgbClr val="004EA2"/>
                  </a:solidFill>
                  <a:ea typeface="思源黑体 CN Bold" panose="020B0800000000000000" pitchFamily="34" charset="-122"/>
                </a:rPr>
                <a:t>n</a:t>
              </a:r>
              <a:r>
                <a:rPr lang="zh-CN" altLang="en-US" sz="2400" dirty="0">
                  <a:solidFill>
                    <a:srgbClr val="004EA2"/>
                  </a:solidFill>
                  <a:ea typeface="思源黑体 CN Bold" panose="020B0800000000000000" pitchFamily="34" charset="-122"/>
                </a:rPr>
                <a:t>的分布函数随</a:t>
              </a:r>
              <a:r>
                <a:rPr lang="en-US" altLang="zh-CN" sz="2400" i="1" dirty="0">
                  <a:solidFill>
                    <a:srgbClr val="004EA2"/>
                  </a:solidFill>
                  <a:ea typeface="思源黑体 CN Bold" panose="020B0800000000000000" pitchFamily="34" charset="-122"/>
                </a:rPr>
                <a:t>n</a:t>
              </a:r>
              <a:r>
                <a:rPr lang="zh-CN" altLang="en-US" sz="2400" dirty="0">
                  <a:solidFill>
                    <a:srgbClr val="004EA2"/>
                  </a:solidFill>
                  <a:ea typeface="思源黑体 CN Bold" panose="020B0800000000000000" pitchFamily="34" charset="-122"/>
                </a:rPr>
                <a:t>变化的极限情况</a:t>
              </a:r>
              <a:r>
                <a:rPr lang="en-US" altLang="zh-CN" sz="2400" dirty="0">
                  <a:solidFill>
                    <a:srgbClr val="004EA2"/>
                  </a:solidFill>
                  <a:ea typeface="思源黑体 CN Bold" panose="020B0800000000000000" pitchFamily="34" charset="-122"/>
                </a:rPr>
                <a:t>.</a:t>
              </a:r>
            </a:p>
          </p:txBody>
        </p:sp>
        <p:grpSp>
          <p:nvGrpSpPr>
            <p:cNvPr id="23" name="组合 22"/>
            <p:cNvGrpSpPr/>
            <p:nvPr/>
          </p:nvGrpSpPr>
          <p:grpSpPr>
            <a:xfrm>
              <a:off x="1053632" y="1397127"/>
              <a:ext cx="428587" cy="424183"/>
              <a:chOff x="1053632" y="1397127"/>
              <a:chExt cx="428587" cy="424183"/>
            </a:xfrm>
          </p:grpSpPr>
          <p:sp>
            <p:nvSpPr>
              <p:cNvPr id="24" name="矩形 23"/>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109134" y="1448225"/>
                <a:ext cx="373085" cy="373085"/>
                <a:chOff x="1109134" y="1448225"/>
                <a:chExt cx="373085" cy="373085"/>
              </a:xfrm>
            </p:grpSpPr>
            <p:sp>
              <p:nvSpPr>
                <p:cNvPr id="26" name="矩形 25"/>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39" name="文本框 38"/>
          <p:cNvSpPr txBox="1"/>
          <p:nvPr/>
        </p:nvSpPr>
        <p:spPr>
          <a:xfrm>
            <a:off x="8574029" y="4249077"/>
            <a:ext cx="2386877" cy="1141979"/>
          </a:xfrm>
          <a:prstGeom prst="rect">
            <a:avLst/>
          </a:prstGeom>
          <a:noFill/>
        </p:spPr>
        <p:txBody>
          <a:bodyPr wrap="square" rtlCol="0">
            <a:spAutoFit/>
          </a:bodyPr>
          <a:lstStyle/>
          <a:p>
            <a:pPr>
              <a:lnSpc>
                <a:spcPct val="130000"/>
              </a:lnSpc>
            </a:pPr>
            <a:r>
              <a:rPr lang="zh-CN" altLang="en-US" dirty="0">
                <a:sym typeface="+mn-ea"/>
              </a:rPr>
              <a:t>分布函数</a:t>
            </a:r>
            <a:r>
              <a:rPr lang="en-US" altLang="zh-CN" i="1" dirty="0" err="1">
                <a:sym typeface="+mn-ea"/>
              </a:rPr>
              <a:t>F</a:t>
            </a:r>
            <a:r>
              <a:rPr lang="en-US" altLang="zh-CN" i="1" baseline="-25000" dirty="0" err="1">
                <a:sym typeface="+mn-ea"/>
              </a:rPr>
              <a:t>Zn</a:t>
            </a:r>
            <a:r>
              <a:rPr lang="en-US" altLang="zh-CN" dirty="0">
                <a:sym typeface="+mn-ea"/>
              </a:rPr>
              <a:t>(</a:t>
            </a:r>
            <a:r>
              <a:rPr lang="en-US" altLang="zh-CN" i="1" dirty="0">
                <a:sym typeface="+mn-ea"/>
              </a:rPr>
              <a:t>x</a:t>
            </a:r>
            <a:r>
              <a:rPr lang="en-US" altLang="zh-CN" dirty="0">
                <a:sym typeface="+mn-ea"/>
              </a:rPr>
              <a:t>)</a:t>
            </a:r>
            <a:r>
              <a:rPr lang="en-US" altLang="zh-CN" i="1" dirty="0">
                <a:sym typeface="+mn-ea"/>
              </a:rPr>
              <a:t> </a:t>
            </a:r>
            <a:r>
              <a:rPr lang="zh-CN" altLang="en-US" dirty="0">
                <a:sym typeface="+mn-ea"/>
              </a:rPr>
              <a:t>随</a:t>
            </a:r>
            <a:r>
              <a:rPr lang="en-US" altLang="zh-CN" i="1" dirty="0">
                <a:sym typeface="+mn-ea"/>
              </a:rPr>
              <a:t>n</a:t>
            </a:r>
            <a:r>
              <a:rPr lang="zh-CN" altLang="en-US" dirty="0">
                <a:sym typeface="+mn-ea"/>
              </a:rPr>
              <a:t>的增加接近标准正态分布函数</a:t>
            </a:r>
            <a:r>
              <a:rPr lang="en-US" altLang="zh-CN" dirty="0">
                <a:sym typeface="+mn-ea"/>
              </a:rPr>
              <a:t>Φ.</a:t>
            </a:r>
          </a:p>
        </p:txBody>
      </p:sp>
      <p:pic>
        <p:nvPicPr>
          <p:cNvPr id="28" name="图片 27"/>
          <p:cNvPicPr>
            <a:picLocks noChangeAspect="1"/>
          </p:cNvPicPr>
          <p:nvPr/>
        </p:nvPicPr>
        <p:blipFill>
          <a:blip r:embed="rId3"/>
          <a:stretch>
            <a:fillRect/>
          </a:stretch>
        </p:blipFill>
        <p:spPr>
          <a:xfrm>
            <a:off x="893826" y="2211121"/>
            <a:ext cx="2228593" cy="1656680"/>
          </a:xfrm>
          <a:prstGeom prst="rect">
            <a:avLst/>
          </a:prstGeom>
        </p:spPr>
      </p:pic>
      <p:pic>
        <p:nvPicPr>
          <p:cNvPr id="29" name="图片 28"/>
          <p:cNvPicPr>
            <a:picLocks noChangeAspect="1"/>
          </p:cNvPicPr>
          <p:nvPr/>
        </p:nvPicPr>
        <p:blipFill>
          <a:blip r:embed="rId4"/>
          <a:stretch>
            <a:fillRect/>
          </a:stretch>
        </p:blipFill>
        <p:spPr>
          <a:xfrm>
            <a:off x="3423333" y="2211121"/>
            <a:ext cx="2233725" cy="1656680"/>
          </a:xfrm>
          <a:prstGeom prst="rect">
            <a:avLst/>
          </a:prstGeom>
        </p:spPr>
      </p:pic>
      <p:pic>
        <p:nvPicPr>
          <p:cNvPr id="30" name="图片 29"/>
          <p:cNvPicPr>
            <a:picLocks noChangeAspect="1"/>
          </p:cNvPicPr>
          <p:nvPr/>
        </p:nvPicPr>
        <p:blipFill>
          <a:blip r:embed="rId5"/>
          <a:stretch>
            <a:fillRect/>
          </a:stretch>
        </p:blipFill>
        <p:spPr>
          <a:xfrm>
            <a:off x="5997575" y="2211121"/>
            <a:ext cx="2242123" cy="1656680"/>
          </a:xfrm>
          <a:prstGeom prst="rect">
            <a:avLst/>
          </a:prstGeom>
        </p:spPr>
      </p:pic>
      <p:pic>
        <p:nvPicPr>
          <p:cNvPr id="31" name="图片 30"/>
          <p:cNvPicPr>
            <a:picLocks noChangeAspect="1"/>
          </p:cNvPicPr>
          <p:nvPr/>
        </p:nvPicPr>
        <p:blipFill>
          <a:blip r:embed="rId6"/>
          <a:stretch>
            <a:fillRect/>
          </a:stretch>
        </p:blipFill>
        <p:spPr>
          <a:xfrm>
            <a:off x="876073" y="4439321"/>
            <a:ext cx="2246346" cy="1656680"/>
          </a:xfrm>
          <a:prstGeom prst="rect">
            <a:avLst/>
          </a:prstGeom>
        </p:spPr>
      </p:pic>
      <p:pic>
        <p:nvPicPr>
          <p:cNvPr id="46" name="图片 45"/>
          <p:cNvPicPr>
            <a:picLocks noChangeAspect="1"/>
          </p:cNvPicPr>
          <p:nvPr/>
        </p:nvPicPr>
        <p:blipFill>
          <a:blip r:embed="rId7"/>
          <a:stretch>
            <a:fillRect/>
          </a:stretch>
        </p:blipFill>
        <p:spPr>
          <a:xfrm>
            <a:off x="3432787" y="4439321"/>
            <a:ext cx="2232648" cy="1656681"/>
          </a:xfrm>
          <a:prstGeom prst="rect">
            <a:avLst/>
          </a:prstGeom>
        </p:spPr>
      </p:pic>
      <p:pic>
        <p:nvPicPr>
          <p:cNvPr id="47" name="图片 46"/>
          <p:cNvPicPr>
            <a:picLocks noChangeAspect="1"/>
          </p:cNvPicPr>
          <p:nvPr/>
        </p:nvPicPr>
        <p:blipFill>
          <a:blip r:embed="rId8"/>
          <a:stretch>
            <a:fillRect/>
          </a:stretch>
        </p:blipFill>
        <p:spPr>
          <a:xfrm>
            <a:off x="5999767" y="4439321"/>
            <a:ext cx="2239931" cy="1656680"/>
          </a:xfrm>
          <a:prstGeom prst="rect">
            <a:avLst/>
          </a:prstGeom>
        </p:spPr>
      </p:pic>
      <p:sp>
        <p:nvSpPr>
          <p:cNvPr id="2" name="灯片编号占位符 1"/>
          <p:cNvSpPr>
            <a:spLocks noGrp="1"/>
          </p:cNvSpPr>
          <p:nvPr>
            <p:ph type="sldNum" sz="quarter" idx="12"/>
          </p:nvPr>
        </p:nvSpPr>
        <p:spPr/>
        <p:txBody>
          <a:bodyPr/>
          <a:lstStyle/>
          <a:p>
            <a:fld id="{5FD308DF-D0D6-41CA-8E01-1A1CE80A10EE}" type="slidenum">
              <a:rPr lang="zh-CN" altLang="en-US" smtClean="0"/>
              <a:t>270</a:t>
            </a:fld>
            <a:endParaRPr lang="zh-CN" altLang="en-US"/>
          </a:p>
        </p:txBody>
      </p:sp>
      <mc:AlternateContent xmlns:mc="http://schemas.openxmlformats.org/markup-compatibility/2006" xmlns:a14="http://schemas.microsoft.com/office/drawing/2010/main">
        <mc:Choice Requires="a14">
          <p:sp>
            <p:nvSpPr>
              <p:cNvPr id="18" name="文本框 17"/>
              <p:cNvSpPr txBox="1"/>
              <p:nvPr/>
            </p:nvSpPr>
            <p:spPr>
              <a:xfrm>
                <a:off x="8239698" y="2006805"/>
                <a:ext cx="3264706" cy="10326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𝑍</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𝑛</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ad>
                            <m:radPr>
                              <m:degHide m:val="on"/>
                              <m:ctrlPr>
                                <a:rPr lang="en-US" altLang="zh-CN" sz="2400" i="1">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𝑛</m:t>
                              </m:r>
                            </m:e>
                          </m:rad>
                          <m:d>
                            <m:dPr>
                              <m:ctrlPr>
                                <a:rPr lang="en-US" altLang="zh-CN" sz="2400" i="1">
                                  <a:solidFill>
                                    <a:prstClr val="black"/>
                                  </a:solidFill>
                                  <a:latin typeface="Cambria Math" panose="02040503050406030204" pitchFamily="18" charset="0"/>
                                </a:rPr>
                              </m:ctrlPr>
                            </m:dPr>
                            <m:e>
                              <m:sSub>
                                <m:sSubPr>
                                  <m:ctrlPr>
                                    <a:rPr lang="en-US" altLang="zh-CN" sz="2400" i="1" smtClean="0">
                                      <a:solidFill>
                                        <a:prstClr val="black"/>
                                      </a:solidFill>
                                      <a:latin typeface="Cambria Math" panose="02040503050406030204" pitchFamily="18" charset="0"/>
                                    </a:rPr>
                                  </m:ctrlPr>
                                </m:sSubPr>
                                <m:e>
                                  <m:bar>
                                    <m:barPr>
                                      <m:pos m:val="top"/>
                                      <m:ctrlPr>
                                        <a:rPr lang="en-US" altLang="zh-CN" sz="2400" i="1">
                                          <a:solidFill>
                                            <a:prstClr val="black"/>
                                          </a:solidFill>
                                          <a:latin typeface="Cambria Math" panose="02040503050406030204" pitchFamily="18" charset="0"/>
                                        </a:rPr>
                                      </m:ctrlPr>
                                    </m:barPr>
                                    <m:e>
                                      <m:r>
                                        <a:rPr lang="en-US" altLang="zh-CN" sz="2400" i="1">
                                          <a:solidFill>
                                            <a:prstClr val="black"/>
                                          </a:solidFill>
                                          <a:latin typeface="Cambria Math" panose="02040503050406030204" pitchFamily="18" charset="0"/>
                                        </a:rPr>
                                        <m:t>𝑋</m:t>
                                      </m:r>
                                    </m:e>
                                  </m:bar>
                                </m:e>
                                <m:sub>
                                  <m:r>
                                    <a:rPr lang="en-US" altLang="zh-CN" sz="2400" b="0" i="1" smtClean="0">
                                      <a:solidFill>
                                        <a:prstClr val="black"/>
                                      </a:solidFill>
                                      <a:latin typeface="Cambria Math" panose="02040503050406030204" pitchFamily="18" charset="0"/>
                                    </a:rPr>
                                    <m:t>𝑛</m:t>
                                  </m:r>
                                </m:sub>
                              </m:sSub>
                              <m:r>
                                <a:rPr lang="en-US" altLang="zh-CN" sz="2400" i="1">
                                  <a:solidFill>
                                    <a:prstClr val="black"/>
                                  </a:solidFill>
                                  <a:latin typeface="Cambria Math" panose="02040503050406030204" pitchFamily="18" charset="0"/>
                                </a:rPr>
                                <m:t>−</m:t>
                              </m:r>
                              <m:r>
                                <a:rPr lang="zh-CN" altLang="en-US" sz="2400" i="1" smtClean="0">
                                  <a:solidFill>
                                    <a:prstClr val="black"/>
                                  </a:solidFill>
                                  <a:latin typeface="Cambria Math" panose="02040503050406030204" pitchFamily="18" charset="0"/>
                                </a:rPr>
                                <m:t>𝔼</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𝑋</m:t>
                              </m:r>
                              <m:r>
                                <a:rPr lang="en-US" altLang="zh-CN" sz="2400" b="0" i="1" smtClean="0">
                                  <a:solidFill>
                                    <a:prstClr val="black"/>
                                  </a:solidFill>
                                  <a:latin typeface="Cambria Math" panose="02040503050406030204" pitchFamily="18" charset="0"/>
                                </a:rPr>
                                <m:t>)</m:t>
                              </m:r>
                            </m:e>
                          </m:d>
                        </m:num>
                        <m:den>
                          <m:rad>
                            <m:radPr>
                              <m:degHide m:val="on"/>
                              <m:ctrlPr>
                                <a:rPr lang="en-US" altLang="zh-CN" sz="2400" i="1" smtClean="0">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𝐷</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𝑋</m:t>
                              </m:r>
                              <m:r>
                                <a:rPr lang="en-US" altLang="zh-CN" sz="2400" b="0" i="1" smtClean="0">
                                  <a:solidFill>
                                    <a:prstClr val="black"/>
                                  </a:solidFill>
                                  <a:latin typeface="Cambria Math" panose="02040503050406030204" pitchFamily="18" charset="0"/>
                                </a:rPr>
                                <m:t>)</m:t>
                              </m:r>
                            </m:e>
                          </m:rad>
                        </m:den>
                      </m:f>
                    </m:oMath>
                  </m:oMathPara>
                </a14:m>
                <a:endParaRPr lang="zh-CN" altLang="en-US" sz="24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8239698" y="2006805"/>
                <a:ext cx="3264706" cy="1032655"/>
              </a:xfrm>
              <a:prstGeom prst="rect">
                <a:avLst/>
              </a:prstGeom>
              <a:blipFill rotWithShape="1">
                <a:blip r:embed="rId9"/>
                <a:stretch>
                  <a:fillRect l="-18" t="-20" r="3" b="34"/>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8"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460386" y="2461514"/>
            <a:ext cx="3159239" cy="461665"/>
            <a:chOff x="1180079" y="1387853"/>
            <a:chExt cx="3159239" cy="461665"/>
          </a:xfrm>
        </p:grpSpPr>
        <p:sp>
          <p:nvSpPr>
            <p:cNvPr id="6" name="矩形 5"/>
            <p:cNvSpPr/>
            <p:nvPr/>
          </p:nvSpPr>
          <p:spPr>
            <a:xfrm>
              <a:off x="1555751" y="1387853"/>
              <a:ext cx="2783567" cy="461665"/>
            </a:xfrm>
            <a:prstGeom prst="rect">
              <a:avLst/>
            </a:prstGeom>
            <a:noFill/>
            <a:ln w="57150">
              <a:noFill/>
            </a:ln>
          </p:spPr>
          <p:txBody>
            <a:bodyPr wrap="square" anchor="ctr" anchorCtr="0">
              <a:spAutoFit/>
            </a:bodyPr>
            <a:lstStyle/>
            <a:p>
              <a:r>
                <a:rPr lang="zh-CN" altLang="en-US" sz="2400" dirty="0">
                  <a:solidFill>
                    <a:srgbClr val="004EA2"/>
                  </a:solidFill>
                  <a:ea typeface="思源黑体 CN Bold" panose="020B0800000000000000" pitchFamily="34" charset="-122"/>
                </a:rPr>
                <a:t>定理</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r>
                <a:rPr kumimoji="0" lang="zh-CN" altLang="en-US" sz="2000" b="0" i="0" u="none" strike="noStrike" kern="1200" cap="none" spc="0" normalizeH="0" baseline="0" noProof="0" dirty="0">
                  <a:ln>
                    <a:noFill/>
                  </a:ln>
                  <a:solidFill>
                    <a:srgbClr val="004EA2"/>
                  </a:solidFill>
                  <a:effectLst/>
                  <a:uLnTx/>
                  <a:uFillTx/>
                  <a:latin typeface="Times New Roman" panose="02020603050405020304"/>
                  <a:ea typeface="思源黑体 CN Normal" panose="020B0400000000000000" pitchFamily="34" charset="-122"/>
                  <a:cs typeface="+mn-cs"/>
                </a:rPr>
                <a:t>中心极限定理</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endParaRPr lang="en-US" altLang="zh-CN" sz="2400" dirty="0">
                <a:solidFill>
                  <a:srgbClr val="004EA2"/>
                </a:solidFill>
                <a:ea typeface="思源黑体 CN Bold" panose="020B0800000000000000" pitchFamily="34" charset="-122"/>
              </a:endParaRPr>
            </a:p>
          </p:txBody>
        </p:sp>
        <p:grpSp>
          <p:nvGrpSpPr>
            <p:cNvPr id="8" name="组合 7"/>
            <p:cNvGrpSpPr/>
            <p:nvPr/>
          </p:nvGrpSpPr>
          <p:grpSpPr>
            <a:xfrm>
              <a:off x="1180079" y="1415466"/>
              <a:ext cx="375672" cy="375672"/>
              <a:chOff x="1180079" y="1415466"/>
              <a:chExt cx="375672" cy="375672"/>
            </a:xfrm>
          </p:grpSpPr>
          <p:sp>
            <p:nvSpPr>
              <p:cNvPr id="7" name="矩形 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4" name="矩形 3"/>
          <p:cNvSpPr/>
          <p:nvPr/>
        </p:nvSpPr>
        <p:spPr>
          <a:xfrm>
            <a:off x="934247" y="1085689"/>
            <a:ext cx="10323506" cy="1015663"/>
          </a:xfrm>
          <a:prstGeom prst="rect">
            <a:avLst/>
          </a:prstGeom>
          <a:noFill/>
          <a:ln w="57150">
            <a:noFill/>
          </a:ln>
        </p:spPr>
        <p:txBody>
          <a:bodyPr wrap="square" anchor="ctr" anchorCtr="0">
            <a:spAutoFit/>
          </a:bodyPr>
          <a:lstStyle/>
          <a:p>
            <a:r>
              <a:rPr lang="zh-CN" altLang="en-US" sz="2000" dirty="0">
                <a:ea typeface="思源黑体 CN Normal" panose="020B0400000000000000" pitchFamily="34" charset="-122"/>
              </a:rPr>
              <a:t>        将</a:t>
            </a:r>
            <a:r>
              <a:rPr lang="zh-CN" altLang="en-US" sz="2000" dirty="0">
                <a:solidFill>
                  <a:srgbClr val="004EA2"/>
                </a:solidFill>
                <a:ea typeface="思源黑体 CN Normal" panose="020B0400000000000000" pitchFamily="34" charset="-122"/>
              </a:rPr>
              <a:t>案例</a:t>
            </a:r>
            <a:r>
              <a:rPr lang="zh-CN" altLang="en-US" sz="2000" dirty="0">
                <a:ea typeface="思源黑体 CN Normal" panose="020B0400000000000000" pitchFamily="34" charset="-122"/>
              </a:rPr>
              <a:t>中</a:t>
            </a:r>
            <a:r>
              <a:rPr lang="en-US" altLang="zh-CN" sz="2000" i="1" dirty="0">
                <a:ea typeface="思源黑体 CN Normal" panose="020B0400000000000000" pitchFamily="34" charset="-122"/>
              </a:rPr>
              <a:t>X </a:t>
            </a:r>
            <a:r>
              <a:rPr lang="zh-CN" altLang="en-US" sz="2000" dirty="0">
                <a:ea typeface="思源黑体 CN Normal" panose="020B0400000000000000" pitchFamily="34" charset="-122"/>
              </a:rPr>
              <a:t>的分布换成其它常用分布，如二项分布、负二项分布、泊松分布、均匀分布、正态分布等，均有相同的结论</a:t>
            </a:r>
            <a:r>
              <a:rPr lang="en-US" altLang="zh-CN" sz="2000" dirty="0">
                <a:ea typeface="思源黑体 CN Normal" panose="020B0400000000000000" pitchFamily="34" charset="-122"/>
              </a:rPr>
              <a:t>. </a:t>
            </a:r>
            <a:r>
              <a:rPr lang="zh-CN" altLang="en-US" sz="2000" dirty="0">
                <a:ea typeface="思源黑体 CN Normal" panose="020B0400000000000000" pitchFamily="34" charset="-122"/>
              </a:rPr>
              <a:t>因此可以大胆推断：随着</a:t>
            </a:r>
            <a:r>
              <a:rPr lang="en-US" altLang="zh-CN" sz="2000" i="1" dirty="0">
                <a:ea typeface="思源黑体 CN Normal" panose="020B0400000000000000" pitchFamily="34" charset="-122"/>
              </a:rPr>
              <a:t>n</a:t>
            </a:r>
            <a:r>
              <a:rPr lang="zh-CN" altLang="en-US" sz="2000" dirty="0">
                <a:ea typeface="思源黑体 CN Normal" panose="020B0400000000000000" pitchFamily="34" charset="-122"/>
              </a:rPr>
              <a:t>的增加，</a:t>
            </a:r>
            <a:r>
              <a:rPr lang="en-US" altLang="zh-CN" sz="2000" i="1" dirty="0">
                <a:ea typeface="思源黑体 CN Normal" panose="020B0400000000000000" pitchFamily="34" charset="-122"/>
              </a:rPr>
              <a:t>Z</a:t>
            </a:r>
            <a:r>
              <a:rPr lang="en-US" altLang="zh-CN" sz="2000" baseline="-25000" dirty="0">
                <a:ea typeface="思源黑体 CN Normal" panose="020B0400000000000000" pitchFamily="34" charset="-122"/>
              </a:rPr>
              <a:t>n </a:t>
            </a:r>
            <a:r>
              <a:rPr lang="zh-CN" altLang="en-US" sz="2000" dirty="0">
                <a:ea typeface="思源黑体 CN Normal" panose="020B0400000000000000" pitchFamily="34" charset="-122"/>
              </a:rPr>
              <a:t>的分布函数收敛于标准正态分布函数</a:t>
            </a:r>
            <a:r>
              <a:rPr lang="en-US" altLang="zh-CN" sz="2000" dirty="0">
                <a:ea typeface="思源黑体 CN Normal" panose="020B0400000000000000" pitchFamily="34" charset="-122"/>
              </a:rPr>
              <a:t>.</a:t>
            </a:r>
          </a:p>
        </p:txBody>
      </p:sp>
      <p:sp>
        <p:nvSpPr>
          <p:cNvPr id="13" name="矩形 12"/>
          <p:cNvSpPr/>
          <p:nvPr/>
        </p:nvSpPr>
        <p:spPr>
          <a:xfrm>
            <a:off x="1285875" y="3027172"/>
            <a:ext cx="9886950" cy="461665"/>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设总体</a:t>
            </a:r>
            <a:r>
              <a:rPr lang="en-US" altLang="zh-CN" sz="2400" i="1" dirty="0">
                <a:ea typeface="思源黑体 CN Normal" panose="020B0400000000000000" pitchFamily="34" charset="-122"/>
              </a:rPr>
              <a:t>X </a:t>
            </a:r>
            <a:r>
              <a:rPr lang="zh-CN" altLang="en-US" sz="2400" dirty="0">
                <a:ea typeface="思源黑体 CN Normal" panose="020B0400000000000000" pitchFamily="34" charset="-122"/>
              </a:rPr>
              <a:t>的方差为大于 </a:t>
            </a:r>
            <a:r>
              <a:rPr lang="en-US" altLang="zh-CN" sz="2400" dirty="0">
                <a:ea typeface="思源黑体 CN Normal" panose="020B0400000000000000" pitchFamily="34" charset="-122"/>
              </a:rPr>
              <a:t>0 </a:t>
            </a:r>
            <a:r>
              <a:rPr lang="zh-CN" altLang="en-US" sz="2400" dirty="0">
                <a:ea typeface="思源黑体 CN Normal" panose="020B0400000000000000" pitchFamily="34" charset="-122"/>
              </a:rPr>
              <a:t>的实数</a:t>
            </a:r>
            <a:r>
              <a:rPr lang="en-US" altLang="zh-CN" sz="2400" dirty="0">
                <a:ea typeface="思源黑体 CN Normal" panose="020B0400000000000000" pitchFamily="34" charset="-122"/>
              </a:rPr>
              <a:t>. </a:t>
            </a:r>
            <a:r>
              <a:rPr lang="zh-CN" altLang="en-US" sz="2400" dirty="0">
                <a:ea typeface="思源黑体 CN Normal" panose="020B0400000000000000" pitchFamily="34" charset="-122"/>
              </a:rPr>
              <a:t>若</a:t>
            </a:r>
            <a:r>
              <a:rPr lang="en-US" altLang="zh-CN" sz="2400" i="1" dirty="0">
                <a:ea typeface="思源黑体 CN Normal" panose="020B0400000000000000" pitchFamily="34" charset="-122"/>
              </a:rPr>
              <a:t>X</a:t>
            </a:r>
            <a:r>
              <a:rPr lang="en-US" altLang="zh-CN" sz="2400" baseline="-25000" dirty="0">
                <a:ea typeface="思源黑体 CN Normal" panose="020B0400000000000000" pitchFamily="34" charset="-122"/>
              </a:rPr>
              <a:t>1</a:t>
            </a:r>
            <a:r>
              <a:rPr lang="zh-CN" altLang="en-US" sz="2400" dirty="0">
                <a:ea typeface="思源黑体 CN Normal" panose="020B0400000000000000" pitchFamily="34" charset="-122"/>
              </a:rPr>
              <a:t>，</a:t>
            </a:r>
            <a:r>
              <a:rPr lang="en-US" altLang="zh-CN" sz="2400" dirty="0">
                <a:ea typeface="思源黑体 CN Normal" panose="020B0400000000000000" pitchFamily="34" charset="-122"/>
              </a:rPr>
              <a:t>…</a:t>
            </a:r>
            <a:r>
              <a:rPr lang="zh-CN" altLang="en-US" sz="2400" dirty="0">
                <a:ea typeface="思源黑体 CN Normal" panose="020B0400000000000000" pitchFamily="34" charset="-122"/>
              </a:rPr>
              <a:t>，</a:t>
            </a:r>
            <a:r>
              <a:rPr lang="en-US" altLang="zh-CN" sz="2400" i="1" dirty="0" err="1">
                <a:ea typeface="思源黑体 CN Normal" panose="020B0400000000000000" pitchFamily="34" charset="-122"/>
              </a:rPr>
              <a:t>X</a:t>
            </a:r>
            <a:r>
              <a:rPr lang="en-US" altLang="zh-CN" sz="2400" baseline="-25000" dirty="0" err="1">
                <a:ea typeface="思源黑体 CN Normal" panose="020B0400000000000000" pitchFamily="34" charset="-122"/>
              </a:rPr>
              <a:t>n</a:t>
            </a:r>
            <a:r>
              <a:rPr lang="zh-CN" altLang="en-US" sz="2400" dirty="0">
                <a:ea typeface="思源黑体 CN Normal" panose="020B0400000000000000" pitchFamily="34" charset="-122"/>
              </a:rPr>
              <a:t>为</a:t>
            </a:r>
            <a:r>
              <a:rPr lang="en-US" altLang="zh-CN" sz="2400" i="1" dirty="0">
                <a:ea typeface="思源黑体 CN Normal" panose="020B0400000000000000" pitchFamily="34" charset="-122"/>
              </a:rPr>
              <a:t>X </a:t>
            </a:r>
            <a:r>
              <a:rPr lang="zh-CN" altLang="en-US" sz="2400" dirty="0">
                <a:ea typeface="思源黑体 CN Normal" panose="020B0400000000000000" pitchFamily="34" charset="-122"/>
              </a:rPr>
              <a:t>的 </a:t>
            </a:r>
            <a:r>
              <a:rPr lang="en-US" altLang="zh-CN" sz="2400" i="1" dirty="0">
                <a:ea typeface="思源黑体 CN Normal" panose="020B0400000000000000" pitchFamily="34" charset="-122"/>
              </a:rPr>
              <a:t>n </a:t>
            </a:r>
            <a:r>
              <a:rPr lang="zh-CN" altLang="en-US" sz="2400" dirty="0">
                <a:ea typeface="思源黑体 CN Normal" panose="020B0400000000000000" pitchFamily="34" charset="-122"/>
              </a:rPr>
              <a:t>次重复观测，则</a:t>
            </a:r>
            <a:endParaRPr lang="en-US" altLang="zh-CN" sz="2400" dirty="0">
              <a:ea typeface="思源黑体 CN Normal" panose="020B0400000000000000" pitchFamily="34" charset="-122"/>
            </a:endParaRPr>
          </a:p>
        </p:txBody>
      </p:sp>
      <p:sp>
        <p:nvSpPr>
          <p:cNvPr id="15" name="矩形 14"/>
          <p:cNvSpPr/>
          <p:nvPr/>
        </p:nvSpPr>
        <p:spPr>
          <a:xfrm>
            <a:off x="1285875" y="5310646"/>
            <a:ext cx="806984" cy="461665"/>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其中</a:t>
            </a:r>
            <a:endParaRPr lang="en-US" altLang="zh-CN" sz="2400" dirty="0">
              <a:ea typeface="思源黑体 CN Normal" panose="020B0400000000000000" pitchFamily="34" charset="-122"/>
            </a:endParaRP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271</a:t>
            </a:fld>
            <a:endParaRPr lang="zh-CN" altLang="en-US"/>
          </a:p>
        </p:txBody>
      </p:sp>
      <mc:AlternateContent xmlns:mc="http://schemas.openxmlformats.org/markup-compatibility/2006" xmlns:a14="http://schemas.microsoft.com/office/drawing/2010/main">
        <mc:Choice Requires="a14">
          <p:sp>
            <p:nvSpPr>
              <p:cNvPr id="17" name="文本框 16"/>
              <p:cNvSpPr txBox="1"/>
              <p:nvPr/>
            </p:nvSpPr>
            <p:spPr>
              <a:xfrm>
                <a:off x="3152775" y="3535606"/>
                <a:ext cx="6153150" cy="12059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prstClr val="black"/>
                              </a:solidFill>
                              <a:latin typeface="Cambria Math" panose="02040503050406030204" pitchFamily="18" charset="0"/>
                              <a:ea typeface="Cambria Math" panose="02040503050406030204" pitchFamily="18" charset="0"/>
                            </a:rPr>
                          </m:ctrlPr>
                        </m:funcPr>
                        <m:fName>
                          <m:limLow>
                            <m:limLowPr>
                              <m:ctrlPr>
                                <a:rPr lang="en-US" altLang="zh-CN" sz="2800" i="1" smtClean="0">
                                  <a:solidFill>
                                    <a:prstClr val="black"/>
                                  </a:solidFill>
                                  <a:latin typeface="Cambria Math" panose="02040503050406030204" pitchFamily="18" charset="0"/>
                                  <a:ea typeface="Cambria Math" panose="02040503050406030204" pitchFamily="18" charset="0"/>
                                </a:rPr>
                              </m:ctrlPr>
                            </m:limLowPr>
                            <m:e>
                              <m:r>
                                <m:rPr>
                                  <m:sty m:val="p"/>
                                </m:rPr>
                                <a:rPr lang="en-US" altLang="zh-CN" sz="2800" i="0" smtClean="0">
                                  <a:solidFill>
                                    <a:prstClr val="black"/>
                                  </a:solidFill>
                                  <a:latin typeface="Cambria Math" panose="02040503050406030204" pitchFamily="18" charset="0"/>
                                  <a:ea typeface="Cambria Math" panose="02040503050406030204" pitchFamily="18" charset="0"/>
                                </a:rPr>
                                <m:t>lim</m:t>
                              </m:r>
                            </m:e>
                            <m:lim>
                              <m:r>
                                <a:rPr lang="en-US" altLang="zh-CN" sz="2800" b="0" i="1" smtClean="0">
                                  <a:solidFill>
                                    <a:prstClr val="black"/>
                                  </a:solidFill>
                                  <a:latin typeface="Cambria Math" panose="02040503050406030204" pitchFamily="18" charset="0"/>
                                  <a:ea typeface="Cambria Math" panose="02040503050406030204" pitchFamily="18" charset="0"/>
                                </a:rPr>
                                <m:t>𝑛</m:t>
                              </m:r>
                              <m:r>
                                <a:rPr lang="en-US" altLang="zh-CN" sz="2800" b="0" i="1" smtClean="0">
                                  <a:solidFill>
                                    <a:prstClr val="black"/>
                                  </a:solidFill>
                                  <a:latin typeface="Cambria Math" panose="02040503050406030204" pitchFamily="18" charset="0"/>
                                  <a:ea typeface="Cambria Math" panose="02040503050406030204" pitchFamily="18" charset="0"/>
                                </a:rPr>
                                <m:t>→∞</m:t>
                              </m:r>
                            </m:lim>
                          </m:limLow>
                        </m:fName>
                        <m:e>
                          <m:r>
                            <a:rPr lang="en-US" altLang="zh-CN" sz="2800" i="1">
                              <a:solidFill>
                                <a:prstClr val="black"/>
                              </a:solidFill>
                              <a:latin typeface="Cambria Math" panose="02040503050406030204" pitchFamily="18" charset="0"/>
                              <a:ea typeface="Cambria Math" panose="02040503050406030204" pitchFamily="18" charset="0"/>
                            </a:rPr>
                            <m:t>ℙ</m:t>
                          </m:r>
                          <m:d>
                            <m:dPr>
                              <m:ctrlPr>
                                <a:rPr lang="en-US" altLang="zh-CN" sz="2800" i="1">
                                  <a:solidFill>
                                    <a:prstClr val="black"/>
                                  </a:solidFill>
                                  <a:latin typeface="Cambria Math" panose="02040503050406030204" pitchFamily="18" charset="0"/>
                                  <a:ea typeface="Cambria Math" panose="02040503050406030204" pitchFamily="18" charset="0"/>
                                </a:rPr>
                              </m:ctrlPr>
                            </m:dPr>
                            <m:e>
                              <m:f>
                                <m:fPr>
                                  <m:ctrlPr>
                                    <a:rPr lang="en-US" altLang="zh-CN" sz="2800" i="1">
                                      <a:solidFill>
                                        <a:prstClr val="black"/>
                                      </a:solidFill>
                                      <a:latin typeface="Cambria Math" panose="02040503050406030204" pitchFamily="18" charset="0"/>
                                    </a:rPr>
                                  </m:ctrlPr>
                                </m:fPr>
                                <m:num>
                                  <m:rad>
                                    <m:radPr>
                                      <m:degHide m:val="on"/>
                                      <m:ctrlPr>
                                        <a:rPr lang="en-US" altLang="zh-CN" sz="2800" i="1">
                                          <a:solidFill>
                                            <a:prstClr val="black"/>
                                          </a:solidFill>
                                          <a:latin typeface="Cambria Math" panose="02040503050406030204" pitchFamily="18" charset="0"/>
                                        </a:rPr>
                                      </m:ctrlPr>
                                    </m:radPr>
                                    <m:deg/>
                                    <m:e>
                                      <m:r>
                                        <a:rPr lang="en-US" altLang="zh-CN" sz="2800" i="1">
                                          <a:solidFill>
                                            <a:prstClr val="black"/>
                                          </a:solidFill>
                                          <a:latin typeface="Cambria Math" panose="02040503050406030204" pitchFamily="18" charset="0"/>
                                        </a:rPr>
                                        <m:t>𝑛</m:t>
                                      </m:r>
                                    </m:e>
                                  </m:rad>
                                  <m:d>
                                    <m:dPr>
                                      <m:ctrlPr>
                                        <a:rPr lang="en-US" altLang="zh-CN" sz="2800" i="1">
                                          <a:solidFill>
                                            <a:prstClr val="black"/>
                                          </a:solidFill>
                                          <a:latin typeface="Cambria Math" panose="02040503050406030204" pitchFamily="18" charset="0"/>
                                        </a:rPr>
                                      </m:ctrlPr>
                                    </m:dPr>
                                    <m:e>
                                      <m:sSub>
                                        <m:sSubPr>
                                          <m:ctrlPr>
                                            <a:rPr lang="en-US" altLang="zh-CN" sz="2800" i="1">
                                              <a:solidFill>
                                                <a:prstClr val="black"/>
                                              </a:solidFill>
                                              <a:latin typeface="Cambria Math" panose="02040503050406030204" pitchFamily="18" charset="0"/>
                                            </a:rPr>
                                          </m:ctrlPr>
                                        </m:sSubPr>
                                        <m:e>
                                          <m:bar>
                                            <m:barPr>
                                              <m:pos m:val="top"/>
                                              <m:ctrlPr>
                                                <a:rPr lang="en-US" altLang="zh-CN" sz="2800" i="1">
                                                  <a:solidFill>
                                                    <a:prstClr val="black"/>
                                                  </a:solidFill>
                                                  <a:latin typeface="Cambria Math" panose="02040503050406030204" pitchFamily="18" charset="0"/>
                                                </a:rPr>
                                              </m:ctrlPr>
                                            </m:barPr>
                                            <m:e>
                                              <m:r>
                                                <a:rPr lang="en-US" altLang="zh-CN" sz="2800" i="1">
                                                  <a:solidFill>
                                                    <a:prstClr val="black"/>
                                                  </a:solidFill>
                                                  <a:latin typeface="Cambria Math" panose="02040503050406030204" pitchFamily="18" charset="0"/>
                                                </a:rPr>
                                                <m:t>𝑋</m:t>
                                              </m:r>
                                            </m:e>
                                          </m:bar>
                                        </m:e>
                                        <m:sub>
                                          <m:r>
                                            <a:rPr lang="en-US" altLang="zh-CN" sz="2800" i="1">
                                              <a:solidFill>
                                                <a:prstClr val="black"/>
                                              </a:solidFill>
                                              <a:latin typeface="Cambria Math" panose="02040503050406030204" pitchFamily="18" charset="0"/>
                                            </a:rPr>
                                            <m:t>𝑛</m:t>
                                          </m:r>
                                        </m:sub>
                                      </m:sSub>
                                      <m:r>
                                        <a:rPr lang="en-US" altLang="zh-CN" sz="2800" i="1">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𝔼</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𝑋</m:t>
                                      </m:r>
                                      <m:r>
                                        <a:rPr lang="en-US" altLang="zh-CN" sz="2800" i="1">
                                          <a:solidFill>
                                            <a:prstClr val="black"/>
                                          </a:solidFill>
                                          <a:latin typeface="Cambria Math" panose="02040503050406030204" pitchFamily="18" charset="0"/>
                                        </a:rPr>
                                        <m:t>)</m:t>
                                      </m:r>
                                    </m:e>
                                  </m:d>
                                </m:num>
                                <m:den>
                                  <m:rad>
                                    <m:radPr>
                                      <m:degHide m:val="on"/>
                                      <m:ctrlPr>
                                        <a:rPr lang="en-US" altLang="zh-CN" sz="2800" i="1">
                                          <a:solidFill>
                                            <a:prstClr val="black"/>
                                          </a:solidFill>
                                          <a:latin typeface="Cambria Math" panose="02040503050406030204" pitchFamily="18" charset="0"/>
                                        </a:rPr>
                                      </m:ctrlPr>
                                    </m:radPr>
                                    <m:deg/>
                                    <m:e>
                                      <m:r>
                                        <a:rPr lang="en-US" altLang="zh-CN" sz="2800" i="1">
                                          <a:solidFill>
                                            <a:prstClr val="black"/>
                                          </a:solidFill>
                                          <a:latin typeface="Cambria Math" panose="02040503050406030204" pitchFamily="18" charset="0"/>
                                        </a:rPr>
                                        <m:t>𝐷</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𝑋</m:t>
                                      </m:r>
                                      <m:r>
                                        <a:rPr lang="en-US" altLang="zh-CN" sz="2800" i="1">
                                          <a:solidFill>
                                            <a:prstClr val="black"/>
                                          </a:solidFill>
                                          <a:latin typeface="Cambria Math" panose="02040503050406030204" pitchFamily="18" charset="0"/>
                                        </a:rPr>
                                        <m:t>)</m:t>
                                      </m:r>
                                    </m:e>
                                  </m:rad>
                                </m:den>
                              </m:f>
                              <m:r>
                                <a:rPr lang="en-US" altLang="zh-CN" sz="2800" i="1">
                                  <a:solidFill>
                                    <a:prstClr val="black"/>
                                  </a:solidFill>
                                  <a:latin typeface="Cambria Math" panose="02040503050406030204" pitchFamily="18" charset="0"/>
                                  <a:ea typeface="Cambria Math" panose="02040503050406030204" pitchFamily="18" charset="0"/>
                                </a:rPr>
                                <m:t>≤</m:t>
                              </m:r>
                              <m:r>
                                <a:rPr lang="en-US" altLang="zh-CN" sz="2800" i="1">
                                  <a:solidFill>
                                    <a:prstClr val="black"/>
                                  </a:solidFill>
                                  <a:latin typeface="Cambria Math" panose="02040503050406030204" pitchFamily="18" charset="0"/>
                                  <a:ea typeface="Cambria Math" panose="02040503050406030204" pitchFamily="18" charset="0"/>
                                </a:rPr>
                                <m:t>𝑥</m:t>
                              </m:r>
                            </m:e>
                          </m:d>
                        </m:e>
                      </m:func>
                      <m:r>
                        <a:rPr lang="en-US" altLang="zh-CN" sz="2800" b="0" i="1" smtClean="0">
                          <a:solidFill>
                            <a:prstClr val="black"/>
                          </a:solidFill>
                          <a:latin typeface="Cambria Math" panose="02040503050406030204" pitchFamily="18" charset="0"/>
                          <a:ea typeface="Cambria Math" panose="02040503050406030204" pitchFamily="18" charset="0"/>
                        </a:rPr>
                        <m:t>=</m:t>
                      </m:r>
                      <m:r>
                        <m:rPr>
                          <m:sty m:val="p"/>
                        </m:rPr>
                        <a:rPr lang="el-GR" altLang="zh-CN" sz="2800" b="0" i="1" smtClean="0">
                          <a:solidFill>
                            <a:prstClr val="black"/>
                          </a:solidFill>
                          <a:latin typeface="Cambria Math" panose="02040503050406030204" pitchFamily="18" charset="0"/>
                          <a:ea typeface="Cambria Math" panose="02040503050406030204" pitchFamily="18" charset="0"/>
                        </a:rPr>
                        <m:t>Φ</m:t>
                      </m:r>
                      <m:r>
                        <a:rPr lang="en-US" altLang="zh-CN" sz="2800" b="0" i="1" smtClean="0">
                          <a:solidFill>
                            <a:prstClr val="black"/>
                          </a:solidFill>
                          <a:latin typeface="Cambria Math" panose="02040503050406030204" pitchFamily="18" charset="0"/>
                          <a:ea typeface="Cambria Math" panose="02040503050406030204" pitchFamily="18" charset="0"/>
                        </a:rPr>
                        <m:t>(</m:t>
                      </m:r>
                      <m:r>
                        <a:rPr lang="en-US" altLang="zh-CN" sz="2800" b="0" i="1" smtClean="0">
                          <a:solidFill>
                            <a:prstClr val="black"/>
                          </a:solidFill>
                          <a:latin typeface="Cambria Math" panose="02040503050406030204" pitchFamily="18" charset="0"/>
                          <a:ea typeface="Cambria Math" panose="02040503050406030204" pitchFamily="18" charset="0"/>
                        </a:rPr>
                        <m:t>𝑥</m:t>
                      </m:r>
                      <m:r>
                        <a:rPr lang="en-US" altLang="zh-CN" sz="2800" b="0" i="1" smtClean="0">
                          <a:solidFill>
                            <a:prstClr val="black"/>
                          </a:solidFill>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3152775" y="3535606"/>
                <a:ext cx="6153150" cy="1205971"/>
              </a:xfrm>
              <a:prstGeom prst="rect">
                <a:avLst/>
              </a:prstGeom>
              <a:blipFill rotWithShape="1">
                <a:blip r:embed="rId4"/>
                <a:stretch>
                  <a:fillRect t="-47"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Object 4"/>
              <p:cNvSpPr txBox="1"/>
              <p:nvPr/>
            </p:nvSpPr>
            <p:spPr bwMode="auto">
              <a:xfrm>
                <a:off x="2182693" y="5022128"/>
                <a:ext cx="3114675" cy="11947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rgbClr val="000000"/>
                              </a:solidFill>
                              <a:latin typeface="Cambria Math" panose="02040503050406030204" pitchFamily="18" charset="0"/>
                            </a:rPr>
                          </m:ctrlPr>
                        </m:sSubPr>
                        <m:e>
                          <m:bar>
                            <m:barPr>
                              <m:pos m:val="top"/>
                              <m:ctrlPr>
                                <a:rPr lang="en-US" altLang="zh-CN" sz="2400" i="1" smtClean="0">
                                  <a:solidFill>
                                    <a:srgbClr val="000000"/>
                                  </a:solidFill>
                                  <a:latin typeface="Cambria Math" panose="02040503050406030204" pitchFamily="18" charset="0"/>
                                </a:rPr>
                              </m:ctrlPr>
                            </m:barPr>
                            <m:e>
                              <m:r>
                                <a:rPr lang="en-US" altLang="zh-CN" sz="2400" b="0" i="1" smtClean="0">
                                  <a:solidFill>
                                    <a:srgbClr val="000000"/>
                                  </a:solidFill>
                                  <a:latin typeface="Cambria Math" panose="02040503050406030204" pitchFamily="18" charset="0"/>
                                </a:rPr>
                                <m:t>𝑋</m:t>
                              </m:r>
                            </m:e>
                          </m:ba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𝑛</m:t>
                          </m:r>
                        </m:den>
                      </m:f>
                      <m:nary>
                        <m:naryPr>
                          <m:chr m:val="∑"/>
                          <m:ctrlPr>
                            <a:rPr lang="zh-CN" altLang="en-US" sz="2400" i="1">
                              <a:solidFill>
                                <a:srgbClr val="000000"/>
                              </a:solidFill>
                              <a:latin typeface="Cambria Math" panose="02040503050406030204" pitchFamily="18" charset="0"/>
                            </a:rPr>
                          </m:ctrlPr>
                        </m:naryPr>
                        <m:sub>
                          <m:r>
                            <a:rPr lang="en-US" altLang="zh-CN" sz="2400" b="0" i="1" smtClean="0">
                              <a:solidFill>
                                <a:srgbClr val="000000"/>
                              </a:solidFill>
                              <a:latin typeface="Cambria Math" panose="02040503050406030204" pitchFamily="18" charset="0"/>
                            </a:rPr>
                            <m:t>𝑖</m:t>
                          </m:r>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𝑛</m:t>
                          </m:r>
                        </m:sup>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en-US" altLang="zh-CN" sz="2400" b="0" i="1" smtClean="0">
                                  <a:solidFill>
                                    <a:srgbClr val="000000"/>
                                  </a:solidFill>
                                  <a:latin typeface="Cambria Math" panose="02040503050406030204" pitchFamily="18" charset="0"/>
                                </a:rPr>
                                <m:t>𝑖</m:t>
                              </m:r>
                            </m:sub>
                          </m:sSub>
                        </m:e>
                      </m:nary>
                    </m:oMath>
                  </m:oMathPara>
                </a14:m>
                <a:endParaRPr lang="zh-CN" altLang="en-US" sz="2400" dirty="0"/>
              </a:p>
            </p:txBody>
          </p:sp>
        </mc:Choice>
        <mc:Fallback xmlns="">
          <p:sp>
            <p:nvSpPr>
              <p:cNvPr id="3" name="Object 4"/>
              <p:cNvSpPr txBox="1">
                <a:spLocks noRot="1" noChangeAspect="1" noMove="1" noResize="1" noEditPoints="1" noAdjustHandles="1" noChangeArrowheads="1" noChangeShapeType="1" noTextEdit="1"/>
              </p:cNvSpPr>
              <p:nvPr/>
            </p:nvSpPr>
            <p:spPr bwMode="auto">
              <a:xfrm>
                <a:off x="2182693" y="5022128"/>
                <a:ext cx="3114675" cy="1194700"/>
              </a:xfrm>
              <a:prstGeom prst="rect">
                <a:avLst/>
              </a:prstGeom>
              <a:blipFill rotWithShape="1">
                <a:blip r:embed="rId5"/>
                <a:stretch>
                  <a:fillRect l="-6" t="-46" r="6" b="15"/>
                </a:stretch>
              </a:blipFill>
              <a:ln>
                <a:noFill/>
              </a:ln>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P spid="3"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2149" y="3253477"/>
            <a:ext cx="9374467" cy="3102873"/>
            <a:chOff x="832352" y="1553023"/>
            <a:chExt cx="6637726" cy="1141561"/>
          </a:xfrm>
        </p:grpSpPr>
        <p:grpSp>
          <p:nvGrpSpPr>
            <p:cNvPr id="19" name="组合 18"/>
            <p:cNvGrpSpPr/>
            <p:nvPr/>
          </p:nvGrpSpPr>
          <p:grpSpPr>
            <a:xfrm>
              <a:off x="832352" y="1671900"/>
              <a:ext cx="6559224" cy="781986"/>
              <a:chOff x="832352" y="1671900"/>
              <a:chExt cx="6559224" cy="781986"/>
            </a:xfrm>
          </p:grpSpPr>
          <p:sp>
            <p:nvSpPr>
              <p:cNvPr id="22" name="矩形 21"/>
              <p:cNvSpPr/>
              <p:nvPr/>
            </p:nvSpPr>
            <p:spPr>
              <a:xfrm>
                <a:off x="832352" y="1671900"/>
                <a:ext cx="6559224"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23" name="矩形 22"/>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grpSp>
        <p:sp>
          <p:nvSpPr>
            <p:cNvPr id="21" name="矩形 20"/>
            <p:cNvSpPr/>
            <p:nvPr/>
          </p:nvSpPr>
          <p:spPr>
            <a:xfrm>
              <a:off x="985400" y="1553023"/>
              <a:ext cx="6484678" cy="1141561"/>
            </a:xfrm>
            <a:prstGeom prst="rect">
              <a:avLst/>
            </a:prstGeom>
            <a:noFill/>
            <a:ln w="57150">
              <a:noFill/>
            </a:ln>
          </p:spPr>
          <p:txBody>
            <a:bodyPr wrap="square" anchor="ctr" anchorCtr="0">
              <a:spAutoFit/>
            </a:bodyPr>
            <a:lstStyle/>
            <a:p>
              <a:pPr>
                <a:lnSpc>
                  <a:spcPct val="150000"/>
                </a:lnSpc>
              </a:pPr>
              <a:r>
                <a:rPr lang="zh-CN" altLang="en-US" sz="2800" dirty="0">
                  <a:ea typeface="思源黑体 CN Normal" panose="020B0400000000000000" pitchFamily="34" charset="-122"/>
                </a:rPr>
                <a:t>中心极限定理的结论说明众多小的、互不相干的随机因素的累加作用结果会产生正态分布，这从一个方面揭示了正态分布的产生原因及重要性</a:t>
              </a:r>
              <a:r>
                <a:rPr lang="en-US" altLang="zh-CN" sz="2800" dirty="0">
                  <a:ea typeface="思源黑体 CN Normal" panose="020B0400000000000000" pitchFamily="34" charset="-122"/>
                </a:rPr>
                <a:t>.</a:t>
              </a:r>
            </a:p>
            <a:p>
              <a:pPr>
                <a:lnSpc>
                  <a:spcPct val="150000"/>
                </a:lnSpc>
              </a:pPr>
              <a:endParaRPr lang="en-US" altLang="zh-CN" sz="2800" dirty="0">
                <a:ea typeface="思源黑体 CN Normal" panose="020B0400000000000000" pitchFamily="34" charset="-122"/>
              </a:endParaRPr>
            </a:p>
          </p:txBody>
        </p:sp>
      </p:grpSp>
      <p:sp>
        <p:nvSpPr>
          <p:cNvPr id="3" name="灯片编号占位符 2"/>
          <p:cNvSpPr>
            <a:spLocks noGrp="1"/>
          </p:cNvSpPr>
          <p:nvPr>
            <p:ph type="sldNum" sz="quarter" idx="12"/>
          </p:nvPr>
        </p:nvSpPr>
        <p:spPr/>
        <p:txBody>
          <a:bodyPr/>
          <a:lstStyle/>
          <a:p>
            <a:fld id="{5FD308DF-D0D6-41CA-8E01-1A1CE80A10EE}" type="slidenum">
              <a:rPr lang="zh-CN" altLang="en-US" smtClean="0"/>
              <a:t>272</a:t>
            </a:fld>
            <a:endParaRPr lang="zh-CN" altLang="en-US"/>
          </a:p>
        </p:txBody>
      </p:sp>
      <mc:AlternateContent xmlns:mc="http://schemas.openxmlformats.org/markup-compatibility/2006" xmlns:a14="http://schemas.microsoft.com/office/drawing/2010/main">
        <mc:Choice Requires="a14">
          <p:sp>
            <p:nvSpPr>
              <p:cNvPr id="13" name="文本框 12"/>
              <p:cNvSpPr txBox="1"/>
              <p:nvPr/>
            </p:nvSpPr>
            <p:spPr>
              <a:xfrm>
                <a:off x="2514600" y="1715948"/>
                <a:ext cx="6096000"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prstClr val="black"/>
                              </a:solidFill>
                              <a:latin typeface="Cambria Math" panose="02040503050406030204" pitchFamily="18" charset="0"/>
                            </a:rPr>
                          </m:ctrlPr>
                        </m:fPr>
                        <m:num>
                          <m:rad>
                            <m:radPr>
                              <m:degHide m:val="on"/>
                              <m:ctrlPr>
                                <a:rPr lang="en-US" altLang="zh-CN" sz="2800" i="1">
                                  <a:solidFill>
                                    <a:prstClr val="black"/>
                                  </a:solidFill>
                                  <a:latin typeface="Cambria Math" panose="02040503050406030204" pitchFamily="18" charset="0"/>
                                </a:rPr>
                              </m:ctrlPr>
                            </m:radPr>
                            <m:deg/>
                            <m:e>
                              <m:r>
                                <a:rPr lang="en-US" altLang="zh-CN" sz="2800" i="1">
                                  <a:solidFill>
                                    <a:prstClr val="black"/>
                                  </a:solidFill>
                                  <a:latin typeface="Cambria Math" panose="02040503050406030204" pitchFamily="18" charset="0"/>
                                </a:rPr>
                                <m:t>𝑛</m:t>
                              </m:r>
                            </m:e>
                          </m:rad>
                          <m:d>
                            <m:dPr>
                              <m:ctrlPr>
                                <a:rPr lang="en-US" altLang="zh-CN" sz="2800" i="1">
                                  <a:solidFill>
                                    <a:prstClr val="black"/>
                                  </a:solidFill>
                                  <a:latin typeface="Cambria Math" panose="02040503050406030204" pitchFamily="18" charset="0"/>
                                </a:rPr>
                              </m:ctrlPr>
                            </m:dPr>
                            <m:e>
                              <m:sSub>
                                <m:sSubPr>
                                  <m:ctrlPr>
                                    <a:rPr lang="en-US" altLang="zh-CN" sz="2800" i="1">
                                      <a:solidFill>
                                        <a:prstClr val="black"/>
                                      </a:solidFill>
                                      <a:latin typeface="Cambria Math" panose="02040503050406030204" pitchFamily="18" charset="0"/>
                                    </a:rPr>
                                  </m:ctrlPr>
                                </m:sSubPr>
                                <m:e>
                                  <m:bar>
                                    <m:barPr>
                                      <m:pos m:val="top"/>
                                      <m:ctrlPr>
                                        <a:rPr lang="en-US" altLang="zh-CN" sz="2800" i="1">
                                          <a:solidFill>
                                            <a:prstClr val="black"/>
                                          </a:solidFill>
                                          <a:latin typeface="Cambria Math" panose="02040503050406030204" pitchFamily="18" charset="0"/>
                                        </a:rPr>
                                      </m:ctrlPr>
                                    </m:barPr>
                                    <m:e>
                                      <m:r>
                                        <a:rPr lang="en-US" altLang="zh-CN" sz="2800" i="1">
                                          <a:solidFill>
                                            <a:prstClr val="black"/>
                                          </a:solidFill>
                                          <a:latin typeface="Cambria Math" panose="02040503050406030204" pitchFamily="18" charset="0"/>
                                        </a:rPr>
                                        <m:t>𝑋</m:t>
                                      </m:r>
                                    </m:e>
                                  </m:bar>
                                </m:e>
                                <m:sub>
                                  <m:r>
                                    <a:rPr lang="en-US" altLang="zh-CN" sz="2800" i="1">
                                      <a:solidFill>
                                        <a:prstClr val="black"/>
                                      </a:solidFill>
                                      <a:latin typeface="Cambria Math" panose="02040503050406030204" pitchFamily="18" charset="0"/>
                                    </a:rPr>
                                    <m:t>𝑛</m:t>
                                  </m:r>
                                </m:sub>
                              </m:sSub>
                              <m:r>
                                <a:rPr lang="en-US" altLang="zh-CN" sz="2800" i="1">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𝔼</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𝑋</m:t>
                              </m:r>
                              <m:r>
                                <a:rPr lang="en-US" altLang="zh-CN" sz="2800" i="1">
                                  <a:solidFill>
                                    <a:prstClr val="black"/>
                                  </a:solidFill>
                                  <a:latin typeface="Cambria Math" panose="02040503050406030204" pitchFamily="18" charset="0"/>
                                </a:rPr>
                                <m:t>)</m:t>
                              </m:r>
                            </m:e>
                          </m:d>
                        </m:num>
                        <m:den>
                          <m:rad>
                            <m:radPr>
                              <m:degHide m:val="on"/>
                              <m:ctrlPr>
                                <a:rPr lang="en-US" altLang="zh-CN" sz="2800" i="1">
                                  <a:solidFill>
                                    <a:prstClr val="black"/>
                                  </a:solidFill>
                                  <a:latin typeface="Cambria Math" panose="02040503050406030204" pitchFamily="18" charset="0"/>
                                </a:rPr>
                              </m:ctrlPr>
                            </m:radPr>
                            <m:deg/>
                            <m:e>
                              <m:r>
                                <a:rPr lang="en-US" altLang="zh-CN" sz="2800" i="1">
                                  <a:solidFill>
                                    <a:prstClr val="black"/>
                                  </a:solidFill>
                                  <a:latin typeface="Cambria Math" panose="02040503050406030204" pitchFamily="18" charset="0"/>
                                </a:rPr>
                                <m:t>𝐷</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𝑋</m:t>
                              </m:r>
                              <m:r>
                                <a:rPr lang="en-US" altLang="zh-CN" sz="2800" i="1">
                                  <a:solidFill>
                                    <a:prstClr val="black"/>
                                  </a:solidFill>
                                  <a:latin typeface="Cambria Math" panose="02040503050406030204" pitchFamily="18" charset="0"/>
                                </a:rPr>
                                <m:t>)</m:t>
                              </m:r>
                            </m:e>
                          </m:rad>
                        </m:den>
                      </m:f>
                      <m:r>
                        <a:rPr lang="en-US" altLang="zh-CN" sz="2800" b="0" i="1" smtClean="0">
                          <a:solidFill>
                            <a:prstClr val="black"/>
                          </a:solidFill>
                          <a:latin typeface="Cambria Math" panose="02040503050406030204" pitchFamily="18" charset="0"/>
                        </a:rPr>
                        <m:t>=</m:t>
                      </m:r>
                      <m:nary>
                        <m:naryPr>
                          <m:chr m:val="∑"/>
                          <m:ctrlPr>
                            <a:rPr lang="en-US" altLang="zh-CN" sz="2800" b="0" i="1" smtClean="0">
                              <a:solidFill>
                                <a:prstClr val="black"/>
                              </a:solidFill>
                              <a:latin typeface="Cambria Math" panose="02040503050406030204" pitchFamily="18" charset="0"/>
                            </a:rPr>
                          </m:ctrlPr>
                        </m:naryPr>
                        <m:sub>
                          <m:r>
                            <m:rPr>
                              <m:brk m:alnAt="23"/>
                            </m:rP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=1</m:t>
                          </m:r>
                        </m:sub>
                        <m:sup>
                          <m:r>
                            <a:rPr lang="en-US" altLang="zh-CN" sz="2800" b="0" i="1" smtClean="0">
                              <a:solidFill>
                                <a:prstClr val="black"/>
                              </a:solidFill>
                              <a:latin typeface="Cambria Math" panose="02040503050406030204" pitchFamily="18" charset="0"/>
                            </a:rPr>
                            <m:t>𝑛</m:t>
                          </m:r>
                        </m:sup>
                        <m:e>
                          <m:f>
                            <m:fPr>
                              <m:ctrlPr>
                                <a:rPr lang="en-US" altLang="zh-CN" sz="2800" b="0" i="1" smtClean="0">
                                  <a:solidFill>
                                    <a:prstClr val="black"/>
                                  </a:solidFill>
                                  <a:latin typeface="Cambria Math" panose="02040503050406030204" pitchFamily="18" charset="0"/>
                                </a:rPr>
                              </m:ctrlPr>
                            </m:fPr>
                            <m:num>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𝑋</m:t>
                                  </m:r>
                                </m:e>
                                <m:sub>
                                  <m:r>
                                    <a:rPr lang="en-US" altLang="zh-CN" sz="2800" b="0" i="1" smtClean="0">
                                      <a:solidFill>
                                        <a:prstClr val="black"/>
                                      </a:solidFill>
                                      <a:latin typeface="Cambria Math" panose="02040503050406030204" pitchFamily="18" charset="0"/>
                                    </a:rPr>
                                    <m:t>𝑖</m:t>
                                  </m:r>
                                </m:sub>
                              </m:sSub>
                              <m:r>
                                <a:rPr lang="en-US" altLang="zh-CN" sz="2800" b="0" i="1" smtClean="0">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𝔼</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𝑋</m:t>
                              </m:r>
                              <m:r>
                                <a:rPr lang="en-US" altLang="zh-CN" sz="2800" b="0" i="1" smtClean="0">
                                  <a:solidFill>
                                    <a:prstClr val="black"/>
                                  </a:solidFill>
                                  <a:latin typeface="Cambria Math" panose="02040503050406030204" pitchFamily="18" charset="0"/>
                                </a:rPr>
                                <m:t>)</m:t>
                              </m:r>
                            </m:num>
                            <m:den>
                              <m:rad>
                                <m:radPr>
                                  <m:degHide m:val="on"/>
                                  <m:ctrlPr>
                                    <a:rPr lang="en-US" altLang="zh-CN" sz="2800" b="0" i="1" smtClean="0">
                                      <a:solidFill>
                                        <a:prstClr val="black"/>
                                      </a:solidFill>
                                      <a:latin typeface="Cambria Math" panose="02040503050406030204" pitchFamily="18" charset="0"/>
                                    </a:rPr>
                                  </m:ctrlPr>
                                </m:radPr>
                                <m:deg/>
                                <m:e>
                                  <m:r>
                                    <a:rPr lang="en-US" altLang="zh-CN" sz="2800" b="0" i="1" smtClean="0">
                                      <a:solidFill>
                                        <a:prstClr val="black"/>
                                      </a:solidFill>
                                      <a:latin typeface="Cambria Math" panose="02040503050406030204" pitchFamily="18" charset="0"/>
                                    </a:rPr>
                                    <m:t>𝑛𝐷</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𝑋</m:t>
                                  </m:r>
                                  <m:r>
                                    <a:rPr lang="en-US" altLang="zh-CN" sz="2800" b="0" i="1" smtClean="0">
                                      <a:solidFill>
                                        <a:prstClr val="black"/>
                                      </a:solidFill>
                                      <a:latin typeface="Cambria Math" panose="02040503050406030204" pitchFamily="18" charset="0"/>
                                    </a:rPr>
                                    <m:t>)</m:t>
                                  </m:r>
                                </m:e>
                              </m:rad>
                            </m:den>
                          </m:f>
                        </m:e>
                      </m:nary>
                    </m:oMath>
                  </m:oMathPara>
                </a14:m>
                <a:endParaRPr lang="zh-CN" altLang="en-US" sz="28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514600" y="1715948"/>
                <a:ext cx="6096000" cy="1268552"/>
              </a:xfrm>
              <a:prstGeom prst="rect">
                <a:avLst/>
              </a:prstGeom>
              <a:blipFill rotWithShape="1">
                <a:blip r:embed="rId4"/>
                <a:stretch>
                  <a:fillRect t="-14"/>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6079" y="1170038"/>
            <a:ext cx="2041260" cy="531946"/>
            <a:chOff x="1053632" y="1397127"/>
            <a:chExt cx="2041260" cy="531946"/>
          </a:xfrm>
        </p:grpSpPr>
        <p:sp>
          <p:nvSpPr>
            <p:cNvPr id="17" name="矩形 16"/>
            <p:cNvSpPr/>
            <p:nvPr/>
          </p:nvSpPr>
          <p:spPr>
            <a:xfrm>
              <a:off x="1520318" y="1405853"/>
              <a:ext cx="1574574"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2.6.6</a:t>
              </a:r>
            </a:p>
          </p:txBody>
        </p:sp>
        <p:grpSp>
          <p:nvGrpSpPr>
            <p:cNvPr id="23" name="组合 22"/>
            <p:cNvGrpSpPr/>
            <p:nvPr/>
          </p:nvGrpSpPr>
          <p:grpSpPr>
            <a:xfrm>
              <a:off x="1053632" y="1397127"/>
              <a:ext cx="428587" cy="424183"/>
              <a:chOff x="1053632" y="1397127"/>
              <a:chExt cx="428587" cy="424183"/>
            </a:xfrm>
          </p:grpSpPr>
          <p:sp>
            <p:nvSpPr>
              <p:cNvPr id="24" name="矩形 23"/>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25" name="组合 24"/>
              <p:cNvGrpSpPr/>
              <p:nvPr/>
            </p:nvGrpSpPr>
            <p:grpSpPr>
              <a:xfrm>
                <a:off x="1109134" y="1448225"/>
                <a:ext cx="373085" cy="373085"/>
                <a:chOff x="1109134" y="1448225"/>
                <a:chExt cx="373085" cy="373085"/>
              </a:xfrm>
            </p:grpSpPr>
            <p:sp>
              <p:nvSpPr>
                <p:cNvPr id="26" name="矩形 25"/>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2"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2" name="灯片编号占位符 1"/>
          <p:cNvSpPr>
            <a:spLocks noGrp="1"/>
          </p:cNvSpPr>
          <p:nvPr>
            <p:ph type="sldNum" sz="quarter" idx="12"/>
          </p:nvPr>
        </p:nvSpPr>
        <p:spPr/>
        <p:txBody>
          <a:bodyPr/>
          <a:lstStyle/>
          <a:p>
            <a:fld id="{5FD308DF-D0D6-41CA-8E01-1A1CE80A10EE}" type="slidenum">
              <a:rPr lang="zh-CN" altLang="en-US" smtClean="0"/>
              <a:t>273</a:t>
            </a:fld>
            <a:endParaRPr lang="zh-CN" altLang="en-US"/>
          </a:p>
        </p:txBody>
      </p:sp>
      <p:sp>
        <p:nvSpPr>
          <p:cNvPr id="22" name="文本框 21"/>
          <p:cNvSpPr txBox="1"/>
          <p:nvPr/>
        </p:nvSpPr>
        <p:spPr>
          <a:xfrm>
            <a:off x="1331581" y="1701984"/>
            <a:ext cx="9745993" cy="769441"/>
          </a:xfrm>
          <a:prstGeom prst="rect">
            <a:avLst/>
          </a:prstGeom>
          <a:noFill/>
        </p:spPr>
        <p:txBody>
          <a:bodyPr wrap="square">
            <a:spAutoFit/>
          </a:bodyPr>
          <a:lstStyle/>
          <a:p>
            <a:r>
              <a:rPr kumimoji="0" lang="zh-CN" altLang="en-US"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如果女大学生的平均体重为</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51.96</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公斤，标准差为</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6.31</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公斤，随机选择</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36</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名女大学生，她们的平均体重超过</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57</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公斤的概率是多少？</a:t>
            </a:r>
            <a:endParaRPr lang="zh-CN" altLang="en-US" dirty="0"/>
          </a:p>
        </p:txBody>
      </p:sp>
      <p:sp>
        <p:nvSpPr>
          <p:cNvPr id="27" name="文本框 26"/>
          <p:cNvSpPr txBox="1"/>
          <p:nvPr/>
        </p:nvSpPr>
        <p:spPr>
          <a:xfrm>
            <a:off x="1276079" y="2471425"/>
            <a:ext cx="9745993" cy="430887"/>
          </a:xfrm>
          <a:prstGeom prst="rect">
            <a:avLst/>
          </a:prstGeom>
          <a:noFill/>
        </p:spPr>
        <p:txBody>
          <a:bodyPr wrap="square">
            <a:spAutoFit/>
          </a:bodyPr>
          <a:lstStyle/>
          <a:p>
            <a:r>
              <a:rPr lang="zh-CN" altLang="en-US" sz="2200" dirty="0">
                <a:solidFill>
                  <a:srgbClr val="C00000"/>
                </a:solidFill>
                <a:latin typeface="Times New Roman" panose="02020603050405020304"/>
                <a:ea typeface="思源黑体 CN Normal" panose="020B0400000000000000" pitchFamily="34" charset="-122"/>
              </a:rPr>
              <a:t>注意：</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这里并没有假设</a:t>
            </a:r>
            <a:r>
              <a:rPr kumimoji="0" lang="en-US" altLang="zh-CN" sz="2200" b="0" i="1"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X </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服从什么分布，中心极限定理仅要求是重复观测即可</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endParaRPr lang="zh-CN" altLang="en-US" dirty="0"/>
          </a:p>
        </p:txBody>
      </p:sp>
      <p:sp>
        <p:nvSpPr>
          <p:cNvPr id="28" name="文本框 27"/>
          <p:cNvSpPr txBox="1"/>
          <p:nvPr/>
        </p:nvSpPr>
        <p:spPr>
          <a:xfrm>
            <a:off x="1276079" y="3070171"/>
            <a:ext cx="6096000" cy="461665"/>
          </a:xfrm>
          <a:prstGeom prst="rect">
            <a:avLst/>
          </a:prstGeom>
          <a:noFill/>
        </p:spPr>
        <p:txBody>
          <a:bodyPr wrap="square">
            <a:spAutoFit/>
          </a:bodyPr>
          <a:lstStyle/>
          <a:p>
            <a:r>
              <a:rPr kumimoji="0" lang="zh-CN" altLang="en-US" sz="2400" b="0" i="0" u="none" strike="noStrike" kern="1200" cap="none" spc="0" normalizeH="0" baseline="0" noProof="0" dirty="0">
                <a:ln>
                  <a:noFill/>
                </a:ln>
                <a:solidFill>
                  <a:srgbClr val="0070C0"/>
                </a:solidFill>
                <a:effectLst/>
                <a:uLnTx/>
                <a:uFillTx/>
                <a:latin typeface="Times New Roman" panose="02020603050405020304"/>
                <a:ea typeface="思源黑体 CN Normal"/>
                <a:cs typeface="+mn-cs"/>
              </a:rPr>
              <a:t>分析：</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由中心极限定理</a:t>
            </a:r>
            <a:endParaRPr lang="zh-CN" altLang="en-US" sz="2400" dirty="0"/>
          </a:p>
        </p:txBody>
      </p:sp>
      <mc:AlternateContent xmlns:mc="http://schemas.openxmlformats.org/markup-compatibility/2006" xmlns:a14="http://schemas.microsoft.com/office/drawing/2010/main">
        <mc:Choice Requires="a14">
          <p:sp>
            <p:nvSpPr>
              <p:cNvPr id="29" name="文本框 28"/>
              <p:cNvSpPr txBox="1"/>
              <p:nvPr/>
            </p:nvSpPr>
            <p:spPr>
              <a:xfrm>
                <a:off x="2340354" y="3668202"/>
                <a:ext cx="6817215" cy="10604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ℙ</m:t>
                      </m:r>
                      <m:d>
                        <m:d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ad>
                                <m:radPr>
                                  <m:degHide m:val="on"/>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radPr>
                                <m:deg/>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36</m:t>
                                  </m:r>
                                </m:e>
                              </m:rad>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bar>
                                    <m:barPr>
                                      <m:pos m:val="top"/>
                                      <m:ctrlPr>
                                        <a:rPr lang="en-US" altLang="zh-CN" sz="2800" i="1">
                                          <a:solidFill>
                                            <a:prstClr val="black"/>
                                          </a:solidFill>
                                          <a:latin typeface="Cambria Math" panose="02040503050406030204" pitchFamily="18" charset="0"/>
                                        </a:rPr>
                                      </m:ctrlPr>
                                    </m:barPr>
                                    <m:e>
                                      <m:r>
                                        <a:rPr lang="en-US" altLang="zh-CN" sz="2800" i="1">
                                          <a:solidFill>
                                            <a:prstClr val="black"/>
                                          </a:solidFill>
                                          <a:latin typeface="Cambria Math" panose="02040503050406030204" pitchFamily="18" charset="0"/>
                                        </a:rPr>
                                        <m:t>𝑋</m:t>
                                      </m:r>
                                    </m:e>
                                  </m:bar>
                                  <m:r>
                                    <a:rPr lang="en-US" altLang="zh-CN" sz="2800" i="1">
                                      <a:solidFill>
                                        <a:prstClr val="black"/>
                                      </a:solidFill>
                                      <a:latin typeface="Cambria Math" panose="02040503050406030204" pitchFamily="18" charset="0"/>
                                    </a:rPr>
                                    <m:t>−51.96</m:t>
                                  </m:r>
                                </m:e>
                              </m:d>
                            </m:num>
                            <m:den>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6.31</m:t>
                              </m:r>
                            </m:den>
                          </m:f>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l-GR"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Φ</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𝑥</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28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lang="zh-CN" altLang="en-US" dirty="0"/>
              </a:p>
            </p:txBody>
          </p:sp>
        </mc:Choice>
        <mc:Fallback xmlns="">
          <p:sp>
            <p:nvSpPr>
              <p:cNvPr id="29" name="文本框 28"/>
              <p:cNvSpPr txBox="1">
                <a:spLocks noRot="1" noChangeAspect="1" noMove="1" noResize="1" noEditPoints="1" noAdjustHandles="1" noChangeArrowheads="1" noChangeShapeType="1" noTextEdit="1"/>
              </p:cNvSpPr>
              <p:nvPr/>
            </p:nvSpPr>
            <p:spPr>
              <a:xfrm>
                <a:off x="2340354" y="3668202"/>
                <a:ext cx="6817215" cy="1060483"/>
              </a:xfrm>
              <a:prstGeom prst="rect">
                <a:avLst/>
              </a:prstGeom>
              <a:blipFill rotWithShape="1">
                <a:blip r:embed="rId4"/>
                <a:stretch>
                  <a:fillRect l="-6" t="-42" r="3" b="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2247900" y="5053236"/>
                <a:ext cx="6096000" cy="60567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prstClr val="black"/>
                    </a:solidFill>
                    <a:latin typeface="Times New Roman" panose="02020603050405020304"/>
                    <a:ea typeface="思源黑体 CN Normal"/>
                  </a:rPr>
                  <a:t>要求</a:t>
                </a:r>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ℙ</m:t>
                    </m:r>
                    <m:d>
                      <m:d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bar>
                          <m:barPr>
                            <m:pos m:val="top"/>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bar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𝑋</m:t>
                            </m:r>
                          </m:e>
                        </m:ba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&gt;57</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endParaRPr lang="zh-CN" altLang="en-US" dirty="0"/>
              </a:p>
            </p:txBody>
          </p:sp>
        </mc:Choice>
        <mc:Fallback xmlns="">
          <p:sp>
            <p:nvSpPr>
              <p:cNvPr id="34" name="文本框 33"/>
              <p:cNvSpPr txBox="1">
                <a:spLocks noRot="1" noChangeAspect="1" noMove="1" noResize="1" noEditPoints="1" noAdjustHandles="1" noChangeArrowheads="1" noChangeShapeType="1" noTextEdit="1"/>
              </p:cNvSpPr>
              <p:nvPr/>
            </p:nvSpPr>
            <p:spPr>
              <a:xfrm>
                <a:off x="2247900" y="5053236"/>
                <a:ext cx="6096000" cy="605679"/>
              </a:xfrm>
              <a:prstGeom prst="rect">
                <a:avLst/>
              </a:prstGeom>
              <a:blipFill rotWithShape="1">
                <a:blip r:embed="rId5"/>
                <a:stretch>
                  <a:fillRect t="-89" b="71"/>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4"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304924" y="4102531"/>
            <a:ext cx="9648825" cy="497765"/>
          </a:xfrm>
          <a:prstGeom prst="rect">
            <a:avLst/>
          </a:prstGeom>
        </p:spPr>
        <p:txBody>
          <a:bodyPr wrap="square">
            <a:spAutoFit/>
          </a:bodyPr>
          <a:lstStyle/>
          <a:p>
            <a:pPr>
              <a:lnSpc>
                <a:spcPct val="120000"/>
              </a:lnSpc>
            </a:pPr>
            <a:r>
              <a:rPr lang="zh-CN" altLang="en-US" sz="2400" dirty="0"/>
              <a:t>程序代码   </a:t>
            </a:r>
            <a:r>
              <a:rPr lang="en-US" altLang="zh-CN" sz="2400" dirty="0"/>
              <a:t>1-pnorm(6*(57-51.96)/6.31,0,1)</a:t>
            </a:r>
            <a:endParaRPr lang="zh-CN" altLang="en-US" sz="2400" dirty="0"/>
          </a:p>
        </p:txBody>
      </p:sp>
      <p:sp>
        <p:nvSpPr>
          <p:cNvPr id="35" name="矩形 34"/>
          <p:cNvSpPr/>
          <p:nvPr/>
        </p:nvSpPr>
        <p:spPr>
          <a:xfrm>
            <a:off x="1304924" y="4802527"/>
            <a:ext cx="4486275" cy="497765"/>
          </a:xfrm>
          <a:prstGeom prst="rect">
            <a:avLst/>
          </a:prstGeom>
        </p:spPr>
        <p:txBody>
          <a:bodyPr wrap="square">
            <a:spAutoFit/>
          </a:bodyPr>
          <a:lstStyle/>
          <a:p>
            <a:pPr>
              <a:lnSpc>
                <a:spcPct val="120000"/>
              </a:lnSpc>
            </a:pPr>
            <a:r>
              <a:rPr lang="zh-CN" altLang="en-US" sz="2400" dirty="0"/>
              <a:t>运行结果   </a:t>
            </a:r>
            <a:r>
              <a:rPr lang="en-US" altLang="zh-CN" sz="2400" dirty="0"/>
              <a:t>8.240182e-07</a:t>
            </a:r>
            <a:r>
              <a:rPr lang="zh-CN" altLang="en-US" sz="2400" dirty="0"/>
              <a:t>，即</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274</a:t>
            </a:fld>
            <a:endParaRPr lang="zh-CN" altLang="en-US"/>
          </a:p>
        </p:txBody>
      </p:sp>
      <mc:AlternateContent xmlns:mc="http://schemas.openxmlformats.org/markup-compatibility/2006" xmlns:a14="http://schemas.microsoft.com/office/drawing/2010/main">
        <mc:Choice Requires="a14">
          <p:sp>
            <p:nvSpPr>
              <p:cNvPr id="13" name="文本框 12"/>
              <p:cNvSpPr txBox="1"/>
              <p:nvPr/>
            </p:nvSpPr>
            <p:spPr>
              <a:xfrm>
                <a:off x="2268337" y="1034408"/>
                <a:ext cx="7269250" cy="862287"/>
              </a:xfrm>
              <a:prstGeom prst="rect">
                <a:avLst/>
              </a:prstGeom>
              <a:noFill/>
            </p:spPr>
            <p:txBody>
              <a:bodyPr wrap="square">
                <a:spAutoFit/>
              </a:bodyPr>
              <a:lstStyle/>
              <a:p>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ℙ</m:t>
                    </m:r>
                    <m:d>
                      <m:d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bar>
                          <m:barPr>
                            <m:pos m:val="top"/>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bar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𝑋</m:t>
                            </m:r>
                          </m:e>
                        </m:ba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&gt;57</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lang="en-US" altLang="zh-CN" sz="2800" dirty="0">
                    <a:solidFill>
                      <a:prstClr val="black"/>
                    </a:solidFill>
                    <a:ea typeface="Cambria Math" panose="02040503050406030204" pitchFamily="18" charset="0"/>
                  </a:rPr>
                  <a:t> </a:t>
                </a:r>
                <a14:m>
                  <m:oMath xmlns:m="http://schemas.openxmlformats.org/officeDocument/2006/math">
                    <m:r>
                      <a:rPr lang="en-US" altLang="zh-CN" sz="2800" i="1">
                        <a:solidFill>
                          <a:prstClr val="black"/>
                        </a:solidFill>
                        <a:latin typeface="Cambria Math" panose="02040503050406030204" pitchFamily="18" charset="0"/>
                        <a:ea typeface="Cambria Math" panose="02040503050406030204" pitchFamily="18" charset="0"/>
                      </a:rPr>
                      <m:t>ℙ</m:t>
                    </m:r>
                    <m:d>
                      <m:dPr>
                        <m:ctrlPr>
                          <a:rPr lang="en-US" altLang="zh-CN" sz="2800" i="1">
                            <a:solidFill>
                              <a:prstClr val="black"/>
                            </a:solidFill>
                            <a:latin typeface="Cambria Math" panose="02040503050406030204" pitchFamily="18" charset="0"/>
                          </a:rPr>
                        </m:ctrlPr>
                      </m:dPr>
                      <m:e>
                        <m:f>
                          <m:fPr>
                            <m:ctrlPr>
                              <a:rPr lang="en-US" altLang="zh-CN" sz="2800" i="1">
                                <a:solidFill>
                                  <a:prstClr val="black"/>
                                </a:solidFill>
                                <a:latin typeface="Cambria Math" panose="02040503050406030204" pitchFamily="18" charset="0"/>
                              </a:rPr>
                            </m:ctrlPr>
                          </m:fPr>
                          <m:num>
                            <m:rad>
                              <m:radPr>
                                <m:degHide m:val="on"/>
                                <m:ctrlPr>
                                  <a:rPr lang="en-US" altLang="zh-CN" sz="2800" i="1">
                                    <a:solidFill>
                                      <a:prstClr val="black"/>
                                    </a:solidFill>
                                    <a:latin typeface="Cambria Math" panose="02040503050406030204" pitchFamily="18" charset="0"/>
                                  </a:rPr>
                                </m:ctrlPr>
                              </m:radPr>
                              <m:deg/>
                              <m:e>
                                <m:r>
                                  <a:rPr lang="en-US" altLang="zh-CN" sz="2800" i="1">
                                    <a:solidFill>
                                      <a:prstClr val="black"/>
                                    </a:solidFill>
                                    <a:latin typeface="Cambria Math" panose="02040503050406030204" pitchFamily="18" charset="0"/>
                                  </a:rPr>
                                  <m:t>36</m:t>
                                </m:r>
                              </m:e>
                            </m:rad>
                            <m:d>
                              <m:dPr>
                                <m:ctrlPr>
                                  <a:rPr lang="en-US" altLang="zh-CN" sz="2800" i="1">
                                    <a:solidFill>
                                      <a:prstClr val="black"/>
                                    </a:solidFill>
                                    <a:latin typeface="Cambria Math" panose="02040503050406030204" pitchFamily="18" charset="0"/>
                                  </a:rPr>
                                </m:ctrlPr>
                              </m:dPr>
                              <m:e>
                                <m:bar>
                                  <m:barPr>
                                    <m:pos m:val="top"/>
                                    <m:ctrlPr>
                                      <a:rPr lang="en-US" altLang="zh-CN" sz="2800" i="1">
                                        <a:solidFill>
                                          <a:prstClr val="black"/>
                                        </a:solidFill>
                                        <a:latin typeface="Cambria Math" panose="02040503050406030204" pitchFamily="18" charset="0"/>
                                      </a:rPr>
                                    </m:ctrlPr>
                                  </m:barPr>
                                  <m:e>
                                    <m:r>
                                      <a:rPr lang="en-US" altLang="zh-CN" sz="2800" i="1">
                                        <a:solidFill>
                                          <a:prstClr val="black"/>
                                        </a:solidFill>
                                        <a:latin typeface="Cambria Math" panose="02040503050406030204" pitchFamily="18" charset="0"/>
                                      </a:rPr>
                                      <m:t>𝑋</m:t>
                                    </m:r>
                                  </m:e>
                                </m:bar>
                                <m:r>
                                  <a:rPr lang="en-US" altLang="zh-CN" sz="2800" i="1">
                                    <a:solidFill>
                                      <a:prstClr val="black"/>
                                    </a:solidFill>
                                    <a:latin typeface="Cambria Math" panose="02040503050406030204" pitchFamily="18" charset="0"/>
                                  </a:rPr>
                                  <m:t>−51.96</m:t>
                                </m:r>
                              </m:e>
                            </m:d>
                          </m:num>
                          <m:den>
                            <m:r>
                              <a:rPr lang="en-US" altLang="zh-CN" sz="2800" i="1">
                                <a:solidFill>
                                  <a:prstClr val="black"/>
                                </a:solidFill>
                                <a:latin typeface="Cambria Math" panose="02040503050406030204" pitchFamily="18" charset="0"/>
                              </a:rPr>
                              <m:t>6.31</m:t>
                            </m:r>
                          </m:den>
                        </m:f>
                        <m:r>
                          <a:rPr lang="en-US" altLang="zh-CN" sz="2800" i="1">
                            <a:solidFill>
                              <a:prstClr val="black"/>
                            </a:solidFill>
                            <a:latin typeface="Cambria Math" panose="02040503050406030204" pitchFamily="18" charset="0"/>
                          </a:rPr>
                          <m:t>&gt;</m:t>
                        </m:r>
                        <m:f>
                          <m:fPr>
                            <m:ctrlPr>
                              <a:rPr lang="en-US" altLang="zh-CN" sz="2800" i="1">
                                <a:solidFill>
                                  <a:prstClr val="black"/>
                                </a:solidFill>
                                <a:latin typeface="Cambria Math" panose="02040503050406030204" pitchFamily="18" charset="0"/>
                              </a:rPr>
                            </m:ctrlPr>
                          </m:fPr>
                          <m:num>
                            <m:rad>
                              <m:radPr>
                                <m:degHide m:val="on"/>
                                <m:ctrlPr>
                                  <a:rPr lang="en-US" altLang="zh-CN" sz="2800" i="1">
                                    <a:solidFill>
                                      <a:prstClr val="black"/>
                                    </a:solidFill>
                                    <a:latin typeface="Cambria Math" panose="02040503050406030204" pitchFamily="18" charset="0"/>
                                  </a:rPr>
                                </m:ctrlPr>
                              </m:radPr>
                              <m:deg/>
                              <m:e>
                                <m:r>
                                  <a:rPr lang="en-US" altLang="zh-CN" sz="2800" i="1">
                                    <a:solidFill>
                                      <a:prstClr val="black"/>
                                    </a:solidFill>
                                    <a:latin typeface="Cambria Math" panose="02040503050406030204" pitchFamily="18" charset="0"/>
                                  </a:rPr>
                                  <m:t>36</m:t>
                                </m:r>
                              </m:e>
                            </m:rad>
                            <m:d>
                              <m:dPr>
                                <m:ctrlPr>
                                  <a:rPr lang="en-US" altLang="zh-CN" sz="2800" i="1">
                                    <a:solidFill>
                                      <a:prstClr val="black"/>
                                    </a:solidFill>
                                    <a:latin typeface="Cambria Math" panose="02040503050406030204" pitchFamily="18" charset="0"/>
                                  </a:rPr>
                                </m:ctrlPr>
                              </m:dPr>
                              <m:e>
                                <m:r>
                                  <a:rPr lang="en-US" altLang="zh-CN" sz="2800" b="0" i="1" smtClean="0">
                                    <a:solidFill>
                                      <a:prstClr val="black"/>
                                    </a:solidFill>
                                    <a:latin typeface="Cambria Math" panose="02040503050406030204" pitchFamily="18" charset="0"/>
                                  </a:rPr>
                                  <m:t>57</m:t>
                                </m:r>
                                <m:r>
                                  <a:rPr lang="en-US" altLang="zh-CN" sz="2800" i="1">
                                    <a:solidFill>
                                      <a:prstClr val="black"/>
                                    </a:solidFill>
                                    <a:latin typeface="Cambria Math" panose="02040503050406030204" pitchFamily="18" charset="0"/>
                                  </a:rPr>
                                  <m:t>−51.96</m:t>
                                </m:r>
                              </m:e>
                            </m:d>
                          </m:num>
                          <m:den>
                            <m:r>
                              <a:rPr lang="en-US" altLang="zh-CN" sz="2800" i="1">
                                <a:solidFill>
                                  <a:prstClr val="black"/>
                                </a:solidFill>
                                <a:latin typeface="Cambria Math" panose="02040503050406030204" pitchFamily="18" charset="0"/>
                              </a:rPr>
                              <m:t>6.31</m:t>
                            </m:r>
                          </m:den>
                        </m:f>
                      </m:e>
                    </m:d>
                  </m:oMath>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268337" y="1034408"/>
                <a:ext cx="7269250" cy="862287"/>
              </a:xfrm>
              <a:prstGeom prst="rect">
                <a:avLst/>
              </a:prstGeom>
              <a:blipFill rotWithShape="1">
                <a:blip r:embed="rId4"/>
                <a:stretch>
                  <a:fillRect l="-2" t="-73" r="7" b="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4081477" y="1940329"/>
                <a:ext cx="7269250" cy="862287"/>
              </a:xfrm>
              <a:prstGeom prst="rect">
                <a:avLst/>
              </a:prstGeom>
              <a:noFill/>
            </p:spPr>
            <p:txBody>
              <a:bodyPr wrap="square">
                <a:spAutoFit/>
              </a:bodyPr>
              <a:lstStyle/>
              <a:p>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lang="en-US" altLang="zh-CN" sz="2800" dirty="0">
                    <a:solidFill>
                      <a:prstClr val="black"/>
                    </a:solidFill>
                    <a:ea typeface="Cambria Math" panose="02040503050406030204" pitchFamily="18" charset="0"/>
                  </a:rPr>
                  <a:t> </a:t>
                </a:r>
                <a14:m>
                  <m:oMath xmlns:m="http://schemas.openxmlformats.org/officeDocument/2006/math">
                    <m:r>
                      <a:rPr lang="en-US" altLang="zh-CN" sz="2800" b="0" i="0" smtClean="0">
                        <a:solidFill>
                          <a:prstClr val="black"/>
                        </a:solidFill>
                        <a:latin typeface="Cambria Math" panose="02040503050406030204" pitchFamily="18" charset="0"/>
                        <a:ea typeface="Cambria Math" panose="02040503050406030204" pitchFamily="18" charset="0"/>
                      </a:rPr>
                      <m:t>1−</m:t>
                    </m:r>
                    <m:r>
                      <a:rPr lang="en-US" altLang="zh-CN" sz="2800" i="1">
                        <a:solidFill>
                          <a:prstClr val="black"/>
                        </a:solidFill>
                        <a:latin typeface="Cambria Math" panose="02040503050406030204" pitchFamily="18" charset="0"/>
                        <a:ea typeface="Cambria Math" panose="02040503050406030204" pitchFamily="18" charset="0"/>
                      </a:rPr>
                      <m:t>ℙ</m:t>
                    </m:r>
                    <m:d>
                      <m:dPr>
                        <m:ctrlPr>
                          <a:rPr lang="en-US" altLang="zh-CN" sz="2800" i="1">
                            <a:solidFill>
                              <a:prstClr val="black"/>
                            </a:solidFill>
                            <a:latin typeface="Cambria Math" panose="02040503050406030204" pitchFamily="18" charset="0"/>
                          </a:rPr>
                        </m:ctrlPr>
                      </m:dPr>
                      <m:e>
                        <m:f>
                          <m:fPr>
                            <m:ctrlPr>
                              <a:rPr lang="en-US" altLang="zh-CN" sz="2800" i="1">
                                <a:solidFill>
                                  <a:prstClr val="black"/>
                                </a:solidFill>
                                <a:latin typeface="Cambria Math" panose="02040503050406030204" pitchFamily="18" charset="0"/>
                              </a:rPr>
                            </m:ctrlPr>
                          </m:fPr>
                          <m:num>
                            <m:rad>
                              <m:radPr>
                                <m:degHide m:val="on"/>
                                <m:ctrlPr>
                                  <a:rPr lang="en-US" altLang="zh-CN" sz="2800" i="1">
                                    <a:solidFill>
                                      <a:prstClr val="black"/>
                                    </a:solidFill>
                                    <a:latin typeface="Cambria Math" panose="02040503050406030204" pitchFamily="18" charset="0"/>
                                  </a:rPr>
                                </m:ctrlPr>
                              </m:radPr>
                              <m:deg/>
                              <m:e>
                                <m:r>
                                  <a:rPr lang="en-US" altLang="zh-CN" sz="2800" i="1">
                                    <a:solidFill>
                                      <a:prstClr val="black"/>
                                    </a:solidFill>
                                    <a:latin typeface="Cambria Math" panose="02040503050406030204" pitchFamily="18" charset="0"/>
                                  </a:rPr>
                                  <m:t>36</m:t>
                                </m:r>
                              </m:e>
                            </m:rad>
                            <m:d>
                              <m:dPr>
                                <m:ctrlPr>
                                  <a:rPr lang="en-US" altLang="zh-CN" sz="2800" i="1">
                                    <a:solidFill>
                                      <a:prstClr val="black"/>
                                    </a:solidFill>
                                    <a:latin typeface="Cambria Math" panose="02040503050406030204" pitchFamily="18" charset="0"/>
                                  </a:rPr>
                                </m:ctrlPr>
                              </m:dPr>
                              <m:e>
                                <m:bar>
                                  <m:barPr>
                                    <m:pos m:val="top"/>
                                    <m:ctrlPr>
                                      <a:rPr lang="en-US" altLang="zh-CN" sz="2800" i="1">
                                        <a:solidFill>
                                          <a:prstClr val="black"/>
                                        </a:solidFill>
                                        <a:latin typeface="Cambria Math" panose="02040503050406030204" pitchFamily="18" charset="0"/>
                                      </a:rPr>
                                    </m:ctrlPr>
                                  </m:barPr>
                                  <m:e>
                                    <m:r>
                                      <a:rPr lang="en-US" altLang="zh-CN" sz="2800" i="1">
                                        <a:solidFill>
                                          <a:prstClr val="black"/>
                                        </a:solidFill>
                                        <a:latin typeface="Cambria Math" panose="02040503050406030204" pitchFamily="18" charset="0"/>
                                      </a:rPr>
                                      <m:t>𝑋</m:t>
                                    </m:r>
                                  </m:e>
                                </m:bar>
                                <m:r>
                                  <a:rPr lang="en-US" altLang="zh-CN" sz="2800" i="1">
                                    <a:solidFill>
                                      <a:prstClr val="black"/>
                                    </a:solidFill>
                                    <a:latin typeface="Cambria Math" panose="02040503050406030204" pitchFamily="18" charset="0"/>
                                  </a:rPr>
                                  <m:t>−51.96</m:t>
                                </m:r>
                              </m:e>
                            </m:d>
                          </m:num>
                          <m:den>
                            <m:r>
                              <a:rPr lang="en-US" altLang="zh-CN" sz="2800" i="1">
                                <a:solidFill>
                                  <a:prstClr val="black"/>
                                </a:solidFill>
                                <a:latin typeface="Cambria Math" panose="02040503050406030204" pitchFamily="18" charset="0"/>
                              </a:rPr>
                              <m:t>6.31</m:t>
                            </m:r>
                          </m:den>
                        </m:f>
                        <m:r>
                          <a:rPr lang="en-US" altLang="zh-CN" sz="2800" i="1" smtClean="0">
                            <a:solidFill>
                              <a:prstClr val="black"/>
                            </a:solidFill>
                            <a:latin typeface="Cambria Math" panose="02040503050406030204" pitchFamily="18" charset="0"/>
                            <a:ea typeface="Cambria Math" panose="02040503050406030204" pitchFamily="18" charset="0"/>
                          </a:rPr>
                          <m:t>≤</m:t>
                        </m:r>
                        <m:f>
                          <m:fPr>
                            <m:ctrlPr>
                              <a:rPr lang="en-US" altLang="zh-CN" sz="2800" i="1">
                                <a:solidFill>
                                  <a:prstClr val="black"/>
                                </a:solidFill>
                                <a:latin typeface="Cambria Math" panose="02040503050406030204" pitchFamily="18" charset="0"/>
                              </a:rPr>
                            </m:ctrlPr>
                          </m:fPr>
                          <m:num>
                            <m:rad>
                              <m:radPr>
                                <m:degHide m:val="on"/>
                                <m:ctrlPr>
                                  <a:rPr lang="en-US" altLang="zh-CN" sz="2800" i="1">
                                    <a:solidFill>
                                      <a:prstClr val="black"/>
                                    </a:solidFill>
                                    <a:latin typeface="Cambria Math" panose="02040503050406030204" pitchFamily="18" charset="0"/>
                                  </a:rPr>
                                </m:ctrlPr>
                              </m:radPr>
                              <m:deg/>
                              <m:e>
                                <m:r>
                                  <a:rPr lang="en-US" altLang="zh-CN" sz="2800" i="1">
                                    <a:solidFill>
                                      <a:prstClr val="black"/>
                                    </a:solidFill>
                                    <a:latin typeface="Cambria Math" panose="02040503050406030204" pitchFamily="18" charset="0"/>
                                  </a:rPr>
                                  <m:t>36</m:t>
                                </m:r>
                              </m:e>
                            </m:rad>
                            <m:d>
                              <m:dPr>
                                <m:ctrlPr>
                                  <a:rPr lang="en-US" altLang="zh-CN" sz="2800" i="1">
                                    <a:solidFill>
                                      <a:prstClr val="black"/>
                                    </a:solidFill>
                                    <a:latin typeface="Cambria Math" panose="02040503050406030204" pitchFamily="18" charset="0"/>
                                  </a:rPr>
                                </m:ctrlPr>
                              </m:dPr>
                              <m:e>
                                <m:r>
                                  <a:rPr lang="en-US" altLang="zh-CN" sz="2800" b="0" i="1" smtClean="0">
                                    <a:solidFill>
                                      <a:prstClr val="black"/>
                                    </a:solidFill>
                                    <a:latin typeface="Cambria Math" panose="02040503050406030204" pitchFamily="18" charset="0"/>
                                  </a:rPr>
                                  <m:t>57</m:t>
                                </m:r>
                                <m:r>
                                  <a:rPr lang="en-US" altLang="zh-CN" sz="2800" i="1">
                                    <a:solidFill>
                                      <a:prstClr val="black"/>
                                    </a:solidFill>
                                    <a:latin typeface="Cambria Math" panose="02040503050406030204" pitchFamily="18" charset="0"/>
                                  </a:rPr>
                                  <m:t>−51.96</m:t>
                                </m:r>
                              </m:e>
                            </m:d>
                          </m:num>
                          <m:den>
                            <m:r>
                              <a:rPr lang="en-US" altLang="zh-CN" sz="2800" i="1">
                                <a:solidFill>
                                  <a:prstClr val="black"/>
                                </a:solidFill>
                                <a:latin typeface="Cambria Math" panose="02040503050406030204" pitchFamily="18" charset="0"/>
                              </a:rPr>
                              <m:t>6.31</m:t>
                            </m:r>
                          </m:den>
                        </m:f>
                      </m:e>
                    </m:d>
                  </m:oMath>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4081477" y="1940329"/>
                <a:ext cx="7269250" cy="862287"/>
              </a:xfrm>
              <a:prstGeom prst="rect">
                <a:avLst/>
              </a:prstGeom>
              <a:blipFill rotWithShape="1">
                <a:blip r:embed="rId5"/>
                <a:stretch>
                  <a:fillRect l="-5" t="-47" r="1" b="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4081477" y="2994914"/>
                <a:ext cx="7269250" cy="790473"/>
              </a:xfrm>
              <a:prstGeom prst="rect">
                <a:avLst/>
              </a:prstGeom>
              <a:noFill/>
            </p:spPr>
            <p:txBody>
              <a:bodyPr wrap="square">
                <a:spAutoFit/>
              </a:bodyPr>
              <a:lstStyle/>
              <a:p>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a14:m>
                <a:r>
                  <a:rPr lang="en-US" altLang="zh-CN" sz="2800" dirty="0">
                    <a:solidFill>
                      <a:prstClr val="black"/>
                    </a:solidFill>
                    <a:ea typeface="Cambria Math" panose="02040503050406030204" pitchFamily="18" charset="0"/>
                  </a:rPr>
                  <a:t> </a:t>
                </a:r>
                <a14:m>
                  <m:oMath xmlns:m="http://schemas.openxmlformats.org/officeDocument/2006/math">
                    <m:r>
                      <a:rPr lang="en-US" altLang="zh-CN" sz="2800" b="0" i="0" smtClean="0">
                        <a:solidFill>
                          <a:prstClr val="black"/>
                        </a:solidFill>
                        <a:latin typeface="Cambria Math" panose="02040503050406030204" pitchFamily="18" charset="0"/>
                        <a:ea typeface="Cambria Math" panose="02040503050406030204" pitchFamily="18" charset="0"/>
                      </a:rPr>
                      <m:t>1−</m:t>
                    </m:r>
                    <m:r>
                      <m:rPr>
                        <m:sty m:val="p"/>
                      </m:rPr>
                      <a:rPr lang="el-GR" altLang="zh-CN" sz="2800" b="0" i="1" smtClean="0">
                        <a:solidFill>
                          <a:prstClr val="black"/>
                        </a:solidFill>
                        <a:latin typeface="Cambria Math" panose="02040503050406030204" pitchFamily="18" charset="0"/>
                        <a:ea typeface="Cambria Math" panose="02040503050406030204" pitchFamily="18" charset="0"/>
                      </a:rPr>
                      <m:t>Φ</m:t>
                    </m:r>
                    <m:d>
                      <m:dPr>
                        <m:ctrlPr>
                          <a:rPr lang="en-US" altLang="zh-CN" sz="2800" i="1">
                            <a:solidFill>
                              <a:prstClr val="black"/>
                            </a:solidFill>
                            <a:latin typeface="Cambria Math" panose="02040503050406030204" pitchFamily="18" charset="0"/>
                          </a:rPr>
                        </m:ctrlPr>
                      </m:dPr>
                      <m:e>
                        <m:f>
                          <m:fPr>
                            <m:ctrlPr>
                              <a:rPr lang="en-US" altLang="zh-CN" sz="2800" i="1">
                                <a:solidFill>
                                  <a:prstClr val="black"/>
                                </a:solidFill>
                                <a:latin typeface="Cambria Math" panose="02040503050406030204" pitchFamily="18" charset="0"/>
                              </a:rPr>
                            </m:ctrlPr>
                          </m:fPr>
                          <m:num>
                            <m:rad>
                              <m:radPr>
                                <m:degHide m:val="on"/>
                                <m:ctrlPr>
                                  <a:rPr lang="en-US" altLang="zh-CN" sz="2800" i="1">
                                    <a:solidFill>
                                      <a:prstClr val="black"/>
                                    </a:solidFill>
                                    <a:latin typeface="Cambria Math" panose="02040503050406030204" pitchFamily="18" charset="0"/>
                                  </a:rPr>
                                </m:ctrlPr>
                              </m:radPr>
                              <m:deg/>
                              <m:e>
                                <m:r>
                                  <a:rPr lang="en-US" altLang="zh-CN" sz="2800" i="1">
                                    <a:solidFill>
                                      <a:prstClr val="black"/>
                                    </a:solidFill>
                                    <a:latin typeface="Cambria Math" panose="02040503050406030204" pitchFamily="18" charset="0"/>
                                  </a:rPr>
                                  <m:t>36</m:t>
                                </m:r>
                              </m:e>
                            </m:rad>
                            <m:d>
                              <m:dPr>
                                <m:ctrlPr>
                                  <a:rPr lang="en-US" altLang="zh-CN" sz="2800" i="1">
                                    <a:solidFill>
                                      <a:prstClr val="black"/>
                                    </a:solidFill>
                                    <a:latin typeface="Cambria Math" panose="02040503050406030204" pitchFamily="18" charset="0"/>
                                  </a:rPr>
                                </m:ctrlPr>
                              </m:dPr>
                              <m:e>
                                <m:r>
                                  <a:rPr lang="en-US" altLang="zh-CN" sz="2800" b="0" i="1" smtClean="0">
                                    <a:solidFill>
                                      <a:prstClr val="black"/>
                                    </a:solidFill>
                                    <a:latin typeface="Cambria Math" panose="02040503050406030204" pitchFamily="18" charset="0"/>
                                  </a:rPr>
                                  <m:t>57</m:t>
                                </m:r>
                                <m:r>
                                  <a:rPr lang="en-US" altLang="zh-CN" sz="2800" i="1">
                                    <a:solidFill>
                                      <a:prstClr val="black"/>
                                    </a:solidFill>
                                    <a:latin typeface="Cambria Math" panose="02040503050406030204" pitchFamily="18" charset="0"/>
                                  </a:rPr>
                                  <m:t>−51.96</m:t>
                                </m:r>
                              </m:e>
                            </m:d>
                          </m:num>
                          <m:den>
                            <m:r>
                              <a:rPr lang="en-US" altLang="zh-CN" sz="2800" i="1">
                                <a:solidFill>
                                  <a:prstClr val="black"/>
                                </a:solidFill>
                                <a:latin typeface="Cambria Math" panose="02040503050406030204" pitchFamily="18" charset="0"/>
                              </a:rPr>
                              <m:t>6.31</m:t>
                            </m:r>
                          </m:den>
                        </m:f>
                      </m:e>
                    </m:d>
                  </m:oMath>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4081477" y="2994914"/>
                <a:ext cx="7269250" cy="790473"/>
              </a:xfrm>
              <a:prstGeom prst="rect">
                <a:avLst/>
              </a:prstGeom>
              <a:blipFill rotWithShape="1">
                <a:blip r:embed="rId6"/>
                <a:stretch>
                  <a:fillRect l="-5" t="-32" r="1" b="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419350" y="5555203"/>
                <a:ext cx="6096000" cy="6056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ℙ</m:t>
                      </m:r>
                      <m:d>
                        <m:d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bar>
                            <m:barPr>
                              <m:pos m:val="top"/>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bar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𝑋</m:t>
                              </m:r>
                            </m:e>
                          </m:ba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&gt;57</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≈0.000 000 8</m:t>
                      </m:r>
                      <m:r>
                        <a:rPr kumimoji="0" lang="en-US" altLang="zh-CN"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24</m:t>
                      </m:r>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419350" y="5555203"/>
                <a:ext cx="6096000" cy="605679"/>
              </a:xfrm>
              <a:prstGeom prst="rect">
                <a:avLst/>
              </a:prstGeom>
              <a:blipFill rotWithShape="1">
                <a:blip r:embed="rId7"/>
                <a:stretch>
                  <a:fillRect t="-37" b="18"/>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4" grpId="0"/>
      <p:bldP spid="5" grpId="0"/>
      <p:bldP spid="19"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FD308DF-D0D6-41CA-8E01-1A1CE80A10EE}" type="slidenum">
              <a:rPr lang="zh-CN" altLang="en-US" smtClean="0"/>
              <a:t>275</a:t>
            </a:fld>
            <a:endParaRPr lang="zh-CN" altLang="en-US"/>
          </a:p>
        </p:txBody>
      </p:sp>
      <p:sp>
        <p:nvSpPr>
          <p:cNvPr id="4" name="文本框 3"/>
          <p:cNvSpPr txBox="1"/>
          <p:nvPr/>
        </p:nvSpPr>
        <p:spPr>
          <a:xfrm>
            <a:off x="1457324" y="1135587"/>
            <a:ext cx="9115425" cy="954107"/>
          </a:xfrm>
          <a:prstGeom prst="rect">
            <a:avLst/>
          </a:prstGeom>
          <a:noFill/>
        </p:spPr>
        <p:txBody>
          <a:bodyPr wrap="square">
            <a:spAutoFit/>
          </a:bodyPr>
          <a:lstStyle/>
          <a:p>
            <a:r>
              <a:rPr kumimoji="0" lang="zh-CN" altLang="en-US" sz="2800" b="0" i="0" u="none" strike="noStrike" kern="1200" cap="none" spc="0" normalizeH="0" baseline="0" noProof="0" dirty="0">
                <a:ln>
                  <a:noFill/>
                </a:ln>
                <a:solidFill>
                  <a:srgbClr val="0070C0"/>
                </a:solidFill>
                <a:effectLst/>
                <a:uLnTx/>
                <a:uFillTx/>
                <a:latin typeface="Times New Roman" panose="02020603050405020304"/>
                <a:ea typeface="思源黑体 CN Normal" panose="020B0400000000000000" pitchFamily="34" charset="-122"/>
                <a:cs typeface="+mn-cs"/>
              </a:rPr>
              <a:t>问题：</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假设女大学生的体重近似服从正态分布，随机选一位女大学生，她的体重超过</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57</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公斤的概率是多少？</a:t>
            </a:r>
            <a:endParaRPr lang="zh-CN" altLang="en-US" sz="2800" dirty="0"/>
          </a:p>
        </p:txBody>
      </p:sp>
      <mc:AlternateContent xmlns:mc="http://schemas.openxmlformats.org/markup-compatibility/2006" xmlns:a14="http://schemas.microsoft.com/office/drawing/2010/main">
        <mc:Choice Requires="a14">
          <p:sp>
            <p:nvSpPr>
              <p:cNvPr id="8" name="文本框 7"/>
              <p:cNvSpPr txBox="1"/>
              <p:nvPr/>
            </p:nvSpPr>
            <p:spPr>
              <a:xfrm>
                <a:off x="1457324" y="2476333"/>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solidFill>
                      <a:srgbClr val="0070C0"/>
                    </a:solidFill>
                    <a:latin typeface="Times New Roman" panose="02020603050405020304"/>
                    <a:ea typeface="思源黑体 CN Normal"/>
                  </a:rPr>
                  <a:t>分析：</a:t>
                </a:r>
                <a:r>
                  <a:rPr lang="zh-CN" altLang="en-US" sz="2800" dirty="0">
                    <a:solidFill>
                      <a:prstClr val="black"/>
                    </a:solidFill>
                    <a:latin typeface="Times New Roman" panose="02020603050405020304"/>
                    <a:ea typeface="思源黑体 CN Normal"/>
                  </a:rPr>
                  <a:t>要求</a:t>
                </a:r>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ℙ</m:t>
                    </m:r>
                    <m:d>
                      <m:d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𝑋</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&gt;57</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m:t>
                    </m:r>
                  </m:oMath>
                </a14:m>
                <a:endParaRPr lang="zh-CN" altLang="en-US" sz="28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457324" y="2476333"/>
                <a:ext cx="6096000" cy="523220"/>
              </a:xfrm>
              <a:prstGeom prst="rect">
                <a:avLst/>
              </a:prstGeom>
              <a:blipFill rotWithShape="1">
                <a:blip r:embed="rId3"/>
                <a:stretch>
                  <a:fillRect l="-10" t="-89" r="10"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2514600" y="3105607"/>
                <a:ext cx="60960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ℙ</m:t>
                      </m:r>
                      <m:d>
                        <m:d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𝑋</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&gt;57</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r>
                        <a:rPr lang="en-US" altLang="zh-CN" sz="2800" i="1">
                          <a:solidFill>
                            <a:prstClr val="black"/>
                          </a:solidFill>
                          <a:latin typeface="Cambria Math" panose="02040503050406030204" pitchFamily="18" charset="0"/>
                          <a:ea typeface="Cambria Math" panose="02040503050406030204" pitchFamily="18" charset="0"/>
                        </a:rPr>
                        <m:t>ℙ</m:t>
                      </m:r>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𝑋</m:t>
                          </m:r>
                          <m:r>
                            <a:rPr lang="en-US" altLang="zh-CN" sz="2800" i="1" smtClean="0">
                              <a:solidFill>
                                <a:prstClr val="black"/>
                              </a:solidFill>
                              <a:latin typeface="Cambria Math" panose="02040503050406030204" pitchFamily="18" charset="0"/>
                              <a:ea typeface="Cambria Math" panose="02040503050406030204" pitchFamily="18" charset="0"/>
                            </a:rPr>
                            <m:t>≤</m:t>
                          </m:r>
                          <m:r>
                            <a:rPr lang="en-US" altLang="zh-CN" sz="2800" i="1">
                              <a:solidFill>
                                <a:prstClr val="black"/>
                              </a:solidFill>
                              <a:latin typeface="Cambria Math" panose="02040503050406030204" pitchFamily="18" charset="0"/>
                            </a:rPr>
                            <m:t>57</m:t>
                          </m:r>
                        </m:e>
                      </m:d>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2514600" y="3105607"/>
                <a:ext cx="6096000" cy="523220"/>
              </a:xfrm>
              <a:prstGeom prst="rect">
                <a:avLst/>
              </a:prstGeom>
              <a:blipFill rotWithShape="1">
                <a:blip r:embed="rId4"/>
                <a:stretch>
                  <a:fillRect t="-87" b="84"/>
                </a:stretch>
              </a:blipFill>
            </p:spPr>
            <p:txBody>
              <a:bodyPr/>
              <a:lstStyle/>
              <a:p>
                <a:r>
                  <a:rPr lang="zh-CN" altLang="en-US">
                    <a:noFill/>
                  </a:rPr>
                  <a:t> </a:t>
                </a:r>
              </a:p>
            </p:txBody>
          </p:sp>
        </mc:Fallback>
      </mc:AlternateContent>
      <p:sp>
        <p:nvSpPr>
          <p:cNvPr id="11" name="矩形 10"/>
          <p:cNvSpPr/>
          <p:nvPr/>
        </p:nvSpPr>
        <p:spPr>
          <a:xfrm>
            <a:off x="1457324" y="3692029"/>
            <a:ext cx="9648825" cy="565604"/>
          </a:xfrm>
          <a:prstGeom prst="rect">
            <a:avLst/>
          </a:prstGeom>
        </p:spPr>
        <p:txBody>
          <a:bodyPr wrap="square">
            <a:spAutoFit/>
          </a:bodyPr>
          <a:lstStyle/>
          <a:p>
            <a:pPr>
              <a:lnSpc>
                <a:spcPct val="120000"/>
              </a:lnSpc>
            </a:pPr>
            <a:r>
              <a:rPr lang="zh-CN" altLang="en-US" sz="2800" dirty="0">
                <a:latin typeface="+mn-ea"/>
              </a:rPr>
              <a:t>程序代码   </a:t>
            </a:r>
            <a:r>
              <a:rPr lang="en-US" altLang="zh-CN" sz="2800" dirty="0">
                <a:solidFill>
                  <a:prstClr val="black"/>
                </a:solidFill>
                <a:latin typeface="+mn-ea"/>
              </a:rPr>
              <a:t>1-pnorm(57,51.96,6.31)</a:t>
            </a:r>
            <a:endParaRPr lang="zh-CN" altLang="en-US" sz="2800" dirty="0">
              <a:latin typeface="+mn-ea"/>
            </a:endParaRPr>
          </a:p>
        </p:txBody>
      </p:sp>
      <p:sp>
        <p:nvSpPr>
          <p:cNvPr id="15" name="文本框 14"/>
          <p:cNvSpPr txBox="1"/>
          <p:nvPr/>
        </p:nvSpPr>
        <p:spPr>
          <a:xfrm>
            <a:off x="1457324" y="4523354"/>
            <a:ext cx="6096000" cy="461665"/>
          </a:xfrm>
          <a:prstGeom prst="rect">
            <a:avLst/>
          </a:prstGeom>
          <a:noFill/>
        </p:spPr>
        <p:txBody>
          <a:bodyPr wrap="square">
            <a:spAutoFit/>
          </a:bodyPr>
          <a:lstStyle/>
          <a:p>
            <a:r>
              <a:rPr kumimoji="0" lang="zh-CN" altLang="en-US" sz="2400" b="0" i="0" u="none" strike="noStrike" kern="1200" cap="none" spc="0" normalizeH="0" baseline="0" noProof="0" dirty="0">
                <a:ln>
                  <a:noFill/>
                </a:ln>
                <a:solidFill>
                  <a:prstClr val="black"/>
                </a:solidFill>
                <a:effectLst/>
                <a:uLnTx/>
                <a:uFillTx/>
                <a:latin typeface="+mn-ea"/>
                <a:cs typeface="+mn-cs"/>
              </a:rPr>
              <a:t>运行结果 </a:t>
            </a:r>
            <a:r>
              <a:rPr kumimoji="0" lang="en-US" altLang="zh-CN" sz="2400" b="0" i="0" u="none" strike="noStrike" kern="1200" cap="none" spc="0" normalizeH="0" baseline="0" noProof="0" dirty="0">
                <a:ln>
                  <a:noFill/>
                </a:ln>
                <a:solidFill>
                  <a:prstClr val="black"/>
                </a:solidFill>
                <a:effectLst/>
                <a:uLnTx/>
                <a:uFillTx/>
                <a:latin typeface="+mn-ea"/>
                <a:cs typeface="+mn-cs"/>
              </a:rPr>
              <a:t>0.2122229</a:t>
            </a:r>
            <a:r>
              <a:rPr kumimoji="0" lang="zh-CN" altLang="en-US" sz="2400" b="0" i="0" u="none" strike="noStrike" kern="1200" cap="none" spc="0" normalizeH="0" baseline="0" noProof="0" dirty="0">
                <a:ln>
                  <a:noFill/>
                </a:ln>
                <a:solidFill>
                  <a:prstClr val="black"/>
                </a:solidFill>
                <a:effectLst/>
                <a:uLnTx/>
                <a:uFillTx/>
                <a:latin typeface="+mn-ea"/>
                <a:cs typeface="+mn-cs"/>
              </a:rPr>
              <a:t>，即</a:t>
            </a:r>
            <a:r>
              <a:rPr kumimoji="0" lang="en-US" altLang="zh-CN" sz="2400" b="0" i="0" u="none" strike="noStrike" kern="1200" cap="none" spc="0" normalizeH="0" baseline="0" noProof="0" dirty="0">
                <a:ln>
                  <a:noFill/>
                </a:ln>
                <a:solidFill>
                  <a:prstClr val="black"/>
                </a:solidFill>
                <a:effectLst/>
                <a:uLnTx/>
                <a:uFillTx/>
                <a:latin typeface="+mn-ea"/>
                <a:cs typeface="+mn-cs"/>
              </a:rPr>
              <a:t> </a:t>
            </a:r>
            <a:endParaRPr lang="zh-CN" altLang="en-US" sz="2400" dirty="0">
              <a:latin typeface="+mn-ea"/>
            </a:endParaRPr>
          </a:p>
        </p:txBody>
      </p:sp>
      <mc:AlternateContent xmlns:mc="http://schemas.openxmlformats.org/markup-compatibility/2006" xmlns:a14="http://schemas.microsoft.com/office/drawing/2010/main">
        <mc:Choice Requires="a14">
          <p:sp>
            <p:nvSpPr>
              <p:cNvPr id="19" name="文本框 18"/>
              <p:cNvSpPr txBox="1"/>
              <p:nvPr/>
            </p:nvSpPr>
            <p:spPr>
              <a:xfrm>
                <a:off x="3233736" y="5273546"/>
                <a:ext cx="6096000" cy="523220"/>
              </a:xfrm>
              <a:prstGeom prst="rect">
                <a:avLst/>
              </a:prstGeom>
              <a:noFill/>
            </p:spPr>
            <p:txBody>
              <a:bodyPr wrap="square">
                <a:spAutoFit/>
              </a:bodyPr>
              <a:lstStyle/>
              <a:p>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ℙ</m:t>
                    </m:r>
                    <m:d>
                      <m:d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𝑋</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&gt;57</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lang="en-US" altLang="zh-CN" sz="2400" dirty="0">
                    <a:solidFill>
                      <a:prstClr val="black"/>
                    </a:solidFill>
                    <a:latin typeface="+mn-ea"/>
                  </a:rPr>
                  <a:t> 0.212 222 9</a:t>
                </a:r>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3233736" y="5273546"/>
                <a:ext cx="6096000" cy="523220"/>
              </a:xfrm>
              <a:prstGeom prst="rect">
                <a:avLst/>
              </a:prstGeom>
              <a:blipFill rotWithShape="1">
                <a:blip r:embed="rId5"/>
                <a:stretch>
                  <a:fillRect l="-5" t="-97" r="5" b="9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5" grpId="0"/>
      <p:bldP spid="19"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120307" y="1191461"/>
            <a:ext cx="2041260" cy="470391"/>
            <a:chOff x="1053632" y="1397127"/>
            <a:chExt cx="2041260" cy="470391"/>
          </a:xfrm>
        </p:grpSpPr>
        <p:sp>
          <p:nvSpPr>
            <p:cNvPr id="17" name="矩形 16"/>
            <p:cNvSpPr/>
            <p:nvPr/>
          </p:nvSpPr>
          <p:spPr>
            <a:xfrm>
              <a:off x="1520318" y="1405853"/>
              <a:ext cx="1574574" cy="461665"/>
            </a:xfrm>
            <a:prstGeom prst="rect">
              <a:avLst/>
            </a:prstGeom>
          </p:spPr>
          <p:txBody>
            <a:bodyPr wrap="square">
              <a:spAutoFit/>
            </a:bodyPr>
            <a:lstStyle/>
            <a:p>
              <a:r>
                <a:rPr lang="zh-CN" altLang="en-US" sz="2400" dirty="0">
                  <a:solidFill>
                    <a:srgbClr val="004EA2"/>
                  </a:solidFill>
                  <a:ea typeface="思源黑体 CN Bold" panose="020B0800000000000000" pitchFamily="34" charset="-122"/>
                </a:rPr>
                <a:t>例</a:t>
              </a:r>
              <a:r>
                <a:rPr lang="en-US" altLang="zh-CN" sz="2400" dirty="0">
                  <a:solidFill>
                    <a:srgbClr val="004EA2"/>
                  </a:solidFill>
                  <a:ea typeface="思源黑体 CN Bold" panose="020B0800000000000000" pitchFamily="34" charset="-122"/>
                </a:rPr>
                <a:t>2.6.7</a:t>
              </a:r>
            </a:p>
          </p:txBody>
        </p:sp>
        <p:grpSp>
          <p:nvGrpSpPr>
            <p:cNvPr id="23" name="组合 22"/>
            <p:cNvGrpSpPr/>
            <p:nvPr/>
          </p:nvGrpSpPr>
          <p:grpSpPr>
            <a:xfrm>
              <a:off x="1053632" y="1397127"/>
              <a:ext cx="428587" cy="424183"/>
              <a:chOff x="1053632" y="1397127"/>
              <a:chExt cx="428587" cy="424183"/>
            </a:xfrm>
          </p:grpSpPr>
          <p:sp>
            <p:nvSpPr>
              <p:cNvPr id="24" name="矩形 23"/>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109134" y="1448225"/>
                <a:ext cx="373085" cy="373085"/>
                <a:chOff x="1109134" y="1448225"/>
                <a:chExt cx="373085" cy="373085"/>
              </a:xfrm>
            </p:grpSpPr>
            <p:sp>
              <p:nvSpPr>
                <p:cNvPr id="26" name="矩形 25"/>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3" name="灯片编号占位符 2"/>
          <p:cNvSpPr>
            <a:spLocks noGrp="1"/>
          </p:cNvSpPr>
          <p:nvPr>
            <p:ph type="sldNum" sz="quarter" idx="12"/>
          </p:nvPr>
        </p:nvSpPr>
        <p:spPr/>
        <p:txBody>
          <a:bodyPr/>
          <a:lstStyle/>
          <a:p>
            <a:fld id="{5FD308DF-D0D6-41CA-8E01-1A1CE80A10EE}" type="slidenum">
              <a:rPr lang="zh-CN" altLang="en-US" smtClean="0"/>
              <a:t>276</a:t>
            </a:fld>
            <a:endParaRPr lang="zh-CN" altLang="en-US"/>
          </a:p>
        </p:txBody>
      </p:sp>
      <p:sp>
        <p:nvSpPr>
          <p:cNvPr id="21" name="文本框 20"/>
          <p:cNvSpPr txBox="1"/>
          <p:nvPr/>
        </p:nvSpPr>
        <p:spPr>
          <a:xfrm>
            <a:off x="1506934" y="3013501"/>
            <a:ext cx="9204832" cy="830997"/>
          </a:xfrm>
          <a:prstGeom prst="rect">
            <a:avLst/>
          </a:prstGeom>
          <a:noFill/>
        </p:spPr>
        <p:txBody>
          <a:bodyPr wrap="square">
            <a:spAutoFit/>
          </a:bodyPr>
          <a:lstStyle/>
          <a:p>
            <a:r>
              <a:rPr lang="zh-CN" altLang="en-US" sz="2400" dirty="0">
                <a:ea typeface="思源黑体 CN Normal" panose="020B0400000000000000" pitchFamily="34" charset="-122"/>
              </a:rPr>
              <a:t>模拟</a:t>
            </a:r>
            <a:r>
              <a:rPr lang="en-US" altLang="zh-CN" sz="2400" i="1" dirty="0">
                <a:ea typeface="思源黑体 CN Normal" panose="020B0400000000000000" pitchFamily="34" charset="-122"/>
              </a:rPr>
              <a:t>Z </a:t>
            </a:r>
            <a:r>
              <a:rPr lang="zh-CN" altLang="en-US" sz="2400" dirty="0">
                <a:ea typeface="思源黑体 CN Normal" panose="020B0400000000000000" pitchFamily="34" charset="-122"/>
              </a:rPr>
              <a:t>的重复观测结果</a:t>
            </a:r>
            <a:r>
              <a:rPr lang="en-US" altLang="zh-CN" sz="2400" dirty="0">
                <a:ea typeface="思源黑体 CN Normal" panose="020B0400000000000000" pitchFamily="34" charset="-122"/>
              </a:rPr>
              <a:t>1000</a:t>
            </a:r>
            <a:r>
              <a:rPr lang="zh-CN" altLang="en-US" sz="2400" dirty="0">
                <a:ea typeface="思源黑体 CN Normal" panose="020B0400000000000000" pitchFamily="34" charset="-122"/>
              </a:rPr>
              <a:t>次，将</a:t>
            </a:r>
            <a:r>
              <a:rPr lang="en-US" altLang="zh-CN" sz="2400" i="1" dirty="0">
                <a:ea typeface="思源黑体 CN Normal" panose="020B0400000000000000" pitchFamily="34" charset="-122"/>
              </a:rPr>
              <a:t>Z</a:t>
            </a:r>
            <a:r>
              <a:rPr lang="zh-CN" altLang="en-US" sz="2400" dirty="0">
                <a:ea typeface="思源黑体 CN Normal" panose="020B0400000000000000" pitchFamily="34" charset="-122"/>
              </a:rPr>
              <a:t>的经验分布函数</a:t>
            </a:r>
            <a:r>
              <a:rPr lang="en-US" altLang="zh-CN" sz="2400" i="1" dirty="0">
                <a:ea typeface="思源黑体 CN Normal" panose="020B0400000000000000" pitchFamily="34" charset="-122"/>
              </a:rPr>
              <a:t>F</a:t>
            </a:r>
            <a:r>
              <a:rPr lang="en-US" altLang="zh-CN" sz="2400" baseline="-25000" dirty="0">
                <a:ea typeface="思源黑体 CN Normal" panose="020B0400000000000000" pitchFamily="34" charset="-122"/>
              </a:rPr>
              <a:t>1000</a:t>
            </a:r>
            <a:r>
              <a:rPr lang="en-US" altLang="zh-CN"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a:t>
            </a:r>
            <a:r>
              <a:rPr lang="en-US" altLang="zh-CN" sz="2400" i="1" dirty="0">
                <a:ea typeface="思源黑体 CN Normal" panose="020B0400000000000000" pitchFamily="34" charset="-122"/>
              </a:rPr>
              <a:t> </a:t>
            </a:r>
            <a:r>
              <a:rPr lang="zh-CN" altLang="en-US" sz="2400" dirty="0">
                <a:ea typeface="思源黑体 CN Normal" panose="020B0400000000000000" pitchFamily="34" charset="-122"/>
              </a:rPr>
              <a:t>与</a:t>
            </a:r>
            <a:r>
              <a:rPr lang="en-US" altLang="zh-CN" sz="2400" dirty="0">
                <a:ea typeface="思源黑体 CN Normal" panose="020B0400000000000000" pitchFamily="34" charset="-122"/>
              </a:rPr>
              <a:t>Φ(</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 </a:t>
            </a:r>
            <a:r>
              <a:rPr lang="zh-CN" altLang="en-US" sz="2400" dirty="0">
                <a:ea typeface="思源黑体 CN Normal" panose="020B0400000000000000" pitchFamily="34" charset="-122"/>
              </a:rPr>
              <a:t>相比较，并解释比较结果</a:t>
            </a:r>
            <a:r>
              <a:rPr lang="en-US" altLang="zh-CN" sz="2400" dirty="0">
                <a:ea typeface="思源黑体 CN Normal" panose="020B0400000000000000" pitchFamily="34" charset="-122"/>
              </a:rPr>
              <a:t>.</a:t>
            </a:r>
            <a:endParaRPr lang="zh-CN" altLang="en-US" sz="2400" dirty="0">
              <a:ea typeface="思源黑体 CN Normal" panose="020B0400000000000000" pitchFamily="34" charset="-122"/>
            </a:endParaRPr>
          </a:p>
        </p:txBody>
      </p:sp>
      <p:sp>
        <p:nvSpPr>
          <p:cNvPr id="28" name="文本框 27"/>
          <p:cNvSpPr txBox="1"/>
          <p:nvPr/>
        </p:nvSpPr>
        <p:spPr>
          <a:xfrm>
            <a:off x="2828925" y="1195770"/>
            <a:ext cx="824276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设</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X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 </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P</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(0.5)</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X</a:t>
            </a:r>
            <a:r>
              <a:rPr kumimoji="0" lang="en-US" altLang="zh-CN" sz="2400" b="0" i="0" u="none" strike="noStrike" kern="1200" cap="none" spc="0" normalizeH="0" baseline="-25000" noProof="0" dirty="0">
                <a:ln>
                  <a:noFill/>
                </a:ln>
                <a:solidFill>
                  <a:prstClr val="black"/>
                </a:solidFill>
                <a:effectLst/>
                <a:uLnTx/>
                <a:uFillTx/>
                <a:latin typeface="Times New Roman" panose="02020603050405020304"/>
                <a:ea typeface="思源黑体 CN Normal" panose="020B0400000000000000" pitchFamily="34" charset="-122"/>
                <a:cs typeface="+mn-cs"/>
              </a:rPr>
              <a:t>1</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X</a:t>
            </a:r>
            <a:r>
              <a:rPr kumimoji="0" lang="en-US" altLang="zh-CN" sz="2400" b="0" i="0" u="none" strike="noStrike" kern="1200" cap="none" spc="0" normalizeH="0" baseline="-25000" noProof="0" dirty="0">
                <a:ln>
                  <a:noFill/>
                </a:ln>
                <a:solidFill>
                  <a:prstClr val="black"/>
                </a:solidFill>
                <a:effectLst/>
                <a:uLnTx/>
                <a:uFillTx/>
                <a:latin typeface="Times New Roman" panose="02020603050405020304"/>
                <a:ea typeface="思源黑体 CN Normal" panose="020B0400000000000000" pitchFamily="34" charset="-122"/>
                <a:cs typeface="+mn-cs"/>
              </a:rPr>
              <a:t>30</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为</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X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的</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30</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次重复观测，</a:t>
            </a:r>
          </a:p>
        </p:txBody>
      </p:sp>
      <p:sp>
        <p:nvSpPr>
          <p:cNvPr id="36" name="文本框 35"/>
          <p:cNvSpPr txBox="1"/>
          <p:nvPr/>
        </p:nvSpPr>
        <p:spPr>
          <a:xfrm>
            <a:off x="2762250" y="4295150"/>
            <a:ext cx="6096000" cy="461665"/>
          </a:xfrm>
          <a:prstGeom prst="rect">
            <a:avLst/>
          </a:prstGeom>
          <a:noFill/>
        </p:spPr>
        <p:txBody>
          <a:bodyPr wrap="square">
            <a:spAutoFit/>
          </a:bodyPr>
          <a:lstStyle/>
          <a:p>
            <a:pPr algn="ctr"/>
            <a:r>
              <a:rPr kumimoji="0" lang="en-US" altLang="zh-CN" sz="2400" b="0" i="1"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Z</a:t>
            </a:r>
            <a:r>
              <a:rPr kumimoji="0" lang="en-US" altLang="zh-CN" sz="2400" b="0" i="0" u="none" strike="noStrike" kern="1200" cap="none" spc="0" normalizeH="0" baseline="-25000" noProof="0" dirty="0">
                <a:ln>
                  <a:noFill/>
                </a:ln>
                <a:solidFill>
                  <a:prstClr val="black"/>
                </a:solidFill>
                <a:effectLst/>
                <a:uLnTx/>
                <a:uFillTx/>
                <a:latin typeface="Times New Roman" panose="02020603050405020304"/>
                <a:ea typeface="思源黑体 CN Normal" panose="020B0400000000000000" pitchFamily="34" charset="-122"/>
                <a:cs typeface="+mn-cs"/>
              </a:rPr>
              <a:t>1</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Z</a:t>
            </a:r>
            <a:r>
              <a:rPr kumimoji="0" lang="en-US" altLang="zh-CN" sz="2400" b="0" i="0" u="none" strike="noStrike" kern="1200" cap="none" spc="0" normalizeH="0" baseline="-25000" noProof="0" dirty="0">
                <a:ln>
                  <a:noFill/>
                </a:ln>
                <a:solidFill>
                  <a:prstClr val="black"/>
                </a:solidFill>
                <a:effectLst/>
                <a:uLnTx/>
                <a:uFillTx/>
                <a:latin typeface="Times New Roman" panose="02020603050405020304"/>
                <a:ea typeface="思源黑体 CN Normal" panose="020B0400000000000000" pitchFamily="34" charset="-122"/>
                <a:cs typeface="+mn-cs"/>
              </a:rPr>
              <a:t>2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Z</a:t>
            </a:r>
            <a:r>
              <a:rPr kumimoji="0" lang="en-US" altLang="zh-CN" sz="2400" b="0" i="0" u="none" strike="noStrike" kern="1200" cap="none" spc="0" normalizeH="0" baseline="-25000" noProof="0" dirty="0">
                <a:ln>
                  <a:noFill/>
                </a:ln>
                <a:solidFill>
                  <a:prstClr val="black"/>
                </a:solidFill>
                <a:effectLst/>
                <a:uLnTx/>
                <a:uFillTx/>
                <a:latin typeface="Times New Roman" panose="02020603050405020304"/>
                <a:ea typeface="思源黑体 CN Normal" panose="020B0400000000000000" pitchFamily="34" charset="-122"/>
                <a:cs typeface="+mn-cs"/>
              </a:rPr>
              <a:t>1000</a:t>
            </a:r>
            <a:endParaRPr lang="zh-CN" altLang="en-US" dirty="0"/>
          </a:p>
        </p:txBody>
      </p:sp>
      <mc:AlternateContent xmlns:mc="http://schemas.openxmlformats.org/markup-compatibility/2006" xmlns:a14="http://schemas.microsoft.com/office/drawing/2010/main">
        <mc:Choice Requires="a14">
          <p:sp>
            <p:nvSpPr>
              <p:cNvPr id="9" name="Object 4"/>
              <p:cNvSpPr txBox="1"/>
              <p:nvPr/>
            </p:nvSpPr>
            <p:spPr bwMode="auto">
              <a:xfrm>
                <a:off x="2444617" y="1666269"/>
                <a:ext cx="3114675" cy="1194700"/>
              </a:xfrm>
              <a:prstGeom prst="rect">
                <a:avLst/>
              </a:prstGeom>
              <a:noFill/>
              <a:ln>
                <a:noFill/>
              </a:ln>
            </p:spPr>
            <p:txBody>
              <a:bodyPr>
                <a:noAutofit/>
              </a:bodyPr>
              <a:lstStyle/>
              <a:p>
                <a:pPr/>
                <a14:m>
                  <m:oMathPara xmlns:m="http://schemas.openxmlformats.org/officeDocument/2006/math">
                    <m:oMathParaPr>
                      <m:jc m:val="center"/>
                    </m:oMathParaPr>
                    <m:oMath xmlns:m="http://schemas.openxmlformats.org/officeDocument/2006/math">
                      <m:bar>
                        <m:barPr>
                          <m:pos m:val="top"/>
                          <m:ctrlPr>
                            <a:rPr lang="en-US" altLang="zh-CN" sz="2400" i="1" smtClean="0">
                              <a:solidFill>
                                <a:srgbClr val="000000"/>
                              </a:solidFill>
                              <a:latin typeface="Cambria Math" panose="02040503050406030204" pitchFamily="18" charset="0"/>
                            </a:rPr>
                          </m:ctrlPr>
                        </m:barPr>
                        <m:e>
                          <m:r>
                            <a:rPr lang="en-US" altLang="zh-CN" sz="2400" i="1">
                              <a:solidFill>
                                <a:srgbClr val="000000"/>
                              </a:solidFill>
                              <a:latin typeface="Cambria Math" panose="02040503050406030204" pitchFamily="18" charset="0"/>
                            </a:rPr>
                            <m:t>𝑋</m:t>
                          </m:r>
                        </m:e>
                      </m:ba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en-US" altLang="zh-CN" sz="2400" b="0" i="1" smtClean="0">
                              <a:solidFill>
                                <a:srgbClr val="000000"/>
                              </a:solidFill>
                              <a:latin typeface="Cambria Math" panose="02040503050406030204" pitchFamily="18" charset="0"/>
                            </a:rPr>
                            <m:t>1</m:t>
                          </m:r>
                        </m:num>
                        <m:den>
                          <m:r>
                            <a:rPr lang="en-US" altLang="zh-CN" sz="2400" b="0" i="1" smtClean="0">
                              <a:solidFill>
                                <a:srgbClr val="000000"/>
                              </a:solidFill>
                              <a:latin typeface="Cambria Math" panose="02040503050406030204" pitchFamily="18" charset="0"/>
                            </a:rPr>
                            <m:t>30</m:t>
                          </m:r>
                        </m:den>
                      </m:f>
                      <m:nary>
                        <m:naryPr>
                          <m:chr m:val="∑"/>
                          <m:ctrlPr>
                            <a:rPr lang="zh-CN" altLang="en-US" sz="2400" i="1">
                              <a:solidFill>
                                <a:srgbClr val="000000"/>
                              </a:solidFill>
                              <a:latin typeface="Cambria Math" panose="02040503050406030204" pitchFamily="18" charset="0"/>
                            </a:rPr>
                          </m:ctrlPr>
                        </m:naryPr>
                        <m:sub>
                          <m:r>
                            <a:rPr lang="en-US" altLang="zh-CN" sz="2400" b="0" i="1" smtClean="0">
                              <a:solidFill>
                                <a:srgbClr val="000000"/>
                              </a:solidFill>
                              <a:latin typeface="Cambria Math" panose="02040503050406030204" pitchFamily="18" charset="0"/>
                            </a:rPr>
                            <m:t>𝑖</m:t>
                          </m:r>
                          <m:r>
                            <a:rPr lang="zh-CN" altLang="en-US" sz="2400" i="1">
                              <a:solidFill>
                                <a:srgbClr val="000000"/>
                              </a:solidFill>
                              <a:latin typeface="Cambria Math" panose="02040503050406030204" pitchFamily="18" charset="0"/>
                            </a:rPr>
                            <m:t>=1</m:t>
                          </m:r>
                        </m:sub>
                        <m:sup>
                          <m:r>
                            <a:rPr lang="en-US" altLang="zh-CN" sz="2400" b="0" i="1" smtClean="0">
                              <a:solidFill>
                                <a:srgbClr val="000000"/>
                              </a:solidFill>
                              <a:latin typeface="Cambria Math" panose="02040503050406030204" pitchFamily="18" charset="0"/>
                            </a:rPr>
                            <m:t>30</m:t>
                          </m:r>
                        </m:sup>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en-US" altLang="zh-CN" sz="2400" b="0" i="1" smtClean="0">
                                  <a:solidFill>
                                    <a:srgbClr val="000000"/>
                                  </a:solidFill>
                                  <a:latin typeface="Cambria Math" panose="02040503050406030204" pitchFamily="18" charset="0"/>
                                </a:rPr>
                                <m:t>𝑖</m:t>
                              </m:r>
                            </m:sub>
                          </m:sSub>
                        </m:e>
                      </m:nary>
                    </m:oMath>
                  </m:oMathPara>
                </a14:m>
                <a:endParaRPr lang="zh-CN" altLang="en-US" sz="2400" dirty="0"/>
              </a:p>
            </p:txBody>
          </p:sp>
        </mc:Choice>
        <mc:Fallback xmlns="">
          <p:sp>
            <p:nvSpPr>
              <p:cNvPr id="9" name="Object 4"/>
              <p:cNvSpPr txBox="1">
                <a:spLocks noRot="1" noChangeAspect="1" noMove="1" noResize="1" noEditPoints="1" noAdjustHandles="1" noChangeArrowheads="1" noChangeShapeType="1" noTextEdit="1"/>
              </p:cNvSpPr>
              <p:nvPr/>
            </p:nvSpPr>
            <p:spPr bwMode="auto">
              <a:xfrm>
                <a:off x="2444617" y="1666269"/>
                <a:ext cx="3114675" cy="1194700"/>
              </a:xfrm>
              <a:prstGeom prst="rect">
                <a:avLst/>
              </a:prstGeom>
              <a:blipFill rotWithShape="1">
                <a:blip r:embed="rId3"/>
                <a:stretch>
                  <a:fillRect l="-16" t="-2" r="16" b="2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5548486" y="1809297"/>
                <a:ext cx="2803645" cy="9467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𝑍</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ad>
                            <m:radPr>
                              <m:degHide m:val="on"/>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ctrlPr>
                            </m:radPr>
                            <m:deg/>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30</m:t>
                              </m:r>
                            </m:e>
                          </m:rad>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ctrlPr>
                            </m:dPr>
                            <m:e>
                              <m:bar>
                                <m:barPr>
                                  <m:pos m:val="top"/>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ctrlPr>
                                </m:bar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𝑋</m:t>
                                  </m:r>
                                </m:e>
                              </m:ba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0</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5</m:t>
                              </m:r>
                            </m:e>
                          </m:d>
                        </m:num>
                        <m:den>
                          <m:rad>
                            <m:radPr>
                              <m:degHide m:val="on"/>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ctrlPr>
                            </m:radPr>
                            <m:deg/>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0.5</m:t>
                              </m:r>
                            </m:e>
                          </m:rad>
                        </m:den>
                      </m:f>
                    </m:oMath>
                  </m:oMathPara>
                </a14:m>
                <a:endParaRPr lang="zh-CN" altLang="en-US" sz="2400" dirty="0"/>
              </a:p>
            </p:txBody>
          </p:sp>
        </mc:Choice>
        <mc:Fallback xmlns="">
          <p:sp>
            <p:nvSpPr>
              <p:cNvPr id="38" name="文本框 37"/>
              <p:cNvSpPr txBox="1">
                <a:spLocks noRot="1" noChangeAspect="1" noMove="1" noResize="1" noEditPoints="1" noAdjustHandles="1" noChangeArrowheads="1" noChangeShapeType="1" noTextEdit="1"/>
              </p:cNvSpPr>
              <p:nvPr/>
            </p:nvSpPr>
            <p:spPr>
              <a:xfrm>
                <a:off x="5548486" y="1809297"/>
                <a:ext cx="2803645" cy="946734"/>
              </a:xfrm>
              <a:prstGeom prst="rect">
                <a:avLst/>
              </a:prstGeom>
              <a:blipFill rotWithShape="1">
                <a:blip r:embed="rId4"/>
                <a:stretch>
                  <a:fillRect l="-18" t="-19" r="22" b="14"/>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247160" y="1133474"/>
            <a:ext cx="3646284" cy="500431"/>
            <a:chOff x="832352" y="1684445"/>
            <a:chExt cx="3646284" cy="769441"/>
          </a:xfrm>
        </p:grpSpPr>
        <p:grpSp>
          <p:nvGrpSpPr>
            <p:cNvPr id="41" name="组合 40"/>
            <p:cNvGrpSpPr/>
            <p:nvPr/>
          </p:nvGrpSpPr>
          <p:grpSpPr>
            <a:xfrm>
              <a:off x="832352" y="1684445"/>
              <a:ext cx="3646284" cy="769441"/>
              <a:chOff x="832352" y="1684445"/>
              <a:chExt cx="3646284" cy="769441"/>
            </a:xfrm>
          </p:grpSpPr>
          <p:sp>
            <p:nvSpPr>
              <p:cNvPr id="44" name="矩形 43"/>
              <p:cNvSpPr/>
              <p:nvPr/>
            </p:nvSpPr>
            <p:spPr>
              <a:xfrm>
                <a:off x="873627" y="1684445"/>
                <a:ext cx="3605009"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1000926" y="1737907"/>
              <a:ext cx="3354617" cy="662513"/>
            </a:xfrm>
            <a:prstGeom prst="rect">
              <a:avLst/>
            </a:prstGeom>
            <a:noFill/>
            <a:ln w="57150">
              <a:noFill/>
            </a:ln>
          </p:spPr>
          <p:txBody>
            <a:bodyPr wrap="square" anchor="ctr" anchorCtr="0">
              <a:spAutoFit/>
            </a:bodyPr>
            <a:lstStyle/>
            <a:p>
              <a:r>
                <a:rPr lang="zh-CN" altLang="en-US" sz="2200" dirty="0">
                  <a:ea typeface="思源黑体 CN Normal" panose="020B0400000000000000" pitchFamily="34" charset="-122"/>
                </a:rPr>
                <a:t>在</a:t>
              </a:r>
              <a:r>
                <a:rPr lang="en-US" altLang="zh-CN" sz="2200" dirty="0">
                  <a:ea typeface="思源黑体 CN Normal" panose="020B0400000000000000" pitchFamily="34" charset="-122"/>
                </a:rPr>
                <a:t>R</a:t>
              </a:r>
              <a:r>
                <a:rPr lang="zh-CN" altLang="en-US" sz="2200" dirty="0">
                  <a:ea typeface="思源黑体 CN Normal" panose="020B0400000000000000" pitchFamily="34" charset="-122"/>
                </a:rPr>
                <a:t>行命令窗口运行代码</a:t>
              </a:r>
            </a:p>
          </p:txBody>
        </p:sp>
      </p:grpSp>
      <p:sp>
        <p:nvSpPr>
          <p:cNvPr id="46" name="矩形 45"/>
          <p:cNvSpPr/>
          <p:nvPr/>
        </p:nvSpPr>
        <p:spPr>
          <a:xfrm>
            <a:off x="1095375" y="1763075"/>
            <a:ext cx="9839325" cy="4043351"/>
          </a:xfrm>
          <a:prstGeom prst="rect">
            <a:avLst/>
          </a:prstGeom>
          <a:ln w="38100">
            <a:solidFill>
              <a:schemeClr val="accent4"/>
            </a:solidFill>
          </a:ln>
        </p:spPr>
        <p:txBody>
          <a:bodyPr wrap="square">
            <a:spAutoFit/>
          </a:bodyPr>
          <a:lstStyle/>
          <a:p>
            <a:pPr>
              <a:lnSpc>
                <a:spcPct val="120000"/>
              </a:lnSpc>
            </a:pPr>
            <a:r>
              <a:rPr lang="en-US" altLang="zh-CN" sz="2400" dirty="0"/>
              <a:t>        x &lt;- seq(-3</a:t>
            </a:r>
            <a:r>
              <a:rPr lang="zh-CN" altLang="en-US" sz="2400" dirty="0"/>
              <a:t>，</a:t>
            </a:r>
            <a:r>
              <a:rPr lang="en-US" altLang="zh-CN" sz="2400" dirty="0"/>
              <a:t>3</a:t>
            </a:r>
            <a:r>
              <a:rPr lang="zh-CN" altLang="en-US" sz="2400" dirty="0"/>
              <a:t>，</a:t>
            </a:r>
            <a:r>
              <a:rPr lang="en-US" altLang="zh-CN" sz="2400" dirty="0"/>
              <a:t>0.1) #</a:t>
            </a:r>
            <a:r>
              <a:rPr lang="zh-CN" altLang="en-US" sz="2400" dirty="0"/>
              <a:t>自变量的值</a:t>
            </a:r>
          </a:p>
          <a:p>
            <a:pPr>
              <a:lnSpc>
                <a:spcPct val="120000"/>
              </a:lnSpc>
            </a:pPr>
            <a:r>
              <a:rPr lang="en-US" altLang="zh-CN" sz="2400" dirty="0"/>
              <a:t>        </a:t>
            </a:r>
            <a:r>
              <a:rPr lang="en-US" altLang="zh-CN" sz="2400" dirty="0">
                <a:solidFill>
                  <a:srgbClr val="0070C0"/>
                </a:solidFill>
              </a:rPr>
              <a:t>y &lt;- matrix(</a:t>
            </a:r>
            <a:r>
              <a:rPr lang="en-US" altLang="zh-CN" sz="2400" dirty="0" err="1">
                <a:solidFill>
                  <a:srgbClr val="0070C0"/>
                </a:solidFill>
              </a:rPr>
              <a:t>rpois</a:t>
            </a:r>
            <a:r>
              <a:rPr lang="en-US" altLang="zh-CN" sz="2400" dirty="0">
                <a:solidFill>
                  <a:srgbClr val="0070C0"/>
                </a:solidFill>
              </a:rPr>
              <a:t>(30000, 0.5),1000,30) #</a:t>
            </a:r>
            <a:r>
              <a:rPr lang="zh-CN" altLang="en-US" sz="2400" dirty="0">
                <a:solidFill>
                  <a:srgbClr val="0070C0"/>
                </a:solidFill>
              </a:rPr>
              <a:t>模拟</a:t>
            </a:r>
            <a:r>
              <a:rPr lang="en-US" altLang="zh-CN" sz="2400" dirty="0">
                <a:solidFill>
                  <a:srgbClr val="0070C0"/>
                </a:solidFill>
              </a:rPr>
              <a:t>1000</a:t>
            </a:r>
            <a:r>
              <a:rPr lang="zh-CN" altLang="en-US" sz="2400" dirty="0">
                <a:solidFill>
                  <a:srgbClr val="0070C0"/>
                </a:solidFill>
              </a:rPr>
              <a:t>组容量为</a:t>
            </a:r>
            <a:r>
              <a:rPr lang="en-US" altLang="zh-CN" sz="2400" dirty="0">
                <a:solidFill>
                  <a:srgbClr val="0070C0"/>
                </a:solidFill>
              </a:rPr>
              <a:t>30</a:t>
            </a:r>
            <a:r>
              <a:rPr lang="zh-CN" altLang="en-US" sz="2400" dirty="0">
                <a:solidFill>
                  <a:srgbClr val="0070C0"/>
                </a:solidFill>
              </a:rPr>
              <a:t>的样本</a:t>
            </a:r>
          </a:p>
          <a:p>
            <a:pPr>
              <a:lnSpc>
                <a:spcPct val="120000"/>
              </a:lnSpc>
            </a:pPr>
            <a:r>
              <a:rPr lang="en-US" altLang="zh-CN" sz="2400" dirty="0"/>
              <a:t>        z &lt;-</a:t>
            </a:r>
            <a:r>
              <a:rPr lang="zh-CN" altLang="en-US" sz="2400" dirty="0"/>
              <a:t> </a:t>
            </a:r>
            <a:r>
              <a:rPr lang="en-US" altLang="zh-CN" sz="2400" dirty="0"/>
              <a:t>( </a:t>
            </a:r>
            <a:r>
              <a:rPr lang="en-US" altLang="zh-CN" sz="2400" dirty="0" err="1"/>
              <a:t>rowSums</a:t>
            </a:r>
            <a:r>
              <a:rPr lang="en-US" altLang="zh-CN" sz="2400" dirty="0"/>
              <a:t>(y)/30-0.5 ) </a:t>
            </a:r>
            <a:r>
              <a:rPr lang="zh-CN" altLang="en-US" sz="2400" dirty="0"/>
              <a:t>*</a:t>
            </a:r>
            <a:r>
              <a:rPr lang="en-US" altLang="zh-CN" sz="2400" dirty="0"/>
              <a:t>sqrt(60) #</a:t>
            </a:r>
            <a:r>
              <a:rPr lang="zh-CN" altLang="en-US" sz="2400" dirty="0"/>
              <a:t>计算</a:t>
            </a:r>
            <a:r>
              <a:rPr lang="en-US" altLang="zh-CN" sz="2400" dirty="0"/>
              <a:t>z</a:t>
            </a:r>
            <a:r>
              <a:rPr lang="zh-CN" altLang="en-US" sz="2400" dirty="0"/>
              <a:t>的各个观测值</a:t>
            </a:r>
            <a:endParaRPr lang="en-US" altLang="zh-CN" sz="2400" dirty="0"/>
          </a:p>
          <a:p>
            <a:pPr>
              <a:lnSpc>
                <a:spcPct val="120000"/>
              </a:lnSpc>
            </a:pPr>
            <a:r>
              <a:rPr lang="en-US" altLang="zh-CN" sz="2400" dirty="0"/>
              <a:t>        f &lt;-  c( )</a:t>
            </a:r>
          </a:p>
          <a:p>
            <a:pPr>
              <a:lnSpc>
                <a:spcPct val="120000"/>
              </a:lnSpc>
            </a:pPr>
            <a:r>
              <a:rPr lang="en-US" altLang="zh-CN" sz="2400" dirty="0"/>
              <a:t>        for</a:t>
            </a:r>
            <a:r>
              <a:rPr lang="zh-CN" altLang="en-US" sz="2400" dirty="0"/>
              <a:t> </a:t>
            </a:r>
            <a:r>
              <a:rPr lang="en-US" altLang="zh-CN" sz="2400" dirty="0"/>
              <a:t>( </a:t>
            </a:r>
            <a:r>
              <a:rPr lang="en-US" altLang="zh-CN" sz="2400" dirty="0" err="1"/>
              <a:t>i</a:t>
            </a:r>
            <a:r>
              <a:rPr lang="en-US" altLang="zh-CN" sz="2400" dirty="0"/>
              <a:t> in 1</a:t>
            </a:r>
            <a:r>
              <a:rPr lang="zh-CN" altLang="en-US" sz="2400" dirty="0"/>
              <a:t>：</a:t>
            </a:r>
            <a:r>
              <a:rPr lang="en-US" altLang="zh-CN" sz="2400" dirty="0"/>
              <a:t>length(x) ){</a:t>
            </a:r>
          </a:p>
          <a:p>
            <a:pPr>
              <a:lnSpc>
                <a:spcPct val="120000"/>
              </a:lnSpc>
            </a:pPr>
            <a:r>
              <a:rPr lang="en-US" altLang="zh-CN" sz="2400" dirty="0"/>
              <a:t>            f=c(f</a:t>
            </a:r>
            <a:r>
              <a:rPr lang="zh-CN" altLang="en-US" sz="2400" dirty="0"/>
              <a:t>，</a:t>
            </a:r>
            <a:r>
              <a:rPr lang="en-US" altLang="zh-CN" sz="2400" dirty="0"/>
              <a:t>sum(z &lt;= x[</a:t>
            </a:r>
            <a:r>
              <a:rPr lang="en-US" altLang="zh-CN" sz="2400" dirty="0" err="1"/>
              <a:t>i</a:t>
            </a:r>
            <a:r>
              <a:rPr lang="en-US" altLang="zh-CN" sz="2400" dirty="0"/>
              <a:t>]) /1000)</a:t>
            </a:r>
            <a:endParaRPr lang="zh-CN" altLang="en-US" sz="2400" dirty="0"/>
          </a:p>
          <a:p>
            <a:pPr>
              <a:lnSpc>
                <a:spcPct val="120000"/>
              </a:lnSpc>
            </a:pPr>
            <a:r>
              <a:rPr lang="en-US" altLang="zh-CN" sz="2400" dirty="0"/>
              <a:t>        ﹜#</a:t>
            </a:r>
            <a:r>
              <a:rPr lang="zh-CN" altLang="en-US" sz="2400" dirty="0"/>
              <a:t>计算经验分布函数在 </a:t>
            </a:r>
            <a:r>
              <a:rPr lang="en-US" altLang="zh-CN" sz="2400" i="1" dirty="0"/>
              <a:t>x </a:t>
            </a:r>
            <a:r>
              <a:rPr lang="zh-CN" altLang="en-US" sz="2400" dirty="0"/>
              <a:t>处的值 </a:t>
            </a:r>
            <a:r>
              <a:rPr lang="en-US" altLang="zh-CN" sz="2400" i="1" dirty="0"/>
              <a:t>f</a:t>
            </a:r>
          </a:p>
          <a:p>
            <a:pPr>
              <a:lnSpc>
                <a:spcPct val="120000"/>
              </a:lnSpc>
            </a:pPr>
            <a:r>
              <a:rPr lang="en-US" altLang="zh-CN" sz="2400" dirty="0"/>
              <a:t>        phi &lt;- </a:t>
            </a:r>
            <a:r>
              <a:rPr lang="en-US" altLang="zh-CN" sz="2400" dirty="0" err="1"/>
              <a:t>pnorm</a:t>
            </a:r>
            <a:r>
              <a:rPr lang="en-US" altLang="zh-CN" sz="2400" dirty="0"/>
              <a:t>(x,0,1) #</a:t>
            </a:r>
            <a:r>
              <a:rPr lang="zh-CN" altLang="en-US" sz="2400" dirty="0"/>
              <a:t>计算标准正态分布在</a:t>
            </a:r>
            <a:r>
              <a:rPr lang="en-US" altLang="zh-CN" sz="2400" i="1" dirty="0"/>
              <a:t>x</a:t>
            </a:r>
            <a:r>
              <a:rPr lang="zh-CN" altLang="en-US" sz="2400" dirty="0"/>
              <a:t>的值</a:t>
            </a:r>
            <a:endParaRPr lang="en-US" altLang="zh-CN" sz="2400" dirty="0"/>
          </a:p>
          <a:p>
            <a:pPr>
              <a:lnSpc>
                <a:spcPct val="120000"/>
              </a:lnSpc>
            </a:pPr>
            <a:r>
              <a:rPr lang="en-US" altLang="zh-CN" sz="2400" i="1" dirty="0"/>
              <a:t>         #F</a:t>
            </a:r>
            <a:r>
              <a:rPr lang="en-US" altLang="zh-CN" sz="2400" baseline="-25000" dirty="0"/>
              <a:t>1000 </a:t>
            </a:r>
            <a:r>
              <a:rPr lang="zh-CN" altLang="en-US" sz="2400" dirty="0"/>
              <a:t>和 </a:t>
            </a:r>
            <a:r>
              <a:rPr lang="en-US" altLang="zh-CN" sz="2400" dirty="0"/>
              <a:t>Φ </a:t>
            </a:r>
            <a:r>
              <a:rPr lang="zh-CN" altLang="en-US" sz="2400" dirty="0"/>
              <a:t>的计算结果分别存放在变量 </a:t>
            </a:r>
            <a:r>
              <a:rPr lang="en-US" altLang="zh-CN" sz="2400" i="1" dirty="0"/>
              <a:t>f</a:t>
            </a:r>
            <a:r>
              <a:rPr lang="en-US" altLang="zh-CN" sz="2400" dirty="0"/>
              <a:t> </a:t>
            </a:r>
            <a:r>
              <a:rPr lang="zh-CN" altLang="en-US" sz="2400" dirty="0"/>
              <a:t>和 </a:t>
            </a:r>
            <a:r>
              <a:rPr lang="en-US" altLang="zh-CN" sz="2400" dirty="0"/>
              <a:t>phi </a:t>
            </a:r>
            <a:r>
              <a:rPr lang="zh-CN" altLang="en-US" sz="2400" dirty="0"/>
              <a:t>中</a:t>
            </a:r>
            <a:r>
              <a:rPr lang="en-US" altLang="zh-CN" sz="2400" dirty="0"/>
              <a:t>.</a:t>
            </a:r>
            <a:endParaRPr lang="zh-CN" altLang="en-US" sz="2400" dirty="0"/>
          </a:p>
        </p:txBody>
      </p:sp>
      <p:sp>
        <p:nvSpPr>
          <p:cNvPr id="2" name="灯片编号占位符 1"/>
          <p:cNvSpPr>
            <a:spLocks noGrp="1"/>
          </p:cNvSpPr>
          <p:nvPr>
            <p:ph type="sldNum" sz="quarter" idx="12"/>
          </p:nvPr>
        </p:nvSpPr>
        <p:spPr/>
        <p:txBody>
          <a:bodyPr/>
          <a:lstStyle/>
          <a:p>
            <a:fld id="{5FD308DF-D0D6-41CA-8E01-1A1CE80A10EE}" type="slidenum">
              <a:rPr lang="zh-CN" altLang="en-US" smtClean="0"/>
              <a:t>277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3019425" y="1357054"/>
            <a:ext cx="5734050" cy="3491117"/>
          </a:xfrm>
          <a:prstGeom prst="rect">
            <a:avLst/>
          </a:prstGeom>
        </p:spPr>
      </p:pic>
      <p:sp>
        <p:nvSpPr>
          <p:cNvPr id="3" name="矩形 2"/>
          <p:cNvSpPr/>
          <p:nvPr/>
        </p:nvSpPr>
        <p:spPr>
          <a:xfrm>
            <a:off x="1189331" y="5270040"/>
            <a:ext cx="9650119" cy="947119"/>
          </a:xfrm>
          <a:prstGeom prst="rect">
            <a:avLst/>
          </a:prstGeom>
        </p:spPr>
        <p:txBody>
          <a:bodyPr wrap="square">
            <a:spAutoFit/>
          </a:bodyPr>
          <a:lstStyle/>
          <a:p>
            <a:pPr>
              <a:lnSpc>
                <a:spcPct val="120000"/>
              </a:lnSpc>
            </a:pPr>
            <a:r>
              <a:rPr lang="zh-CN" altLang="en-US" sz="2400" dirty="0"/>
              <a:t>绘制</a:t>
            </a:r>
            <a:r>
              <a:rPr lang="en-US" altLang="zh-CN" sz="2400" i="1" dirty="0"/>
              <a:t>F</a:t>
            </a:r>
            <a:r>
              <a:rPr lang="en-US" altLang="zh-CN" sz="2400" baseline="-25000" dirty="0"/>
              <a:t>1000</a:t>
            </a:r>
            <a:r>
              <a:rPr lang="zh-CN" altLang="en-US" sz="2400" dirty="0"/>
              <a:t>和</a:t>
            </a:r>
            <a:r>
              <a:rPr lang="en-US" altLang="zh-CN" sz="2400" dirty="0"/>
              <a:t>Φ</a:t>
            </a:r>
            <a:r>
              <a:rPr lang="zh-CN" altLang="en-US" sz="2400" dirty="0"/>
              <a:t>所对应的曲线，该图说明可以用标准正态分布函数来近似</a:t>
            </a:r>
            <a:r>
              <a:rPr lang="en-US" altLang="zh-CN" sz="2400" i="1" dirty="0"/>
              <a:t>Z </a:t>
            </a:r>
            <a:r>
              <a:rPr lang="zh-CN" altLang="en-US" sz="2400" dirty="0"/>
              <a:t>的经验分布函数</a:t>
            </a:r>
            <a:r>
              <a:rPr lang="en-US" altLang="zh-CN" sz="2400" dirty="0"/>
              <a:t>.</a:t>
            </a:r>
          </a:p>
        </p:txBody>
      </p:sp>
      <p:sp>
        <p:nvSpPr>
          <p:cNvPr id="4" name="灯片编号占位符 3"/>
          <p:cNvSpPr>
            <a:spLocks noGrp="1"/>
          </p:cNvSpPr>
          <p:nvPr>
            <p:ph type="sldNum" sz="quarter" idx="12"/>
          </p:nvPr>
        </p:nvSpPr>
        <p:spPr/>
        <p:txBody>
          <a:bodyPr/>
          <a:lstStyle/>
          <a:p>
            <a:fld id="{5FD308DF-D0D6-41CA-8E01-1A1CE80A10EE}" type="slidenum">
              <a:rPr lang="zh-CN" altLang="en-US" smtClean="0"/>
              <a:t>278</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456413" y="1930566"/>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082084" y="2213905"/>
            <a:ext cx="3085014" cy="2500493"/>
          </a:xfrm>
          <a:prstGeom prst="rect">
            <a:avLst/>
          </a:prstGeom>
        </p:spPr>
        <p:txBody>
          <a:bodyPr wrap="square">
            <a:spAutoFit/>
          </a:bodyPr>
          <a:lstStyle/>
          <a:p>
            <a:pPr>
              <a:lnSpc>
                <a:spcPct val="110000"/>
              </a:lnSpc>
            </a:pPr>
            <a:r>
              <a:rPr lang="zh-CN" altLang="en-US" sz="2400" dirty="0">
                <a:solidFill>
                  <a:prstClr val="black"/>
                </a:solidFill>
                <a:latin typeface="思源黑体 CN Normal" panose="020B0400000000000000" pitchFamily="34" charset="-122"/>
                <a:ea typeface="思源黑体 CN Normal" panose="020B0400000000000000" pitchFamily="34" charset="-122"/>
              </a:rPr>
              <a:t>大数定律</a:t>
            </a:r>
            <a:endParaRPr lang="en-US" altLang="zh-CN" sz="24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400" dirty="0"/>
          </a:p>
          <a:p>
            <a:pPr>
              <a:lnSpc>
                <a:spcPct val="110000"/>
              </a:lnSpc>
            </a:pPr>
            <a:r>
              <a:rPr lang="zh-CN" altLang="en-US" sz="2400" dirty="0">
                <a:solidFill>
                  <a:prstClr val="black"/>
                </a:solidFill>
                <a:latin typeface="思源黑体 CN Normal" panose="020B0400000000000000" pitchFamily="34" charset="-122"/>
                <a:ea typeface="思源黑体 CN Normal" panose="020B0400000000000000" pitchFamily="34" charset="-122"/>
              </a:rPr>
              <a:t>中心极限定理</a:t>
            </a:r>
            <a:endParaRPr lang="en-US" altLang="zh-CN" sz="24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4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r>
              <a:rPr lang="zh-CN" altLang="en-US" sz="2400" dirty="0">
                <a:solidFill>
                  <a:prstClr val="black"/>
                </a:solidFill>
                <a:latin typeface="思源黑体 CN Normal" panose="020B0400000000000000" pitchFamily="34" charset="-122"/>
                <a:ea typeface="思源黑体 CN Normal" panose="020B0400000000000000" pitchFamily="34" charset="-122"/>
              </a:rPr>
              <a:t>蒙特卡罗方法</a:t>
            </a:r>
            <a:endParaRPr lang="en-US" altLang="zh-CN" sz="2400" dirty="0">
              <a:solidFill>
                <a:prstClr val="black"/>
              </a:solidFill>
              <a:ea typeface="思源黑体 CN Normal" panose="020B0400000000000000" pitchFamily="34" charset="-122"/>
            </a:endParaRPr>
          </a:p>
          <a:p>
            <a:pPr>
              <a:lnSpc>
                <a:spcPct val="110000"/>
              </a:lnSpc>
            </a:pPr>
            <a:endParaRPr lang="en-US" altLang="zh-CN" sz="2400" dirty="0"/>
          </a:p>
        </p:txBody>
      </p:sp>
      <p:sp>
        <p:nvSpPr>
          <p:cNvPr id="15" name="矩形 14"/>
          <p:cNvSpPr/>
          <p:nvPr/>
        </p:nvSpPr>
        <p:spPr>
          <a:xfrm>
            <a:off x="3134469" y="2593593"/>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2746706" y="1930566"/>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435652" y="3079576"/>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342243" y="3547700"/>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866391" y="2886896"/>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866391" y="3547700"/>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279</a:t>
            </a:fld>
            <a:endParaRPr lang="zh-CN" altLang="en-US"/>
          </a:p>
        </p:txBody>
      </p:sp>
      <p:cxnSp>
        <p:nvCxnSpPr>
          <p:cNvPr id="11" name="直接连接符 10"/>
          <p:cNvCxnSpPr/>
          <p:nvPr/>
        </p:nvCxnSpPr>
        <p:spPr>
          <a:xfrm>
            <a:off x="5866391" y="4348265"/>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304971" y="2780411"/>
            <a:ext cx="5132570" cy="2889847"/>
            <a:chOff x="3987800" y="2973466"/>
            <a:chExt cx="3924591" cy="1843315"/>
          </a:xfrm>
        </p:grpSpPr>
        <p:grpSp>
          <p:nvGrpSpPr>
            <p:cNvPr id="2" name="组合 1"/>
            <p:cNvGrpSpPr/>
            <p:nvPr/>
          </p:nvGrpSpPr>
          <p:grpSpPr>
            <a:xfrm>
              <a:off x="3987800" y="2973466"/>
              <a:ext cx="3924591" cy="1843315"/>
              <a:chOff x="990600" y="5888261"/>
              <a:chExt cx="3924591" cy="1843315"/>
            </a:xfrm>
          </p:grpSpPr>
          <p:sp>
            <p:nvSpPr>
              <p:cNvPr id="35" name="矩形 34"/>
              <p:cNvSpPr/>
              <p:nvPr/>
            </p:nvSpPr>
            <p:spPr>
              <a:xfrm>
                <a:off x="990600" y="5888261"/>
                <a:ext cx="3924591" cy="18433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1" name="矩形 10"/>
              <p:cNvSpPr/>
              <p:nvPr/>
            </p:nvSpPr>
            <p:spPr>
              <a:xfrm>
                <a:off x="1124925" y="6003798"/>
                <a:ext cx="922950" cy="400110"/>
              </a:xfrm>
              <a:prstGeom prst="rect">
                <a:avLst/>
              </a:prstGeom>
            </p:spPr>
            <p:txBody>
              <a:bodyPr wrap="square">
                <a:spAutoFit/>
              </a:bodyPr>
              <a:lstStyle/>
              <a:p>
                <a:r>
                  <a:rPr lang="zh-CN" altLang="en-US" sz="2800" dirty="0">
                    <a:latin typeface="+mj-lt"/>
                    <a:ea typeface="思源黑体 CN Normal" panose="020B0400000000000000" pitchFamily="34" charset="-122"/>
                  </a:rPr>
                  <a:t>显然</a:t>
                </a:r>
              </a:p>
            </p:txBody>
          </p:sp>
          <mc:AlternateContent xmlns:mc="http://schemas.openxmlformats.org/markup-compatibility/2006" xmlns:a14="http://schemas.microsoft.com/office/drawing/2010/main">
            <mc:Choice Requires="a14">
              <p:sp>
                <p:nvSpPr>
                  <p:cNvPr id="16" name="矩形 15"/>
                  <p:cNvSpPr/>
                  <p:nvPr/>
                </p:nvSpPr>
                <p:spPr>
                  <a:xfrm>
                    <a:off x="1124925" y="6976299"/>
                    <a:ext cx="3786348" cy="608586"/>
                  </a:xfrm>
                  <a:prstGeom prst="rect">
                    <a:avLst/>
                  </a:prstGeom>
                </p:spPr>
                <p:txBody>
                  <a:bodyPr wrap="square">
                    <a:spAutoFit/>
                  </a:bodyPr>
                  <a:lstStyle/>
                  <a:p>
                    <a:r>
                      <a:rPr lang="en-US" altLang="zh-CN" sz="2800" b="1" i="1" dirty="0">
                        <a:latin typeface="+mj-lt"/>
                        <a:ea typeface="思源黑体 CN Normal" panose="020B0400000000000000" pitchFamily="34" charset="-122"/>
                      </a:rPr>
                      <a:t>A</a:t>
                    </a:r>
                    <a:r>
                      <a:rPr lang="en-US" altLang="zh-CN" sz="2800" b="1" dirty="0">
                        <a:ea typeface="Cambria Math" panose="02040503050406030204" pitchFamily="18" charset="0"/>
                      </a:rPr>
                      <a:t> </a:t>
                    </a:r>
                    <a14:m>
                      <m:oMath xmlns:m="http://schemas.openxmlformats.org/officeDocument/2006/math">
                        <m:r>
                          <a:rPr lang="en-US" altLang="zh-CN" sz="2800" b="1" i="1" smtClean="0">
                            <a:latin typeface="Cambria Math" panose="02040503050406030204" pitchFamily="18" charset="0"/>
                            <a:ea typeface="Cambria Math" panose="02040503050406030204" pitchFamily="18" charset="0"/>
                          </a:rPr>
                          <m:t>∩ </m:t>
                        </m:r>
                      </m:oMath>
                    </a14:m>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等价于</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和</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同时发生，且</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与</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互斥</a:t>
                    </a:r>
                    <a:r>
                      <a:rPr lang="zh-CN" altLang="en-US" sz="2800" dirty="0">
                        <a:latin typeface="+mj-lt"/>
                        <a:ea typeface="思源黑体 CN Normal" panose="020B0400000000000000" pitchFamily="34" charset="-122"/>
                        <a:sym typeface="Symbol" panose="05050102010706020507" pitchFamily="18" charset="2"/>
                      </a:rPr>
                      <a:t> </a:t>
                    </a:r>
                    <a:r>
                      <a:rPr lang="en-US" altLang="zh-CN" sz="2800" b="1" i="1" dirty="0">
                        <a:latin typeface="+mj-lt"/>
                        <a:ea typeface="思源黑体 CN Normal" panose="020B0400000000000000" pitchFamily="34" charset="-122"/>
                      </a:rPr>
                      <a:t>A</a:t>
                    </a:r>
                    <a14:m>
                      <m:oMath xmlns:m="http://schemas.openxmlformats.org/officeDocument/2006/math">
                        <m:r>
                          <a:rPr lang="en-US" altLang="zh-CN" sz="2800" b="1" i="1">
                            <a:latin typeface="Cambria Math" panose="02040503050406030204" pitchFamily="18" charset="0"/>
                            <a:ea typeface="Cambria Math" panose="02040503050406030204" pitchFamily="18" charset="0"/>
                          </a:rPr>
                          <m:t>∩</m:t>
                        </m:r>
                      </m:oMath>
                    </a14:m>
                    <a:r>
                      <a:rPr lang="en-US" altLang="zh-CN" sz="2800" b="1" i="1" dirty="0">
                        <a:latin typeface="+mj-lt"/>
                        <a:ea typeface="思源黑体 CN Normal" panose="020B0400000000000000" pitchFamily="34" charset="-122"/>
                      </a:rPr>
                      <a:t>B</a:t>
                    </a:r>
                    <a:r>
                      <a:rPr lang="en-US" altLang="zh-CN" sz="2800" dirty="0">
                        <a:latin typeface="+mj-lt"/>
                        <a:ea typeface="思源黑体 CN Normal" panose="020B0400000000000000" pitchFamily="34" charset="-122"/>
                      </a:rPr>
                      <a:t>=</a:t>
                    </a:r>
                    <a:r>
                      <a:rPr lang="en-US" altLang="zh-CN" sz="2800" dirty="0">
                        <a:latin typeface="+mj-lt"/>
                        <a:ea typeface="思源黑体 CN Normal" panose="020B0400000000000000" pitchFamily="34" charset="-122"/>
                        <a:sym typeface="Symbol" panose="05050102010706020507" pitchFamily="18" charset="2"/>
                      </a:rPr>
                      <a:t>.</a:t>
                    </a:r>
                    <a:endParaRPr lang="zh-CN" altLang="en-US" sz="2800" dirty="0">
                      <a:latin typeface="+mj-lt"/>
                      <a:ea typeface="思源黑体 CN Normal" panose="020B0400000000000000" pitchFamily="34" charset="-122"/>
                    </a:endParaRPr>
                  </a:p>
                </p:txBody>
              </p:sp>
            </mc:Choice>
            <mc:Fallback xmlns="">
              <p:sp>
                <p:nvSpPr>
                  <p:cNvPr id="16" name="矩形 15"/>
                  <p:cNvSpPr>
                    <a:spLocks noRot="1" noChangeAspect="1" noMove="1" noResize="1" noEditPoints="1" noAdjustHandles="1" noChangeArrowheads="1" noChangeShapeType="1" noTextEdit="1"/>
                  </p:cNvSpPr>
                  <p:nvPr/>
                </p:nvSpPr>
                <p:spPr>
                  <a:xfrm>
                    <a:off x="1124925" y="6976299"/>
                    <a:ext cx="3786348" cy="608586"/>
                  </a:xfrm>
                  <a:prstGeom prst="rect">
                    <a:avLst/>
                  </a:prstGeom>
                  <a:blipFill rotWithShape="1">
                    <a:blip r:embed="rId3"/>
                  </a:blipFill>
                </p:spPr>
                <p:txBody>
                  <a:bodyPr/>
                  <a:lstStyle/>
                  <a:p>
                    <a:r>
                      <a:rPr lang="zh-CN" altLang="en-US">
                        <a:noFill/>
                      </a:rPr>
                      <a:t> </a:t>
                    </a:r>
                  </a:p>
                </p:txBody>
              </p:sp>
            </mc:Fallback>
          </mc:AlternateContent>
        </p:grpSp>
        <p:pic>
          <p:nvPicPr>
            <p:cNvPr id="18" name="图片 17"/>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Effect>
                        <a14:sharpenSoften amount="50000"/>
                      </a14:imgEffect>
                    </a14:imgLayer>
                  </a14:imgProps>
                </a:ext>
              </a:extLst>
            </a:blip>
            <a:srcRect l="22773" t="68949" r="21957" b="20613"/>
            <a:stretch>
              <a:fillRect/>
            </a:stretch>
          </p:blipFill>
          <p:spPr>
            <a:xfrm>
              <a:off x="4238799" y="3522554"/>
              <a:ext cx="3552999" cy="442938"/>
            </a:xfrm>
            <a:prstGeom prst="rect">
              <a:avLst/>
            </a:prstGeom>
            <a:effectLst>
              <a:outerShdw blurRad="50800" dist="38100" dir="2700000" algn="tl" rotWithShape="0">
                <a:prstClr val="black">
                  <a:alpha val="40000"/>
                </a:prstClr>
              </a:outerShdw>
            </a:effectLst>
          </p:spPr>
        </p:pic>
      </p:grpSp>
      <p:pic>
        <p:nvPicPr>
          <p:cNvPr id="17" name="图片 16"/>
          <p:cNvPicPr>
            <a:picLocks noChangeAspect="1"/>
          </p:cNvPicPr>
          <p:nvPr/>
        </p:nvPicPr>
        <p:blipFill rotWithShape="1">
          <a:blip r:embed="rId6"/>
          <a:srcRect l="33667" t="16408" r="32749" b="42954"/>
          <a:stretch>
            <a:fillRect/>
          </a:stretch>
        </p:blipFill>
        <p:spPr>
          <a:xfrm>
            <a:off x="1449774" y="2780411"/>
            <a:ext cx="3495779" cy="2792520"/>
          </a:xfrm>
          <a:prstGeom prst="rect">
            <a:avLst/>
          </a:prstGeom>
          <a:effectLst>
            <a:outerShdw blurRad="50800" dist="38100" dir="2700000" algn="tl" rotWithShape="0">
              <a:prstClr val="black">
                <a:alpha val="40000"/>
              </a:prstClr>
            </a:outerShdw>
          </a:effectLst>
        </p:spPr>
      </p:pic>
      <p:grpSp>
        <p:nvGrpSpPr>
          <p:cNvPr id="13" name="组合 12"/>
          <p:cNvGrpSpPr/>
          <p:nvPr/>
        </p:nvGrpSpPr>
        <p:grpSpPr>
          <a:xfrm>
            <a:off x="1326995" y="1302394"/>
            <a:ext cx="9668107" cy="1195215"/>
            <a:chOff x="832352" y="1684446"/>
            <a:chExt cx="7125397" cy="485587"/>
          </a:xfrm>
        </p:grpSpPr>
        <p:grpSp>
          <p:nvGrpSpPr>
            <p:cNvPr id="12" name="组合 11"/>
            <p:cNvGrpSpPr/>
            <p:nvPr/>
          </p:nvGrpSpPr>
          <p:grpSpPr>
            <a:xfrm>
              <a:off x="832352" y="1684446"/>
              <a:ext cx="7125397" cy="485587"/>
              <a:chOff x="832352" y="1684446"/>
              <a:chExt cx="7125397" cy="485587"/>
            </a:xfrm>
          </p:grpSpPr>
          <p:sp>
            <p:nvSpPr>
              <p:cNvPr id="5" name="矩形 4"/>
              <p:cNvSpPr/>
              <p:nvPr/>
            </p:nvSpPr>
            <p:spPr>
              <a:xfrm>
                <a:off x="873627" y="1684446"/>
                <a:ext cx="7084122" cy="48558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000"/>
                  </a:lnSpc>
                </a:pPr>
                <a:endParaRPr lang="zh-CN" altLang="en-US" sz="2800"/>
              </a:p>
            </p:txBody>
          </p:sp>
          <p:sp>
            <p:nvSpPr>
              <p:cNvPr id="8" name="矩形 7"/>
              <p:cNvSpPr/>
              <p:nvPr/>
            </p:nvSpPr>
            <p:spPr>
              <a:xfrm>
                <a:off x="832352" y="1684446"/>
                <a:ext cx="90488" cy="4855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000"/>
                  </a:lnSpc>
                </a:pPr>
                <a:endParaRPr lang="zh-CN" altLang="en-US" sz="2800"/>
              </a:p>
            </p:txBody>
          </p:sp>
        </p:grpSp>
        <mc:AlternateContent xmlns:mc="http://schemas.openxmlformats.org/markup-compatibility/2006" xmlns:a14="http://schemas.microsoft.com/office/drawing/2010/main">
          <mc:Choice Requires="a14">
            <p:sp>
              <p:nvSpPr>
                <p:cNvPr id="9" name="矩形 8"/>
                <p:cNvSpPr/>
                <p:nvPr/>
              </p:nvSpPr>
              <p:spPr>
                <a:xfrm>
                  <a:off x="965755" y="1717491"/>
                  <a:ext cx="6991993" cy="439784"/>
                </a:xfrm>
                <a:prstGeom prst="rect">
                  <a:avLst/>
                </a:prstGeom>
                <a:noFill/>
                <a:ln w="57150">
                  <a:noFill/>
                </a:ln>
              </p:spPr>
              <p:txBody>
                <a:bodyPr wrap="square" anchor="ctr" anchorCtr="0">
                  <a:spAutoFit/>
                </a:bodyPr>
                <a:lstStyle/>
                <a:p>
                  <a:pPr>
                    <a:lnSpc>
                      <a:spcPts val="4000"/>
                    </a:lnSpc>
                  </a:pPr>
                  <a:r>
                    <a:rPr lang="zh-CN" altLang="en-US" sz="2800" b="1" dirty="0">
                      <a:latin typeface="思源黑体 CN Normal" panose="020B0400000000000000" pitchFamily="34" charset="-122"/>
                      <a:ea typeface="思源黑体 CN Normal" panose="020B0400000000000000" pitchFamily="34" charset="-122"/>
                    </a:rPr>
                    <a:t>定义</a:t>
                  </a:r>
                  <a:r>
                    <a:rPr lang="en-US" altLang="zh-CN" sz="2800" b="1"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把事件</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和</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所共有的样本点构成的事件称为</a:t>
                  </a:r>
                  <a:r>
                    <a:rPr lang="zh-CN" altLang="en-US" sz="2800" b="1" dirty="0">
                      <a:latin typeface="+mj-lt"/>
                      <a:ea typeface="思源黑体 CN Normal" panose="020B0400000000000000" pitchFamily="34" charset="-122"/>
                    </a:rPr>
                    <a:t>事件</a:t>
                  </a:r>
                  <a:r>
                    <a:rPr lang="en-US" altLang="zh-CN" sz="2800" b="1" i="1" dirty="0">
                      <a:latin typeface="+mj-lt"/>
                      <a:ea typeface="思源黑体 CN Normal" panose="020B0400000000000000" pitchFamily="34" charset="-122"/>
                    </a:rPr>
                    <a:t>A</a:t>
                  </a:r>
                  <a:r>
                    <a:rPr lang="zh-CN" altLang="en-US" sz="2800" b="1" dirty="0">
                      <a:latin typeface="+mj-lt"/>
                      <a:ea typeface="思源黑体 CN Normal" panose="020B0400000000000000" pitchFamily="34" charset="-122"/>
                    </a:rPr>
                    <a:t>与</a:t>
                  </a:r>
                  <a:r>
                    <a:rPr lang="en-US" altLang="zh-CN" sz="2800" b="1" i="1" dirty="0">
                      <a:latin typeface="+mj-lt"/>
                      <a:ea typeface="思源黑体 CN Normal" panose="020B0400000000000000" pitchFamily="34" charset="-122"/>
                    </a:rPr>
                    <a:t>B</a:t>
                  </a:r>
                  <a:r>
                    <a:rPr lang="zh-CN" altLang="en-US" sz="2800" b="1" dirty="0">
                      <a:latin typeface="+mj-lt"/>
                      <a:ea typeface="思源黑体 CN Normal" panose="020B0400000000000000" pitchFamily="34" charset="-122"/>
                    </a:rPr>
                    <a:t>的交，</a:t>
                  </a:r>
                  <a:r>
                    <a:rPr lang="zh-CN" altLang="en-US" sz="2800" dirty="0">
                      <a:latin typeface="+mj-lt"/>
                      <a:ea typeface="思源黑体 CN Normal" panose="020B0400000000000000" pitchFamily="34" charset="-122"/>
                    </a:rPr>
                    <a:t>记为</a:t>
                  </a:r>
                  <a:r>
                    <a:rPr lang="en-US" altLang="zh-CN" sz="2800" b="1" i="1" dirty="0">
                      <a:latin typeface="+mj-lt"/>
                      <a:ea typeface="思源黑体 CN Normal" panose="020B0400000000000000" pitchFamily="34" charset="-122"/>
                    </a:rPr>
                    <a:t>A</a:t>
                  </a:r>
                  <a14:m>
                    <m:oMath xmlns:m="http://schemas.openxmlformats.org/officeDocument/2006/math">
                      <m:r>
                        <a:rPr lang="en-US" altLang="zh-CN" sz="2800" b="1" i="1" smtClean="0">
                          <a:latin typeface="Cambria Math" panose="02040503050406030204" pitchFamily="18" charset="0"/>
                          <a:ea typeface="Cambria Math" panose="02040503050406030204" pitchFamily="18" charset="0"/>
                        </a:rPr>
                        <m:t>∩</m:t>
                      </m:r>
                    </m:oMath>
                  </a14:m>
                  <a:r>
                    <a:rPr lang="en-US" altLang="zh-CN" sz="2800" b="1" i="1" dirty="0">
                      <a:latin typeface="+mj-lt"/>
                      <a:ea typeface="思源黑体 CN Normal" panose="020B0400000000000000" pitchFamily="34" charset="-122"/>
                    </a:rPr>
                    <a:t>B, </a:t>
                  </a:r>
                  <a:r>
                    <a:rPr lang="zh-CN" altLang="en-US" sz="2800" dirty="0">
                      <a:latin typeface="+mj-lt"/>
                      <a:ea typeface="思源黑体 CN Normal" panose="020B0400000000000000" pitchFamily="34" charset="-122"/>
                    </a:rPr>
                    <a:t>或</a:t>
                  </a:r>
                  <a:r>
                    <a:rPr lang="en-US" altLang="zh-CN" sz="2800" b="1" i="1" dirty="0">
                      <a:latin typeface="+mj-lt"/>
                      <a:ea typeface="思源黑体 CN Normal" panose="020B0400000000000000" pitchFamily="34" charset="-122"/>
                    </a:rPr>
                    <a:t>AB</a:t>
                  </a:r>
                  <a:endParaRPr lang="zh-CN" altLang="en-US" sz="2800" b="1" i="1" dirty="0">
                    <a:latin typeface="+mj-lt"/>
                    <a:ea typeface="思源黑体 CN Normal" panose="020B0400000000000000"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965755" y="1717491"/>
                  <a:ext cx="6991993" cy="439784"/>
                </a:xfrm>
                <a:prstGeom prst="rect">
                  <a:avLst/>
                </a:prstGeom>
                <a:blipFill rotWithShape="1">
                  <a:blip r:embed="rId7"/>
                </a:blipFill>
                <a:ln w="57150">
                  <a:noFill/>
                </a:ln>
              </p:spPr>
              <p:txBody>
                <a:bodyPr/>
                <a:lstStyle/>
                <a:p>
                  <a:r>
                    <a:rPr lang="zh-CN" altLang="en-US">
                      <a:noFill/>
                    </a:rPr>
                    <a:t> </a:t>
                  </a:r>
                </a:p>
              </p:txBody>
            </p:sp>
          </mc:Fallback>
        </mc:AlternateContent>
      </p:grpSp>
      <p:sp>
        <p:nvSpPr>
          <p:cNvPr id="10" name="灯片编号占位符 9"/>
          <p:cNvSpPr>
            <a:spLocks noGrp="1"/>
          </p:cNvSpPr>
          <p:nvPr>
            <p:ph type="sldNum" sz="quarter" idx="12"/>
          </p:nvPr>
        </p:nvSpPr>
        <p:spPr/>
        <p:txBody>
          <a:bodyPr/>
          <a:lstStyle/>
          <a:p>
            <a:fld id="{5FD308DF-D0D6-41CA-8E01-1A1CE80A10EE}" type="slidenum">
              <a:rPr lang="zh-CN" altLang="en-US" smtClean="0"/>
              <a:t>28</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00299" y="2629878"/>
            <a:ext cx="7324725" cy="2061210"/>
          </a:xfrm>
          <a:prstGeom prst="rect">
            <a:avLst/>
          </a:prstGeom>
        </p:spPr>
        <p:txBody>
          <a:bodyPr wrap="square">
            <a:spAutoFit/>
          </a:bodyPr>
          <a:lstStyle/>
          <a:p>
            <a:pPr algn="ctr"/>
            <a:r>
              <a:rPr lang="zh-CN" altLang="en-US" sz="3200" dirty="0"/>
              <a:t>第八次作业</a:t>
            </a:r>
          </a:p>
          <a:p>
            <a:r>
              <a:rPr lang="en-US" altLang="zh-CN" sz="3200" dirty="0"/>
              <a:t>2.43</a:t>
            </a:r>
            <a:r>
              <a:rPr lang="zh-CN" altLang="en-US" sz="3200" dirty="0"/>
              <a:t>、</a:t>
            </a:r>
            <a:r>
              <a:rPr lang="en-US" altLang="zh-CN" sz="3200" dirty="0"/>
              <a:t>2.44</a:t>
            </a:r>
            <a:r>
              <a:rPr lang="zh-CN" altLang="en-US" sz="3200" dirty="0"/>
              <a:t>、</a:t>
            </a:r>
            <a:r>
              <a:rPr lang="en-US" altLang="zh-CN" sz="3200" dirty="0"/>
              <a:t>2.49</a:t>
            </a:r>
            <a:r>
              <a:rPr lang="zh-CN" altLang="en-US" sz="3200" dirty="0"/>
              <a:t>、</a:t>
            </a:r>
            <a:r>
              <a:rPr lang="en-US" altLang="zh-CN" sz="3200" dirty="0"/>
              <a:t>2.52</a:t>
            </a:r>
            <a:r>
              <a:rPr lang="zh-CN" altLang="en-US" sz="3200" dirty="0"/>
              <a:t>、</a:t>
            </a:r>
            <a:r>
              <a:rPr lang="en-US" altLang="zh-CN" sz="3200" dirty="0"/>
              <a:t>2.54</a:t>
            </a:r>
            <a:r>
              <a:rPr lang="zh-CN" altLang="en-US" sz="3200" dirty="0"/>
              <a:t>（并写出</a:t>
            </a:r>
            <a:r>
              <a:rPr lang="en-US" altLang="zh-CN" sz="3200" dirty="0"/>
              <a:t>2.54</a:t>
            </a:r>
            <a:r>
              <a:rPr lang="zh-CN" altLang="en-US" sz="3200" dirty="0"/>
              <a:t>的</a:t>
            </a:r>
            <a:r>
              <a:rPr lang="en-US" altLang="zh-CN" sz="3200" dirty="0"/>
              <a:t>R</a:t>
            </a:r>
            <a:r>
              <a:rPr lang="zh-CN" altLang="en-US" sz="3200" dirty="0"/>
              <a:t>语言代码）、</a:t>
            </a:r>
            <a:r>
              <a:rPr lang="en-US" altLang="zh-CN" sz="3200" dirty="0"/>
              <a:t>2.60</a:t>
            </a:r>
          </a:p>
          <a:p>
            <a:endParaRPr lang="en-US" altLang="zh-CN" sz="3200" dirty="0"/>
          </a:p>
        </p:txBody>
      </p:sp>
      <p:sp>
        <p:nvSpPr>
          <p:cNvPr id="3" name="灯片编号占位符 2"/>
          <p:cNvSpPr>
            <a:spLocks noGrp="1"/>
          </p:cNvSpPr>
          <p:nvPr>
            <p:ph type="sldNum" sz="quarter" idx="12"/>
          </p:nvPr>
        </p:nvSpPr>
        <p:spPr/>
        <p:txBody>
          <a:bodyPr/>
          <a:lstStyle/>
          <a:p>
            <a:fld id="{5FD308DF-D0D6-41CA-8E01-1A1CE80A10EE}" type="slidenum">
              <a:rPr lang="zh-CN" altLang="en-US" smtClean="0"/>
              <a:t>280</a:t>
            </a:fld>
            <a:endParaRPr lang="zh-CN" altLang="en-US"/>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42484" y="1067461"/>
            <a:ext cx="6046953" cy="1408048"/>
            <a:chOff x="799857" y="1293877"/>
            <a:chExt cx="6046953" cy="1408048"/>
          </a:xfrm>
        </p:grpSpPr>
        <p:grpSp>
          <p:nvGrpSpPr>
            <p:cNvPr id="33" name="组合 32"/>
            <p:cNvGrpSpPr/>
            <p:nvPr/>
          </p:nvGrpSpPr>
          <p:grpSpPr>
            <a:xfrm>
              <a:off x="799857" y="1395949"/>
              <a:ext cx="6046953" cy="1305976"/>
              <a:chOff x="1362565" y="1905903"/>
              <a:chExt cx="6046953" cy="1305976"/>
            </a:xfrm>
          </p:grpSpPr>
          <p:sp>
            <p:nvSpPr>
              <p:cNvPr id="29" name="椭圆 28"/>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cxnSp>
            <p:nvCxnSpPr>
              <p:cNvPr id="32" name="直接连接符 31"/>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1" name="矩形 30"/>
            <p:cNvSpPr/>
            <p:nvPr/>
          </p:nvSpPr>
          <p:spPr>
            <a:xfrm>
              <a:off x="1531982" y="1293877"/>
              <a:ext cx="1725568" cy="461665"/>
            </a:xfrm>
            <a:prstGeom prst="rect">
              <a:avLst/>
            </a:prstGeom>
            <a:noFill/>
            <a:ln w="57150">
              <a:noFill/>
            </a:ln>
          </p:spPr>
          <p:txBody>
            <a:bodyPr wrap="square" anchor="ctr" anchorCtr="0">
              <a:spAutoFit/>
            </a:bodyPr>
            <a:lstStyle/>
            <a:p>
              <a:r>
                <a:rPr lang="zh-CN" altLang="en-US" sz="2400" b="1" dirty="0">
                  <a:solidFill>
                    <a:srgbClr val="004EA2"/>
                  </a:solidFill>
                  <a:latin typeface="思源黑体 CN Normal" panose="020B0400000000000000" pitchFamily="34" charset="-122"/>
                  <a:ea typeface="思源黑体 CN Normal" panose="020B0400000000000000" pitchFamily="34" charset="-122"/>
                </a:rPr>
                <a:t>本章小结</a:t>
              </a:r>
            </a:p>
          </p:txBody>
        </p:sp>
      </p:grpSp>
      <p:sp>
        <p:nvSpPr>
          <p:cNvPr id="39" name="矩形 38"/>
          <p:cNvSpPr/>
          <p:nvPr/>
        </p:nvSpPr>
        <p:spPr>
          <a:xfrm>
            <a:off x="2243501" y="1667955"/>
            <a:ext cx="7051484" cy="461665"/>
          </a:xfrm>
          <a:prstGeom prst="rect">
            <a:avLst/>
          </a:prstGeom>
          <a:noFill/>
          <a:ln w="57150">
            <a:noFill/>
          </a:ln>
        </p:spPr>
        <p:txBody>
          <a:bodyPr wrap="square" anchor="ctr" anchorCtr="0">
            <a:spAutoFit/>
          </a:bodyPr>
          <a:lstStyle/>
          <a:p>
            <a:r>
              <a:rPr lang="en-US" altLang="zh-CN" sz="2400" dirty="0">
                <a:solidFill>
                  <a:prstClr val="black"/>
                </a:solidFill>
                <a:latin typeface="思源黑体 CN Normal" panose="020B0400000000000000" pitchFamily="34" charset="-122"/>
                <a:ea typeface="思源黑体 CN Normal" panose="020B0400000000000000" pitchFamily="34" charset="-122"/>
              </a:rPr>
              <a:t>1. </a:t>
            </a:r>
            <a:r>
              <a:rPr lang="zh-CN" altLang="en-US" sz="2400" dirty="0">
                <a:solidFill>
                  <a:prstClr val="black"/>
                </a:solidFill>
                <a:latin typeface="思源黑体 CN Normal" panose="020B0400000000000000" pitchFamily="34" charset="-122"/>
                <a:ea typeface="思源黑体 CN Normal" panose="020B0400000000000000" pitchFamily="34" charset="-122"/>
              </a:rPr>
              <a:t>随机现象、样本空间、事件及其运算；</a:t>
            </a:r>
          </a:p>
        </p:txBody>
      </p:sp>
      <p:sp>
        <p:nvSpPr>
          <p:cNvPr id="40" name="矩形 39"/>
          <p:cNvSpPr/>
          <p:nvPr/>
        </p:nvSpPr>
        <p:spPr>
          <a:xfrm>
            <a:off x="2243501" y="2293183"/>
            <a:ext cx="7051484" cy="461665"/>
          </a:xfrm>
          <a:prstGeom prst="rect">
            <a:avLst/>
          </a:prstGeom>
          <a:noFill/>
          <a:ln w="57150">
            <a:noFill/>
          </a:ln>
        </p:spPr>
        <p:txBody>
          <a:bodyPr wrap="square" anchor="ctr" anchorCtr="0">
            <a:spAutoFit/>
          </a:bodyPr>
          <a:lstStyle/>
          <a:p>
            <a:r>
              <a:rPr lang="en-US" altLang="zh-CN" sz="2400" dirty="0">
                <a:solidFill>
                  <a:prstClr val="black"/>
                </a:solidFill>
                <a:latin typeface="思源黑体 CN Normal" panose="020B0400000000000000" pitchFamily="34" charset="-122"/>
                <a:ea typeface="思源黑体 CN Normal" panose="020B0400000000000000" pitchFamily="34" charset="-122"/>
              </a:rPr>
              <a:t>2. </a:t>
            </a:r>
            <a:r>
              <a:rPr lang="zh-CN" altLang="en-US" sz="2400" dirty="0">
                <a:solidFill>
                  <a:prstClr val="black"/>
                </a:solidFill>
                <a:latin typeface="思源黑体 CN Normal" panose="020B0400000000000000" pitchFamily="34" charset="-122"/>
                <a:ea typeface="思源黑体 CN Normal" panose="020B0400000000000000" pitchFamily="34" charset="-122"/>
              </a:rPr>
              <a:t>概率空间和概率的基本性质；</a:t>
            </a:r>
          </a:p>
        </p:txBody>
      </p:sp>
      <p:sp>
        <p:nvSpPr>
          <p:cNvPr id="41" name="矩形 40"/>
          <p:cNvSpPr/>
          <p:nvPr/>
        </p:nvSpPr>
        <p:spPr>
          <a:xfrm>
            <a:off x="2278496" y="2799896"/>
            <a:ext cx="8713116" cy="830997"/>
          </a:xfrm>
          <a:prstGeom prst="rect">
            <a:avLst/>
          </a:prstGeom>
          <a:noFill/>
          <a:ln w="57150">
            <a:noFill/>
          </a:ln>
        </p:spPr>
        <p:txBody>
          <a:bodyPr wrap="square" anchor="ctr" anchorCtr="0">
            <a:spAutoFit/>
          </a:bodyPr>
          <a:lstStyle/>
          <a:p>
            <a:r>
              <a:rPr lang="en-US" altLang="zh-CN" sz="2400" dirty="0">
                <a:solidFill>
                  <a:prstClr val="black"/>
                </a:solidFill>
                <a:latin typeface="思源黑体 CN Normal" panose="020B0400000000000000" pitchFamily="34" charset="-122"/>
                <a:ea typeface="思源黑体 CN Normal" panose="020B0400000000000000" pitchFamily="34" charset="-122"/>
              </a:rPr>
              <a:t>3. </a:t>
            </a:r>
            <a:r>
              <a:rPr lang="zh-CN" altLang="en-US" sz="2400" dirty="0">
                <a:solidFill>
                  <a:prstClr val="black"/>
                </a:solidFill>
                <a:latin typeface="思源黑体 CN Normal" panose="020B0400000000000000" pitchFamily="34" charset="-122"/>
                <a:ea typeface="思源黑体 CN Normal" panose="020B0400000000000000" pitchFamily="34" charset="-122"/>
              </a:rPr>
              <a:t>随机变量、分布函数、密度、数学期望、方差、标准差和标准得分的简单性质；</a:t>
            </a:r>
          </a:p>
        </p:txBody>
      </p:sp>
      <p:sp>
        <p:nvSpPr>
          <p:cNvPr id="47" name="矩形 46"/>
          <p:cNvSpPr/>
          <p:nvPr/>
        </p:nvSpPr>
        <p:spPr>
          <a:xfrm>
            <a:off x="2278496" y="3617583"/>
            <a:ext cx="8713116" cy="830997"/>
          </a:xfrm>
          <a:prstGeom prst="rect">
            <a:avLst/>
          </a:prstGeom>
          <a:noFill/>
          <a:ln w="57150">
            <a:noFill/>
          </a:ln>
        </p:spPr>
        <p:txBody>
          <a:bodyPr wrap="square" anchor="ctr" anchorCtr="0">
            <a:spAutoFit/>
          </a:bodyPr>
          <a:lstStyle/>
          <a:p>
            <a:r>
              <a:rPr lang="en-US" altLang="zh-CN" sz="2400" dirty="0">
                <a:solidFill>
                  <a:prstClr val="black"/>
                </a:solidFill>
                <a:latin typeface="思源黑体 CN Normal" panose="020B0400000000000000" pitchFamily="34" charset="-122"/>
                <a:ea typeface="思源黑体 CN Normal" panose="020B0400000000000000" pitchFamily="34" charset="-122"/>
              </a:rPr>
              <a:t>4. </a:t>
            </a:r>
            <a:r>
              <a:rPr lang="zh-CN" altLang="en-US" sz="2400" dirty="0">
                <a:solidFill>
                  <a:prstClr val="black"/>
                </a:solidFill>
                <a:latin typeface="思源黑体 CN Normal" panose="020B0400000000000000" pitchFamily="34" charset="-122"/>
                <a:ea typeface="思源黑体 CN Normal" panose="020B0400000000000000" pitchFamily="34" charset="-122"/>
              </a:rPr>
              <a:t>二项分布、超几何分布、泊松分布、均匀分布和正态分布的产生背景；</a:t>
            </a:r>
          </a:p>
        </p:txBody>
      </p:sp>
      <p:sp>
        <p:nvSpPr>
          <p:cNvPr id="48" name="矩形 47"/>
          <p:cNvSpPr/>
          <p:nvPr/>
        </p:nvSpPr>
        <p:spPr>
          <a:xfrm>
            <a:off x="2243500" y="4506994"/>
            <a:ext cx="8783108" cy="461665"/>
          </a:xfrm>
          <a:prstGeom prst="rect">
            <a:avLst/>
          </a:prstGeom>
          <a:noFill/>
          <a:ln w="57150">
            <a:noFill/>
          </a:ln>
        </p:spPr>
        <p:txBody>
          <a:bodyPr wrap="square" anchor="ctr" anchorCtr="0">
            <a:spAutoFit/>
          </a:bodyPr>
          <a:lstStyle/>
          <a:p>
            <a:r>
              <a:rPr lang="en-US" altLang="zh-CN" sz="2400" dirty="0">
                <a:solidFill>
                  <a:prstClr val="black"/>
                </a:solidFill>
                <a:latin typeface="思源黑体 CN Normal" panose="020B0400000000000000" pitchFamily="34" charset="-122"/>
                <a:ea typeface="思源黑体 CN Normal" panose="020B0400000000000000" pitchFamily="34" charset="-122"/>
              </a:rPr>
              <a:t>5. </a:t>
            </a:r>
            <a:r>
              <a:rPr lang="zh-CN" altLang="en-US" sz="2400" dirty="0">
                <a:solidFill>
                  <a:prstClr val="black"/>
                </a:solidFill>
                <a:latin typeface="思源黑体 CN Normal" panose="020B0400000000000000" pitchFamily="34" charset="-122"/>
                <a:ea typeface="思源黑体 CN Normal" panose="020B0400000000000000" pitchFamily="34" charset="-122"/>
              </a:rPr>
              <a:t>变异系数、中心矩、原点矩、分位数和众数内涵与应用；</a:t>
            </a:r>
          </a:p>
        </p:txBody>
      </p:sp>
      <p:sp>
        <p:nvSpPr>
          <p:cNvPr id="49" name="矩形 48"/>
          <p:cNvSpPr/>
          <p:nvPr/>
        </p:nvSpPr>
        <p:spPr>
          <a:xfrm>
            <a:off x="2243500" y="5044485"/>
            <a:ext cx="8783108" cy="461665"/>
          </a:xfrm>
          <a:prstGeom prst="rect">
            <a:avLst/>
          </a:prstGeom>
          <a:noFill/>
          <a:ln w="57150">
            <a:noFill/>
          </a:ln>
        </p:spPr>
        <p:txBody>
          <a:bodyPr wrap="square" anchor="ctr" anchorCtr="0">
            <a:spAutoFit/>
          </a:bodyPr>
          <a:lstStyle/>
          <a:p>
            <a:r>
              <a:rPr lang="en-US" altLang="zh-CN" sz="2400" dirty="0">
                <a:solidFill>
                  <a:prstClr val="black"/>
                </a:solidFill>
                <a:latin typeface="思源黑体 CN Normal" panose="020B0400000000000000" pitchFamily="34" charset="-122"/>
                <a:ea typeface="思源黑体 CN Normal" panose="020B0400000000000000" pitchFamily="34" charset="-122"/>
              </a:rPr>
              <a:t>6. </a:t>
            </a:r>
            <a:r>
              <a:rPr lang="zh-CN" altLang="en-US" sz="2400" dirty="0">
                <a:solidFill>
                  <a:prstClr val="black"/>
                </a:solidFill>
                <a:latin typeface="思源黑体 CN Normal" panose="020B0400000000000000" pitchFamily="34" charset="-122"/>
                <a:ea typeface="思源黑体 CN Normal" panose="020B0400000000000000" pitchFamily="34" charset="-122"/>
              </a:rPr>
              <a:t>四分位数和离群数据的内涵与应用；</a:t>
            </a:r>
          </a:p>
        </p:txBody>
      </p:sp>
      <p:sp>
        <p:nvSpPr>
          <p:cNvPr id="50" name="矩形 49"/>
          <p:cNvSpPr/>
          <p:nvPr/>
        </p:nvSpPr>
        <p:spPr>
          <a:xfrm>
            <a:off x="2243500" y="5533872"/>
            <a:ext cx="8783108" cy="461665"/>
          </a:xfrm>
          <a:prstGeom prst="rect">
            <a:avLst/>
          </a:prstGeom>
          <a:noFill/>
          <a:ln w="57150">
            <a:noFill/>
          </a:ln>
        </p:spPr>
        <p:txBody>
          <a:bodyPr wrap="square" anchor="ctr" anchorCtr="0">
            <a:spAutoFit/>
          </a:bodyPr>
          <a:lstStyle/>
          <a:p>
            <a:r>
              <a:rPr lang="en-US" altLang="zh-CN" sz="2400" dirty="0">
                <a:solidFill>
                  <a:prstClr val="black"/>
                </a:solidFill>
                <a:latin typeface="思源黑体 CN Normal" panose="020B0400000000000000" pitchFamily="34" charset="-122"/>
                <a:ea typeface="思源黑体 CN Normal" panose="020B0400000000000000" pitchFamily="34" charset="-122"/>
              </a:rPr>
              <a:t>7. </a:t>
            </a:r>
            <a:r>
              <a:rPr lang="zh-CN" altLang="en-US" sz="2400" dirty="0">
                <a:solidFill>
                  <a:prstClr val="black"/>
                </a:solidFill>
                <a:latin typeface="思源黑体 CN Normal" panose="020B0400000000000000" pitchFamily="34" charset="-122"/>
                <a:ea typeface="思源黑体 CN Normal" panose="020B0400000000000000" pitchFamily="34" charset="-122"/>
              </a:rPr>
              <a:t>蒙特卡罗方法、大数定律和中心极限定理的内涵及应用。</a:t>
            </a:r>
          </a:p>
        </p:txBody>
      </p:sp>
      <p:sp>
        <p:nvSpPr>
          <p:cNvPr id="3" name="灯片编号占位符 2"/>
          <p:cNvSpPr>
            <a:spLocks noGrp="1"/>
          </p:cNvSpPr>
          <p:nvPr>
            <p:ph type="sldNum" sz="quarter" idx="12"/>
          </p:nvPr>
        </p:nvSpPr>
        <p:spPr/>
        <p:txBody>
          <a:bodyPr/>
          <a:lstStyle/>
          <a:p>
            <a:fld id="{5FD308DF-D0D6-41CA-8E01-1A1CE80A10EE}" type="slidenum">
              <a:rPr lang="zh-CN" altLang="en-US" smtClean="0"/>
              <a:t>281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left)">
                                      <p:cBhvr>
                                        <p:cTn id="14" dur="500"/>
                                        <p:tgtEl>
                                          <p:spTgt spid="3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5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wipe(left)">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left)">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left)">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wipe(left)">
                                      <p:cBhvr>
                                        <p:cTn id="4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7" grpId="0"/>
      <p:bldP spid="48" grpId="0"/>
      <p:bldP spid="49" grpId="0"/>
      <p:bldP spid="50" grpId="0"/>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54518"/>
            <a:ext cx="10515600" cy="5794408"/>
          </a:xfrm>
        </p:spPr>
        <p:txBody>
          <a:bodyPr/>
          <a:lstStyle/>
          <a:p>
            <a:r>
              <a:rPr lang="zh-CN" altLang="en-US" dirty="0">
                <a:solidFill>
                  <a:srgbClr val="FF0000"/>
                </a:solidFill>
              </a:rPr>
              <a:t>                                       </a:t>
            </a:r>
            <a:r>
              <a:rPr lang="zh-CN" altLang="en-US" dirty="0">
                <a:solidFill>
                  <a:schemeClr val="tx1"/>
                </a:solidFill>
              </a:rPr>
              <a:t>第九次</a:t>
            </a:r>
            <a:r>
              <a:rPr lang="zh-CN" altLang="en-US" b="1" dirty="0"/>
              <a:t>作业</a:t>
            </a:r>
            <a:endParaRPr lang="en-US" altLang="zh-CN" b="1" dirty="0"/>
          </a:p>
          <a:p>
            <a:r>
              <a:rPr lang="zh-CN" altLang="en-US" dirty="0">
                <a:solidFill>
                  <a:srgbClr val="FF0000"/>
                </a:solidFill>
              </a:rPr>
              <a:t>练习</a:t>
            </a:r>
            <a:r>
              <a:rPr lang="en-US" altLang="zh-CN" dirty="0">
                <a:solidFill>
                  <a:srgbClr val="FF0000"/>
                </a:solidFill>
              </a:rPr>
              <a:t>2.1</a:t>
            </a:r>
            <a:r>
              <a:rPr lang="zh-CN" altLang="en-US" dirty="0"/>
              <a:t>随机现象的定义，请举例说明什么是随机现象？</a:t>
            </a:r>
            <a:endParaRPr lang="en-US" altLang="zh-CN" dirty="0"/>
          </a:p>
          <a:p>
            <a:r>
              <a:rPr lang="zh-CN" altLang="en-US" dirty="0">
                <a:solidFill>
                  <a:srgbClr val="FF0000"/>
                </a:solidFill>
              </a:rPr>
              <a:t>练习</a:t>
            </a:r>
            <a:r>
              <a:rPr lang="en-US" altLang="zh-CN" dirty="0">
                <a:solidFill>
                  <a:srgbClr val="FF0000"/>
                </a:solidFill>
              </a:rPr>
              <a:t>2.2</a:t>
            </a:r>
            <a:r>
              <a:rPr lang="zh-CN" altLang="en-US" dirty="0"/>
              <a:t>投掷一枚质地均匀硬币的实验，请回答下列问题。 （</a:t>
            </a:r>
            <a:r>
              <a:rPr lang="en-US" altLang="zh-CN" dirty="0"/>
              <a:t>1</a:t>
            </a:r>
            <a:r>
              <a:rPr lang="zh-CN" altLang="en-US" dirty="0"/>
              <a:t>）写出该随机现象的样本空间和概率空间。 （</a:t>
            </a:r>
            <a:r>
              <a:rPr lang="en-US" altLang="zh-CN" dirty="0"/>
              <a:t>2</a:t>
            </a:r>
            <a:r>
              <a:rPr lang="zh-CN" altLang="en-US" dirty="0"/>
              <a:t>）定义一个随机变量 </a:t>
            </a:r>
            <a:r>
              <a:rPr lang="en-US" altLang="zh-CN" dirty="0"/>
              <a:t>X </a:t>
            </a:r>
            <a:r>
              <a:rPr lang="zh-CN" altLang="en-US" dirty="0"/>
              <a:t>描述实验结果，并写出该随机变量的密度矩阵。 （</a:t>
            </a:r>
            <a:r>
              <a:rPr lang="en-US" altLang="zh-CN" dirty="0"/>
              <a:t>3</a:t>
            </a:r>
            <a:r>
              <a:rPr lang="zh-CN" altLang="en-US" dirty="0"/>
              <a:t>）如果随机变量 </a:t>
            </a:r>
            <a:r>
              <a:rPr lang="en-US" altLang="zh-CN" dirty="0"/>
              <a:t>Y=|3+X|,</a:t>
            </a:r>
            <a:r>
              <a:rPr lang="zh-CN" altLang="en-US" dirty="0"/>
              <a:t>给出 </a:t>
            </a:r>
            <a:r>
              <a:rPr lang="en-US" altLang="zh-CN" dirty="0"/>
              <a:t>Y </a:t>
            </a:r>
            <a:r>
              <a:rPr lang="zh-CN" altLang="en-US" dirty="0"/>
              <a:t>的密度矩阵，并计算 </a:t>
            </a:r>
            <a:r>
              <a:rPr lang="en-US" altLang="zh-CN" dirty="0"/>
              <a:t>Y </a:t>
            </a:r>
            <a:r>
              <a:rPr lang="zh-CN" altLang="en-US" dirty="0"/>
              <a:t>的数学期望与方差。</a:t>
            </a:r>
            <a:endParaRPr lang="en-US" altLang="zh-CN" dirty="0"/>
          </a:p>
          <a:p>
            <a:r>
              <a:rPr lang="zh-CN" altLang="en-US" dirty="0">
                <a:solidFill>
                  <a:srgbClr val="FF0000"/>
                </a:solidFill>
              </a:rPr>
              <a:t>练习</a:t>
            </a:r>
            <a:r>
              <a:rPr lang="en-US" altLang="zh-CN" dirty="0">
                <a:solidFill>
                  <a:srgbClr val="FF0000"/>
                </a:solidFill>
              </a:rPr>
              <a:t>2.3</a:t>
            </a:r>
            <a:r>
              <a:rPr lang="zh-CN" altLang="en-US" dirty="0"/>
              <a:t>投掷一枚质地均匀骰子的实验。（</a:t>
            </a:r>
            <a:r>
              <a:rPr lang="en-US" altLang="zh-CN" dirty="0"/>
              <a:t>1</a:t>
            </a:r>
            <a:r>
              <a:rPr lang="zh-CN" altLang="en-US" dirty="0"/>
              <a:t>）写出该随机现象的样本空间和概率空间。 （</a:t>
            </a:r>
            <a:r>
              <a:rPr lang="en-US" altLang="zh-CN" dirty="0"/>
              <a:t>2</a:t>
            </a:r>
            <a:r>
              <a:rPr lang="zh-CN" altLang="en-US" dirty="0"/>
              <a:t>）定义一个随机变量 </a:t>
            </a:r>
            <a:r>
              <a:rPr lang="en-US" altLang="zh-CN" dirty="0"/>
              <a:t>X </a:t>
            </a:r>
            <a:r>
              <a:rPr lang="zh-CN" altLang="en-US" dirty="0"/>
              <a:t>描述实验结果，并写出该随机变量的密度矩阵。</a:t>
            </a:r>
            <a:endParaRPr lang="en-US" altLang="zh-CN" dirty="0"/>
          </a:p>
          <a:p>
            <a:r>
              <a:rPr lang="zh-CN" altLang="en-US" dirty="0">
                <a:solidFill>
                  <a:srgbClr val="FF0000"/>
                </a:solidFill>
              </a:rPr>
              <a:t>练习</a:t>
            </a:r>
            <a:r>
              <a:rPr lang="en-US" altLang="zh-CN" dirty="0">
                <a:solidFill>
                  <a:srgbClr val="FF0000"/>
                </a:solidFill>
              </a:rPr>
              <a:t>2.4</a:t>
            </a:r>
            <a:r>
              <a:rPr lang="zh-CN" altLang="en-US" dirty="0"/>
              <a:t>抛质地均匀的硬币</a:t>
            </a:r>
            <a:r>
              <a:rPr lang="en-US" altLang="zh-CN" dirty="0"/>
              <a:t>200</a:t>
            </a:r>
            <a:r>
              <a:rPr lang="zh-CN" altLang="en-US" dirty="0"/>
              <a:t>次，写出正面朝上的</a:t>
            </a:r>
            <a:r>
              <a:rPr lang="en-US" altLang="zh-CN" dirty="0"/>
              <a:t>R</a:t>
            </a:r>
            <a:r>
              <a:rPr lang="zh-CN" altLang="en-US" dirty="0"/>
              <a:t>代码。</a:t>
            </a:r>
            <a:endParaRPr lang="en-US" altLang="zh-CN" dirty="0"/>
          </a:p>
          <a:p>
            <a:r>
              <a:rPr lang="zh-CN" altLang="en-US" dirty="0">
                <a:solidFill>
                  <a:srgbClr val="FF0000"/>
                </a:solidFill>
              </a:rPr>
              <a:t>练习</a:t>
            </a:r>
            <a:r>
              <a:rPr lang="en-US" altLang="zh-CN" dirty="0">
                <a:solidFill>
                  <a:srgbClr val="FF0000"/>
                </a:solidFill>
              </a:rPr>
              <a:t>2.5</a:t>
            </a:r>
            <a:r>
              <a:rPr lang="zh-CN" altLang="en-US" dirty="0"/>
              <a:t>抛质地均匀的骰子</a:t>
            </a:r>
            <a:r>
              <a:rPr lang="en-US" altLang="zh-CN" dirty="0"/>
              <a:t>100</a:t>
            </a:r>
            <a:r>
              <a:rPr lang="zh-CN" altLang="en-US" dirty="0"/>
              <a:t>次，写出出现</a:t>
            </a:r>
            <a:r>
              <a:rPr lang="en-US" altLang="zh-CN" dirty="0"/>
              <a:t>6</a:t>
            </a:r>
            <a:r>
              <a:rPr lang="zh-CN" altLang="en-US" dirty="0"/>
              <a:t>点概率的</a:t>
            </a:r>
            <a:r>
              <a:rPr lang="en-US" altLang="zh-CN" dirty="0"/>
              <a:t>R</a:t>
            </a:r>
            <a:r>
              <a:rPr lang="zh-CN" altLang="en-US" dirty="0"/>
              <a:t>代码。</a:t>
            </a:r>
            <a:endParaRPr lang="en-US" altLang="zh-CN" dirty="0"/>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5FD308DF-D0D6-41CA-8E01-1A1CE80A10EE}" type="slidenum">
              <a:rPr lang="zh-CN" altLang="en-US" smtClean="0"/>
              <a:t>282</a:t>
            </a:fld>
            <a:endParaRPr lang="zh-CN" altLang="en-US"/>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19764"/>
            <a:ext cx="10515600" cy="5657199"/>
          </a:xfrm>
        </p:spPr>
        <p:txBody>
          <a:bodyPr/>
          <a:lstStyle/>
          <a:p>
            <a:r>
              <a:rPr lang="zh-CN" altLang="en-US" dirty="0">
                <a:solidFill>
                  <a:srgbClr val="FF0000"/>
                </a:solidFill>
              </a:rPr>
              <a:t>练习</a:t>
            </a:r>
            <a:r>
              <a:rPr lang="en-US" altLang="zh-CN" dirty="0">
                <a:solidFill>
                  <a:srgbClr val="FF0000"/>
                </a:solidFill>
              </a:rPr>
              <a:t>2.6</a:t>
            </a:r>
            <a:r>
              <a:rPr lang="zh-CN" altLang="en-US" dirty="0"/>
              <a:t>用计算机模拟</a:t>
            </a:r>
            <a:r>
              <a:rPr lang="en-US" altLang="zh-CN" dirty="0"/>
              <a:t>100</a:t>
            </a:r>
            <a:r>
              <a:rPr lang="zh-CN" altLang="en-US" dirty="0"/>
              <a:t>次抛掷一颗质地均匀的骰子的实验结果，写出相应的</a:t>
            </a:r>
            <a:r>
              <a:rPr lang="en-US" altLang="zh-CN" dirty="0"/>
              <a:t>R</a:t>
            </a:r>
            <a:r>
              <a:rPr lang="zh-CN" altLang="en-US" dirty="0"/>
              <a:t>程序代码。</a:t>
            </a:r>
            <a:endParaRPr lang="en-US" altLang="zh-CN" dirty="0"/>
          </a:p>
          <a:p>
            <a:r>
              <a:rPr lang="zh-CN" altLang="en-US" dirty="0">
                <a:solidFill>
                  <a:srgbClr val="FF0000"/>
                </a:solidFill>
              </a:rPr>
              <a:t>练习</a:t>
            </a:r>
            <a:r>
              <a:rPr lang="en-US" altLang="zh-CN" dirty="0">
                <a:solidFill>
                  <a:srgbClr val="FF0000"/>
                </a:solidFill>
              </a:rPr>
              <a:t>2.7</a:t>
            </a:r>
            <a:r>
              <a:rPr lang="zh-CN" altLang="en-US" dirty="0"/>
              <a:t>投掷一枚硬币，正面朝上的概率为</a:t>
            </a:r>
            <a:r>
              <a:rPr lang="en-US" altLang="zh-CN" dirty="0"/>
              <a:t>R</a:t>
            </a:r>
            <a:r>
              <a:rPr lang="zh-CN" altLang="en-US" dirty="0"/>
              <a:t>，（</a:t>
            </a:r>
            <a:r>
              <a:rPr lang="en-US" altLang="zh-CN" dirty="0"/>
              <a:t>1</a:t>
            </a:r>
            <a:r>
              <a:rPr lang="zh-CN" altLang="en-US" dirty="0"/>
              <a:t>）投掷这枚硬币</a:t>
            </a:r>
            <a:r>
              <a:rPr lang="en-US" altLang="zh-CN" dirty="0"/>
              <a:t>1</a:t>
            </a:r>
            <a:r>
              <a:rPr lang="zh-CN" altLang="en-US" dirty="0"/>
              <a:t>次，写出该随机现象的样本点、样本空间和概率空间。（</a:t>
            </a:r>
            <a:r>
              <a:rPr lang="en-US" altLang="zh-CN" dirty="0"/>
              <a:t>2</a:t>
            </a:r>
            <a:r>
              <a:rPr lang="zh-CN" altLang="en-US" dirty="0"/>
              <a:t>）投掷这枚硬币</a:t>
            </a:r>
            <a:r>
              <a:rPr lang="en-US" altLang="zh-CN" dirty="0"/>
              <a:t>1</a:t>
            </a:r>
            <a:r>
              <a:rPr lang="zh-CN" altLang="en-US" dirty="0"/>
              <a:t>次，给出随机变量描述这个实验</a:t>
            </a:r>
            <a:r>
              <a:rPr lang="zh-CN" altLang="en-US"/>
              <a:t>，写出该随机变量</a:t>
            </a:r>
            <a:r>
              <a:rPr lang="zh-CN" altLang="en-US" dirty="0"/>
              <a:t>的分布函数。（</a:t>
            </a:r>
            <a:r>
              <a:rPr lang="en-US" altLang="zh-CN" dirty="0"/>
              <a:t>3</a:t>
            </a:r>
            <a:r>
              <a:rPr lang="zh-CN" altLang="en-US" dirty="0"/>
              <a:t>）投掷这枚硬币</a:t>
            </a:r>
            <a:r>
              <a:rPr lang="en-US" altLang="zh-CN" dirty="0"/>
              <a:t>n</a:t>
            </a:r>
            <a:r>
              <a:rPr lang="zh-CN" altLang="en-US" dirty="0"/>
              <a:t>次中出现次数</a:t>
            </a:r>
            <a:r>
              <a:rPr lang="en-US" altLang="zh-CN" dirty="0"/>
              <a:t>X</a:t>
            </a:r>
            <a:r>
              <a:rPr lang="zh-CN" altLang="en-US" dirty="0"/>
              <a:t>的数学期望、方差和标准差。（</a:t>
            </a:r>
            <a:r>
              <a:rPr lang="en-US" altLang="zh-CN" dirty="0"/>
              <a:t>4</a:t>
            </a:r>
            <a:r>
              <a:rPr lang="zh-CN" altLang="en-US" dirty="0"/>
              <a:t>）如果这枚硬币质地均匀，</a:t>
            </a:r>
            <a:r>
              <a:rPr lang="en-US" altLang="zh-CN" dirty="0"/>
              <a:t>p=0.5</a:t>
            </a:r>
            <a:r>
              <a:rPr lang="zh-CN" altLang="en-US" dirty="0"/>
              <a:t>，连续投掷</a:t>
            </a:r>
            <a:r>
              <a:rPr lang="en-US" altLang="zh-CN" dirty="0"/>
              <a:t>20</a:t>
            </a:r>
            <a:r>
              <a:rPr lang="zh-CN" altLang="en-US" dirty="0"/>
              <a:t>次，正面向上次数不超过</a:t>
            </a:r>
            <a:r>
              <a:rPr lang="en-US" altLang="zh-CN" dirty="0"/>
              <a:t>8</a:t>
            </a:r>
            <a:r>
              <a:rPr lang="zh-CN" altLang="en-US" dirty="0"/>
              <a:t>次的概率，写出</a:t>
            </a:r>
            <a:r>
              <a:rPr lang="en-US" altLang="zh-CN" dirty="0"/>
              <a:t>R</a:t>
            </a:r>
            <a:r>
              <a:rPr lang="zh-CN" altLang="en-US" dirty="0"/>
              <a:t>语言代码。</a:t>
            </a:r>
          </a:p>
        </p:txBody>
      </p:sp>
      <p:sp>
        <p:nvSpPr>
          <p:cNvPr id="4" name="灯片编号占位符 3"/>
          <p:cNvSpPr>
            <a:spLocks noGrp="1"/>
          </p:cNvSpPr>
          <p:nvPr>
            <p:ph type="sldNum" sz="quarter" idx="12"/>
          </p:nvPr>
        </p:nvSpPr>
        <p:spPr/>
        <p:txBody>
          <a:bodyPr/>
          <a:lstStyle/>
          <a:p>
            <a:fld id="{5FD308DF-D0D6-41CA-8E01-1A1CE80A10EE}" type="slidenum">
              <a:rPr lang="zh-CN" altLang="en-US" smtClean="0"/>
              <a:t>283</a:t>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32303" t="18371" r="32413" b="36900"/>
          <a:stretch>
            <a:fillRect/>
          </a:stretch>
        </p:blipFill>
        <p:spPr>
          <a:xfrm>
            <a:off x="1423178" y="2804875"/>
            <a:ext cx="3524257" cy="2720389"/>
          </a:xfrm>
          <a:prstGeom prst="rect">
            <a:avLst/>
          </a:prstGeom>
          <a:effectLst>
            <a:outerShdw blurRad="50800" dist="38100" dir="2700000" algn="tl" rotWithShape="0">
              <a:prstClr val="black">
                <a:alpha val="40000"/>
              </a:prstClr>
            </a:outerShdw>
          </a:effectLst>
        </p:spPr>
      </p:pic>
      <p:grpSp>
        <p:nvGrpSpPr>
          <p:cNvPr id="10" name="组合 9"/>
          <p:cNvGrpSpPr/>
          <p:nvPr/>
        </p:nvGrpSpPr>
        <p:grpSpPr>
          <a:xfrm>
            <a:off x="5456310" y="2813067"/>
            <a:ext cx="4925475" cy="2720389"/>
            <a:chOff x="3987800" y="2973466"/>
            <a:chExt cx="3924591" cy="1843315"/>
          </a:xfrm>
        </p:grpSpPr>
        <p:grpSp>
          <p:nvGrpSpPr>
            <p:cNvPr id="2" name="组合 1"/>
            <p:cNvGrpSpPr/>
            <p:nvPr/>
          </p:nvGrpSpPr>
          <p:grpSpPr>
            <a:xfrm>
              <a:off x="3987800" y="2973466"/>
              <a:ext cx="3924591" cy="1843315"/>
              <a:chOff x="990600" y="5888261"/>
              <a:chExt cx="3924591" cy="1843315"/>
            </a:xfrm>
          </p:grpSpPr>
          <p:sp>
            <p:nvSpPr>
              <p:cNvPr id="35" name="矩形 34"/>
              <p:cNvSpPr/>
              <p:nvPr/>
            </p:nvSpPr>
            <p:spPr>
              <a:xfrm>
                <a:off x="990600" y="5888261"/>
                <a:ext cx="3924591" cy="18433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1" name="矩形 10"/>
              <p:cNvSpPr/>
              <p:nvPr/>
            </p:nvSpPr>
            <p:spPr>
              <a:xfrm>
                <a:off x="1124925" y="6003798"/>
                <a:ext cx="922950" cy="354530"/>
              </a:xfrm>
              <a:prstGeom prst="rect">
                <a:avLst/>
              </a:prstGeom>
            </p:spPr>
            <p:txBody>
              <a:bodyPr wrap="square">
                <a:spAutoFit/>
              </a:bodyPr>
              <a:lstStyle/>
              <a:p>
                <a:r>
                  <a:rPr lang="zh-CN" altLang="en-US" sz="2800" dirty="0">
                    <a:latin typeface="+mj-lt"/>
                    <a:ea typeface="思源黑体 CN Normal" panose="020B0400000000000000" pitchFamily="34" charset="-122"/>
                  </a:rPr>
                  <a:t>显然</a:t>
                </a:r>
              </a:p>
            </p:txBody>
          </p:sp>
          <p:sp>
            <p:nvSpPr>
              <p:cNvPr id="16" name="矩形 15"/>
              <p:cNvSpPr/>
              <p:nvPr/>
            </p:nvSpPr>
            <p:spPr>
              <a:xfrm>
                <a:off x="1124925" y="7195194"/>
                <a:ext cx="3786348" cy="354530"/>
              </a:xfrm>
              <a:prstGeom prst="rect">
                <a:avLst/>
              </a:prstGeom>
            </p:spPr>
            <p:txBody>
              <a:bodyPr wrap="square">
                <a:spAutoFit/>
              </a:bodyPr>
              <a:lstStyle/>
              <a:p>
                <a:r>
                  <a:rPr lang="zh-CN" altLang="en-US" sz="2800" dirty="0">
                    <a:latin typeface="+mj-lt"/>
                    <a:ea typeface="思源黑体 CN Normal" panose="020B0400000000000000" pitchFamily="34" charset="-122"/>
                  </a:rPr>
                  <a:t>它等价于</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发生且</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不发生</a:t>
                </a:r>
              </a:p>
            </p:txBody>
          </p:sp>
        </p:grpSp>
        <p:pic>
          <p:nvPicPr>
            <p:cNvPr id="21" name="图片 20"/>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20860" t="75705" r="24482" b="14165"/>
            <a:stretch>
              <a:fillRect/>
            </a:stretch>
          </p:blipFill>
          <p:spPr>
            <a:xfrm>
              <a:off x="4224396" y="3646249"/>
              <a:ext cx="3552999" cy="400963"/>
            </a:xfrm>
            <a:prstGeom prst="rect">
              <a:avLst/>
            </a:prstGeom>
            <a:effectLst>
              <a:outerShdw blurRad="50800" dist="38100" dir="2700000" algn="tl" rotWithShape="0">
                <a:prstClr val="black">
                  <a:alpha val="40000"/>
                </a:prstClr>
              </a:outerShdw>
            </a:effectLst>
          </p:spPr>
        </p:pic>
      </p:grpSp>
      <p:grpSp>
        <p:nvGrpSpPr>
          <p:cNvPr id="13" name="组合 12"/>
          <p:cNvGrpSpPr/>
          <p:nvPr/>
        </p:nvGrpSpPr>
        <p:grpSpPr>
          <a:xfrm>
            <a:off x="1237786" y="1081669"/>
            <a:ext cx="9902282" cy="1177544"/>
            <a:chOff x="832352" y="1663861"/>
            <a:chExt cx="7125397" cy="547045"/>
          </a:xfrm>
        </p:grpSpPr>
        <p:grpSp>
          <p:nvGrpSpPr>
            <p:cNvPr id="12" name="组合 11"/>
            <p:cNvGrpSpPr/>
            <p:nvPr/>
          </p:nvGrpSpPr>
          <p:grpSpPr>
            <a:xfrm>
              <a:off x="832352" y="1684446"/>
              <a:ext cx="7125397" cy="485587"/>
              <a:chOff x="832352" y="1684446"/>
              <a:chExt cx="7125397" cy="485587"/>
            </a:xfrm>
          </p:grpSpPr>
          <p:sp>
            <p:nvSpPr>
              <p:cNvPr id="5" name="矩形 4"/>
              <p:cNvSpPr/>
              <p:nvPr/>
            </p:nvSpPr>
            <p:spPr>
              <a:xfrm>
                <a:off x="873627" y="1684446"/>
                <a:ext cx="7084122" cy="48558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8" name="矩形 7"/>
              <p:cNvSpPr/>
              <p:nvPr/>
            </p:nvSpPr>
            <p:spPr>
              <a:xfrm>
                <a:off x="832352" y="1684446"/>
                <a:ext cx="90488" cy="4855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965755" y="1663861"/>
              <a:ext cx="6991993" cy="547045"/>
            </a:xfrm>
            <a:prstGeom prst="rect">
              <a:avLst/>
            </a:prstGeom>
            <a:noFill/>
            <a:ln w="57150">
              <a:noFill/>
            </a:ln>
          </p:spPr>
          <p:txBody>
            <a:bodyPr wrap="square" anchor="ctr" anchorCtr="0">
              <a:spAutoFit/>
            </a:bodyPr>
            <a:lstStyle/>
            <a:p>
              <a:pPr>
                <a:lnSpc>
                  <a:spcPts val="4000"/>
                </a:lnSpc>
              </a:pPr>
              <a:r>
                <a:rPr lang="zh-CN" altLang="en-US" sz="2800" b="1" dirty="0">
                  <a:latin typeface="思源黑体 CN Normal" panose="020B0400000000000000" pitchFamily="34" charset="-122"/>
                  <a:ea typeface="思源黑体 CN Normal" panose="020B0400000000000000" pitchFamily="34" charset="-122"/>
                </a:rPr>
                <a:t>定义</a:t>
              </a:r>
              <a:r>
                <a:rPr lang="en-US" altLang="zh-CN" sz="2800" b="1"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在事件</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中而不在</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中的那些样本点所构成的事件称为事件</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与</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的差</a:t>
              </a:r>
              <a:r>
                <a:rPr lang="zh-CN" altLang="en-US" sz="2800" b="1"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记为</a:t>
              </a:r>
              <a:r>
                <a:rPr lang="en-US" altLang="zh-CN" sz="2800" b="1" i="1" dirty="0">
                  <a:latin typeface="+mj-lt"/>
                  <a:ea typeface="思源黑体 CN Normal" panose="020B0400000000000000" pitchFamily="34" charset="-122"/>
                </a:rPr>
                <a:t>A</a:t>
              </a:r>
              <a:r>
                <a:rPr lang="en-US" altLang="zh-CN" sz="2800" b="1" i="1" dirty="0">
                  <a:latin typeface="+mj-lt"/>
                  <a:ea typeface="思源黑体 CN Normal" panose="020B0400000000000000" pitchFamily="34" charset="-122"/>
                  <a:sym typeface="Symbol" panose="05050102010706020507" pitchFamily="18" charset="2"/>
                </a:rPr>
                <a:t> </a:t>
              </a:r>
              <a:r>
                <a:rPr lang="en-US" altLang="zh-CN" sz="2800" b="1" i="1" dirty="0">
                  <a:latin typeface="+mj-lt"/>
                  <a:ea typeface="思源黑体 CN Normal" panose="020B0400000000000000" pitchFamily="34" charset="-122"/>
                </a:rPr>
                <a:t>B</a:t>
              </a:r>
              <a:endParaRPr lang="zh-CN" altLang="en-US" sz="2800" b="1" i="1" dirty="0">
                <a:latin typeface="+mj-lt"/>
                <a:ea typeface="思源黑体 CN Normal" panose="020B0400000000000000" pitchFamily="34" charset="-122"/>
              </a:endParaRPr>
            </a:p>
          </p:txBody>
        </p:sp>
      </p:grpSp>
      <p:sp>
        <p:nvSpPr>
          <p:cNvPr id="3" name="灯片编号占位符 2"/>
          <p:cNvSpPr>
            <a:spLocks noGrp="1"/>
          </p:cNvSpPr>
          <p:nvPr>
            <p:ph type="sldNum" sz="quarter" idx="12"/>
          </p:nvPr>
        </p:nvSpPr>
        <p:spPr/>
        <p:txBody>
          <a:bodyPr/>
          <a:lstStyle/>
          <a:p>
            <a:fld id="{5FD308DF-D0D6-41CA-8E01-1A1CE80A10EE}" type="slidenum">
              <a:rPr lang="zh-CN" altLang="en-US" smtClean="0"/>
              <a:t>29</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FD308DF-D0D6-41CA-8E01-1A1CE80A10EE}" type="slidenum">
              <a:rPr lang="zh-CN" altLang="en-US" smtClean="0"/>
              <a:t>3</a:t>
            </a:fld>
            <a:endParaRPr lang="zh-CN" altLang="en-US"/>
          </a:p>
        </p:txBody>
      </p:sp>
      <p:sp>
        <p:nvSpPr>
          <p:cNvPr id="12" name="矩形 11"/>
          <p:cNvSpPr/>
          <p:nvPr/>
        </p:nvSpPr>
        <p:spPr>
          <a:xfrm>
            <a:off x="1432604" y="1371442"/>
            <a:ext cx="5064447" cy="3346237"/>
          </a:xfrm>
          <a:prstGeom prst="rect">
            <a:avLst/>
          </a:prstGeom>
          <a:noFill/>
          <a:ln w="57150">
            <a:noFill/>
          </a:ln>
        </p:spPr>
        <p:txBody>
          <a:bodyPr wrap="square" anchor="ctr" anchorCtr="0">
            <a:spAutoFit/>
          </a:bodyPr>
          <a:lstStyle/>
          <a:p>
            <a:pPr>
              <a:lnSpc>
                <a:spcPct val="150000"/>
              </a:lnSpc>
            </a:pPr>
            <a:r>
              <a:rPr lang="en-US" altLang="zh-CN" sz="2400" dirty="0">
                <a:ea typeface="思源黑体 CN Normal" panose="020B0400000000000000" pitchFamily="34" charset="-122"/>
              </a:rPr>
              <a:t>2.1</a:t>
            </a:r>
            <a:r>
              <a:rPr lang="zh-CN" altLang="en-US" sz="2400" dirty="0">
                <a:latin typeface="思源黑体 CN Normal" panose="020B0400000000000000" pitchFamily="34" charset="-122"/>
                <a:ea typeface="思源黑体 CN Normal" panose="020B0400000000000000" pitchFamily="34" charset="-122"/>
              </a:rPr>
              <a:t>随机现象及基本概念</a:t>
            </a:r>
            <a:endParaRPr lang="en-US" altLang="zh-CN" sz="2400" dirty="0">
              <a:latin typeface="思源黑体 CN Normal" panose="020B0400000000000000" pitchFamily="34" charset="-122"/>
              <a:ea typeface="思源黑体 CN Normal" panose="020B0400000000000000" pitchFamily="34" charset="-122"/>
            </a:endParaRPr>
          </a:p>
          <a:p>
            <a:pPr>
              <a:lnSpc>
                <a:spcPct val="150000"/>
              </a:lnSpc>
            </a:pPr>
            <a:r>
              <a:rPr lang="en-US" altLang="zh-CN" sz="2400" dirty="0">
                <a:ea typeface="思源黑体 CN Normal" panose="020B0400000000000000" pitchFamily="34" charset="-122"/>
              </a:rPr>
              <a:t>2.2</a:t>
            </a:r>
            <a:r>
              <a:rPr lang="zh-CN" altLang="en-US" sz="2400" dirty="0">
                <a:ea typeface="思源黑体 CN Normal" panose="020B0400000000000000" pitchFamily="34" charset="-122"/>
              </a:rPr>
              <a:t>概率空间</a:t>
            </a:r>
            <a:endParaRPr lang="en-US" altLang="zh-CN" sz="2400" dirty="0">
              <a:ea typeface="思源黑体 CN Normal" panose="020B0400000000000000" pitchFamily="34" charset="-122"/>
            </a:endParaRPr>
          </a:p>
          <a:p>
            <a:pPr>
              <a:lnSpc>
                <a:spcPct val="150000"/>
              </a:lnSpc>
            </a:pPr>
            <a:r>
              <a:rPr lang="en-US" altLang="zh-CN" sz="2400" dirty="0">
                <a:ea typeface="思源黑体 CN Normal" panose="020B0400000000000000" pitchFamily="34" charset="-122"/>
              </a:rPr>
              <a:t>2.3</a:t>
            </a:r>
            <a:r>
              <a:rPr lang="zh-CN" altLang="en-US" sz="2400" dirty="0">
                <a:ea typeface="思源黑体 CN Normal" panose="020B0400000000000000" pitchFamily="34" charset="-122"/>
              </a:rPr>
              <a:t>随机变量及特征刻画</a:t>
            </a:r>
            <a:endParaRPr lang="en-US" altLang="zh-CN" sz="2400" dirty="0">
              <a:ea typeface="思源黑体 CN Normal" panose="020B0400000000000000" pitchFamily="34" charset="-122"/>
            </a:endParaRPr>
          </a:p>
          <a:p>
            <a:pPr>
              <a:lnSpc>
                <a:spcPct val="150000"/>
              </a:lnSpc>
            </a:pPr>
            <a:r>
              <a:rPr lang="en-US" altLang="zh-CN" sz="2400" dirty="0">
                <a:ea typeface="思源黑体 CN Normal" panose="020B0400000000000000" pitchFamily="34" charset="-122"/>
              </a:rPr>
              <a:t>2.4</a:t>
            </a:r>
            <a:r>
              <a:rPr lang="zh-CN" altLang="en-US" sz="2400" dirty="0">
                <a:ea typeface="思源黑体 CN Normal" panose="020B0400000000000000" pitchFamily="34" charset="-122"/>
              </a:rPr>
              <a:t>常用分布简介</a:t>
            </a:r>
            <a:endParaRPr lang="en-US" altLang="zh-CN" sz="2400" dirty="0">
              <a:ea typeface="思源黑体 CN Normal" panose="020B0400000000000000" pitchFamily="34" charset="-122"/>
            </a:endParaRPr>
          </a:p>
          <a:p>
            <a:pPr>
              <a:lnSpc>
                <a:spcPct val="150000"/>
              </a:lnSpc>
            </a:pPr>
            <a:r>
              <a:rPr lang="en-US" altLang="zh-CN" sz="2400" dirty="0">
                <a:ea typeface="思源黑体 CN Normal" panose="020B0400000000000000" pitchFamily="34" charset="-122"/>
              </a:rPr>
              <a:t>2.5</a:t>
            </a:r>
            <a:r>
              <a:rPr lang="zh-CN" altLang="en-US" sz="2400" dirty="0">
                <a:ea typeface="思源黑体 CN Normal" panose="020B0400000000000000" pitchFamily="34" charset="-122"/>
              </a:rPr>
              <a:t>随机变量的其他数字特征</a:t>
            </a:r>
            <a:endParaRPr lang="en-US" altLang="zh-CN" sz="2400" dirty="0">
              <a:ea typeface="思源黑体 CN Normal" panose="020B0400000000000000" pitchFamily="34" charset="-122"/>
            </a:endParaRPr>
          </a:p>
          <a:p>
            <a:pPr>
              <a:lnSpc>
                <a:spcPct val="150000"/>
              </a:lnSpc>
            </a:pPr>
            <a:r>
              <a:rPr lang="en-US" altLang="zh-CN" sz="2400" dirty="0">
                <a:ea typeface="思源黑体 CN Normal" panose="020B0400000000000000" pitchFamily="34" charset="-122"/>
              </a:rPr>
              <a:t>2.6</a:t>
            </a:r>
            <a:r>
              <a:rPr lang="zh-CN" altLang="en-US" sz="2400" dirty="0">
                <a:ea typeface="思源黑体 CN Normal" panose="020B0400000000000000" pitchFamily="34" charset="-122"/>
              </a:rPr>
              <a:t>概率论的几个重要结论</a:t>
            </a:r>
            <a:endParaRPr lang="zh-CN" altLang="en-US" sz="2400" dirty="0">
              <a:latin typeface="思源黑体 CN Normal" panose="020B0400000000000000" pitchFamily="34" charset="-122"/>
              <a:ea typeface="思源黑体 CN Normal" panose="020B04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550899" y="1187700"/>
            <a:ext cx="8998155" cy="1178508"/>
            <a:chOff x="832352" y="1684446"/>
            <a:chExt cx="7125397" cy="485587"/>
          </a:xfrm>
        </p:grpSpPr>
        <p:grpSp>
          <p:nvGrpSpPr>
            <p:cNvPr id="12" name="组合 11"/>
            <p:cNvGrpSpPr/>
            <p:nvPr/>
          </p:nvGrpSpPr>
          <p:grpSpPr>
            <a:xfrm>
              <a:off x="832352" y="1684446"/>
              <a:ext cx="7125397" cy="485587"/>
              <a:chOff x="832352" y="1684446"/>
              <a:chExt cx="7125397" cy="485587"/>
            </a:xfrm>
          </p:grpSpPr>
          <p:sp>
            <p:nvSpPr>
              <p:cNvPr id="5" name="矩形 4"/>
              <p:cNvSpPr/>
              <p:nvPr/>
            </p:nvSpPr>
            <p:spPr>
              <a:xfrm>
                <a:off x="873627" y="1684446"/>
                <a:ext cx="7084122" cy="48558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32352" y="1684446"/>
                <a:ext cx="90488" cy="4855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p:cNvSpPr/>
                <p:nvPr/>
              </p:nvSpPr>
              <p:spPr>
                <a:xfrm>
                  <a:off x="965756" y="1716039"/>
                  <a:ext cx="6755886" cy="442690"/>
                </a:xfrm>
                <a:prstGeom prst="rect">
                  <a:avLst/>
                </a:prstGeom>
                <a:noFill/>
                <a:ln w="57150">
                  <a:noFill/>
                </a:ln>
              </p:spPr>
              <p:txBody>
                <a:bodyPr wrap="square" anchor="ctr" anchorCtr="0">
                  <a:spAutoFit/>
                </a:bodyPr>
                <a:lstStyle/>
                <a:p>
                  <a:pPr>
                    <a:lnSpc>
                      <a:spcPts val="4000"/>
                    </a:lnSpc>
                  </a:pPr>
                  <a:r>
                    <a:rPr lang="zh-CN" altLang="en-US" sz="2800" b="1" dirty="0">
                      <a:latin typeface="思源黑体 CN Normal" panose="020B0400000000000000" pitchFamily="34" charset="-122"/>
                      <a:ea typeface="思源黑体 CN Normal" panose="020B0400000000000000" pitchFamily="34" charset="-122"/>
                    </a:rPr>
                    <a:t>定义 </a:t>
                  </a:r>
                  <a:r>
                    <a:rPr lang="zh-CN" altLang="en-US" sz="2800" dirty="0">
                      <a:latin typeface="+mj-lt"/>
                      <a:ea typeface="思源黑体 CN Normal" panose="020B0400000000000000" pitchFamily="34" charset="-122"/>
                    </a:rPr>
                    <a:t>称 </a:t>
                  </a:r>
                  <a:r>
                    <a:rPr lang="zh-CN" altLang="en-US" sz="2800" dirty="0">
                      <a:latin typeface="+mj-lt"/>
                      <a:ea typeface="思源黑体 CN Normal" panose="020B0400000000000000" pitchFamily="34" charset="-122"/>
                      <a:sym typeface="Symbol" panose="05050102010706020507" pitchFamily="18" charset="2"/>
                    </a:rPr>
                    <a:t> </a:t>
                  </a:r>
                  <a:r>
                    <a:rPr lang="zh-CN" altLang="en-US" sz="2800" b="1" dirty="0">
                      <a:latin typeface="+mj-lt"/>
                      <a:ea typeface="思源黑体 CN Normal" panose="020B0400000000000000" pitchFamily="34" charset="-122"/>
                    </a:rPr>
                    <a:t> </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为</a:t>
                  </a:r>
                  <a:r>
                    <a:rPr lang="zh-CN" altLang="en-US" sz="2800" b="1" dirty="0">
                      <a:latin typeface="+mj-lt"/>
                      <a:ea typeface="思源黑体 CN Normal" panose="020B0400000000000000" pitchFamily="34" charset="-122"/>
                    </a:rPr>
                    <a:t>事件</a:t>
                  </a:r>
                  <a:r>
                    <a:rPr lang="en-US" altLang="zh-CN" sz="2800" b="1" i="1" dirty="0">
                      <a:latin typeface="+mj-lt"/>
                      <a:ea typeface="思源黑体 CN Normal" panose="020B0400000000000000" pitchFamily="34" charset="-122"/>
                    </a:rPr>
                    <a:t>A</a:t>
                  </a:r>
                  <a:r>
                    <a:rPr lang="zh-CN" altLang="en-US" sz="2800" b="1" dirty="0">
                      <a:latin typeface="+mj-lt"/>
                      <a:ea typeface="思源黑体 CN Normal" panose="020B0400000000000000" pitchFamily="34" charset="-122"/>
                    </a:rPr>
                    <a:t>的余事件，</a:t>
                  </a:r>
                  <a:r>
                    <a:rPr lang="zh-CN" altLang="en-US" sz="2800" dirty="0">
                      <a:latin typeface="+mj-lt"/>
                      <a:ea typeface="思源黑体 CN Normal" panose="020B0400000000000000" pitchFamily="34" charset="-122"/>
                    </a:rPr>
                    <a:t>或事件</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的补事件，记为</a:t>
                  </a:r>
                  <a14:m>
                    <m:oMath xmlns:m="http://schemas.openxmlformats.org/officeDocument/2006/math">
                      <m:acc>
                        <m:accPr>
                          <m:chr m:val="̅"/>
                          <m:ctrlPr>
                            <a:rPr lang="zh-CN" altLang="en-US" sz="2800" i="1">
                              <a:latin typeface="Cambria Math" panose="02040503050406030204" pitchFamily="18" charset="0"/>
                            </a:rPr>
                          </m:ctrlPr>
                        </m:accPr>
                        <m:e>
                          <m:r>
                            <a:rPr lang="en-US" altLang="zh-CN" sz="2800" i="1">
                              <a:latin typeface="Cambria Math" panose="02040503050406030204" pitchFamily="18" charset="0"/>
                            </a:rPr>
                            <m:t>𝐴</m:t>
                          </m:r>
                        </m:e>
                      </m:acc>
                    </m:oMath>
                  </a14:m>
                  <a:r>
                    <a:rPr lang="en-US" altLang="zh-CN" sz="2800" i="1" dirty="0">
                      <a:latin typeface="+mj-lt"/>
                      <a:ea typeface="思源黑体 CN Normal" panose="020B0400000000000000" pitchFamily="34" charset="-122"/>
                    </a:rPr>
                    <a:t>.</a:t>
                  </a:r>
                  <a:endParaRPr lang="zh-CN" altLang="en-US" sz="2800" i="1" dirty="0">
                    <a:latin typeface="+mj-lt"/>
                    <a:ea typeface="思源黑体 CN Normal" panose="020B0400000000000000"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965756" y="1716039"/>
                  <a:ext cx="6755886" cy="442690"/>
                </a:xfrm>
                <a:prstGeom prst="rect">
                  <a:avLst/>
                </a:prstGeom>
                <a:blipFill rotWithShape="1">
                  <a:blip r:embed="rId3"/>
                </a:blipFill>
                <a:ln w="57150">
                  <a:noFill/>
                </a:ln>
              </p:spPr>
              <p:txBody>
                <a:bodyPr/>
                <a:lstStyle/>
                <a:p>
                  <a:r>
                    <a:rPr lang="zh-CN" altLang="en-US">
                      <a:noFill/>
                    </a:rPr>
                    <a:t> </a:t>
                  </a:r>
                </a:p>
              </p:txBody>
            </p:sp>
          </mc:Fallback>
        </mc:AlternateContent>
      </p:grpSp>
      <p:pic>
        <p:nvPicPr>
          <p:cNvPr id="14" name="图片 13"/>
          <p:cNvPicPr>
            <a:picLocks noChangeAspect="1"/>
          </p:cNvPicPr>
          <p:nvPr/>
        </p:nvPicPr>
        <p:blipFill rotWithShape="1">
          <a:blip r:embed="rId4"/>
          <a:srcRect l="32916" t="15308" r="33647" b="45520"/>
          <a:stretch>
            <a:fillRect/>
          </a:stretch>
        </p:blipFill>
        <p:spPr>
          <a:xfrm>
            <a:off x="2343589" y="2835427"/>
            <a:ext cx="3269131" cy="2662124"/>
          </a:xfrm>
          <a:prstGeom prst="rect">
            <a:avLst/>
          </a:prstGeom>
          <a:effectLst>
            <a:outerShdw blurRad="50800" dist="38100" dir="2700000" algn="tl" rotWithShape="0">
              <a:prstClr val="black">
                <a:alpha val="40000"/>
              </a:prstClr>
            </a:outerShdw>
          </a:effectLst>
        </p:spPr>
      </p:pic>
      <p:graphicFrame>
        <p:nvGraphicFramePr>
          <p:cNvPr id="10" name="对象 9"/>
          <p:cNvGraphicFramePr>
            <a:graphicFrameLocks noChangeAspect="1"/>
          </p:cNvGraphicFramePr>
          <p:nvPr/>
        </p:nvGraphicFramePr>
        <p:xfrm>
          <a:off x="7061633" y="3387280"/>
          <a:ext cx="832510" cy="984158"/>
        </p:xfrm>
        <a:graphic>
          <a:graphicData uri="http://schemas.openxmlformats.org/presentationml/2006/ole">
            <mc:AlternateContent xmlns:mc="http://schemas.openxmlformats.org/markup-compatibility/2006">
              <mc:Choice xmlns:v="urn:schemas-microsoft-com:vml" Requires="v">
                <p:oleObj name="Equation" r:id="rId5" imgW="3657600" imgH="4572000" progId="Equation.DSMT4">
                  <p:embed/>
                </p:oleObj>
              </mc:Choice>
              <mc:Fallback>
                <p:oleObj name="Equation" r:id="rId5" imgW="3657600" imgH="4572000" progId="Equation.DSMT4">
                  <p:embed/>
                  <p:pic>
                    <p:nvPicPr>
                      <p:cNvPr id="0" name="对象 1"/>
                      <p:cNvPicPr/>
                      <p:nvPr/>
                    </p:nvPicPr>
                    <p:blipFill>
                      <a:blip r:embed="rId6"/>
                      <a:stretch>
                        <a:fillRect/>
                      </a:stretch>
                    </p:blipFill>
                    <p:spPr>
                      <a:xfrm>
                        <a:off x="7061633" y="3387280"/>
                        <a:ext cx="832510" cy="984158"/>
                      </a:xfrm>
                      <a:prstGeom prst="rect">
                        <a:avLst/>
                      </a:prstGeom>
                    </p:spPr>
                  </p:pic>
                </p:oleObj>
              </mc:Fallback>
            </mc:AlternateContent>
          </a:graphicData>
        </a:graphic>
      </p:graphicFrame>
      <p:sp>
        <p:nvSpPr>
          <p:cNvPr id="2" name="灯片编号占位符 1"/>
          <p:cNvSpPr>
            <a:spLocks noGrp="1"/>
          </p:cNvSpPr>
          <p:nvPr>
            <p:ph type="sldNum" sz="quarter" idx="12"/>
          </p:nvPr>
        </p:nvSpPr>
        <p:spPr/>
        <p:txBody>
          <a:bodyPr/>
          <a:lstStyle/>
          <a:p>
            <a:fld id="{5FD308DF-D0D6-41CA-8E01-1A1CE80A10EE}" type="slidenum">
              <a:rPr lang="zh-CN" altLang="en-US" smtClean="0"/>
              <a:t>30</a:t>
            </a:fld>
            <a:endParaRPr lang="zh-CN" altLang="en-US"/>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73043" y="1124096"/>
            <a:ext cx="1876137" cy="523220"/>
            <a:chOff x="1180079" y="1357076"/>
            <a:chExt cx="1876137" cy="523220"/>
          </a:xfrm>
        </p:grpSpPr>
        <p:sp>
          <p:nvSpPr>
            <p:cNvPr id="6" name="矩形 5"/>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2.1.5</a:t>
              </a:r>
              <a:endParaRPr lang="en-US" altLang="zh-CN" sz="2800" b="1" dirty="0">
                <a:solidFill>
                  <a:srgbClr val="004EA2"/>
                </a:solidFill>
                <a:ea typeface="思源黑体 CN Bold" panose="020B0800000000000000" pitchFamily="34" charset="-122"/>
              </a:endParaRPr>
            </a:p>
          </p:txBody>
        </p:sp>
        <p:grpSp>
          <p:nvGrpSpPr>
            <p:cNvPr id="8" name="组合 7"/>
            <p:cNvGrpSpPr/>
            <p:nvPr/>
          </p:nvGrpSpPr>
          <p:grpSpPr>
            <a:xfrm>
              <a:off x="1180079" y="1415466"/>
              <a:ext cx="375672" cy="375672"/>
              <a:chOff x="1180079" y="1415466"/>
              <a:chExt cx="375672" cy="375672"/>
            </a:xfrm>
          </p:grpSpPr>
          <p:sp>
            <p:nvSpPr>
              <p:cNvPr id="7" name="矩形 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grpSp>
        <p:nvGrpSpPr>
          <p:cNvPr id="26" name="组合 25"/>
          <p:cNvGrpSpPr/>
          <p:nvPr/>
        </p:nvGrpSpPr>
        <p:grpSpPr>
          <a:xfrm>
            <a:off x="1373043" y="1834876"/>
            <a:ext cx="8551542" cy="4363782"/>
            <a:chOff x="1033777" y="1963896"/>
            <a:chExt cx="6150588" cy="4363782"/>
          </a:xfrm>
        </p:grpSpPr>
        <p:sp>
          <p:nvSpPr>
            <p:cNvPr id="13" name="矩形 12"/>
            <p:cNvSpPr/>
            <p:nvPr/>
          </p:nvSpPr>
          <p:spPr>
            <a:xfrm>
              <a:off x="6116631" y="4217712"/>
              <a:ext cx="460600" cy="565604"/>
            </a:xfrm>
            <a:prstGeom prst="rect">
              <a:avLst/>
            </a:prstGeom>
            <a:noFill/>
            <a:ln w="57150">
              <a:noFill/>
            </a:ln>
          </p:spPr>
          <p:txBody>
            <a:bodyPr wrap="square" anchor="ctr" anchorCtr="0">
              <a:spAutoFit/>
            </a:bodyPr>
            <a:lstStyle/>
            <a:p>
              <a:pPr>
                <a:lnSpc>
                  <a:spcPct val="120000"/>
                </a:lnSpc>
              </a:pPr>
              <a:endParaRPr lang="en-US" altLang="zh-CN" sz="2800" dirty="0">
                <a:latin typeface="思源黑体 CN Normal" panose="020B0400000000000000" pitchFamily="34" charset="-122"/>
                <a:ea typeface="思源黑体 CN Normal" panose="020B0400000000000000" pitchFamily="34" charset="-122"/>
              </a:endParaRPr>
            </a:p>
          </p:txBody>
        </p:sp>
        <p:grpSp>
          <p:nvGrpSpPr>
            <p:cNvPr id="15" name="组合 14"/>
            <p:cNvGrpSpPr/>
            <p:nvPr/>
          </p:nvGrpSpPr>
          <p:grpSpPr>
            <a:xfrm>
              <a:off x="1033777" y="1963896"/>
              <a:ext cx="6150588" cy="4363782"/>
              <a:chOff x="1033777" y="1963896"/>
              <a:chExt cx="6150588" cy="4363782"/>
            </a:xfrm>
          </p:grpSpPr>
          <mc:AlternateContent xmlns:mc="http://schemas.openxmlformats.org/markup-compatibility/2006" xmlns:a14="http://schemas.microsoft.com/office/drawing/2010/main">
            <mc:Choice Requires="a14">
              <p:sp>
                <p:nvSpPr>
                  <p:cNvPr id="4" name="矩形 3"/>
                  <p:cNvSpPr/>
                  <p:nvPr/>
                </p:nvSpPr>
                <p:spPr>
                  <a:xfrm>
                    <a:off x="1033777" y="1963896"/>
                    <a:ext cx="6150588" cy="1592424"/>
                  </a:xfrm>
                  <a:prstGeom prst="rect">
                    <a:avLst/>
                  </a:prstGeom>
                  <a:noFill/>
                  <a:ln w="57150">
                    <a:noFill/>
                  </a:ln>
                </p:spPr>
                <p:txBody>
                  <a:bodyPr wrap="square" anchor="ctr" anchorCtr="0">
                    <a:spAutoFit/>
                  </a:bodyPr>
                  <a:lstStyle/>
                  <a:p>
                    <a:pPr>
                      <a:lnSpc>
                        <a:spcPct val="120000"/>
                      </a:lnSpc>
                    </a:pPr>
                    <a:r>
                      <a:rPr lang="zh-CN" altLang="en-US" sz="2800" dirty="0">
                        <a:latin typeface="思源黑体 CN Normal" panose="020B0400000000000000" pitchFamily="34" charset="-122"/>
                        <a:ea typeface="思源黑体 CN Normal" panose="020B0400000000000000" pitchFamily="34" charset="-122"/>
                      </a:rPr>
                      <a:t>在掷骰子实验中，</a:t>
                    </a:r>
                    <a14:m>
                      <m:oMath xmlns:m="http://schemas.openxmlformats.org/officeDocument/2006/math">
                        <m:r>
                          <m:rPr>
                            <m:sty m:val="p"/>
                          </m:rPr>
                          <a:rPr lang="zh-CN" altLang="en-US" sz="2800">
                            <a:latin typeface="Cambria Math" panose="02040503050406030204" pitchFamily="18" charset="0"/>
                          </a:rPr>
                          <m:t>Ω</m:t>
                        </m:r>
                        <m:d>
                          <m:dPr>
                            <m:begChr m:val=""/>
                            <m:endChr m:val="}"/>
                            <m:ctrlPr>
                              <a:rPr lang="zh-CN" altLang="en-US" sz="2800" i="1">
                                <a:latin typeface="Cambria Math" panose="02040503050406030204" pitchFamily="18" charset="0"/>
                              </a:rPr>
                            </m:ctrlPr>
                          </m:dPr>
                          <m:e>
                            <m:r>
                              <a:rPr lang="zh-CN" altLang="en-US" sz="2800">
                                <a:latin typeface="Cambria Math" panose="02040503050406030204" pitchFamily="18" charset="0"/>
                              </a:rPr>
                              <m:t>={1,2,3,4,5,6</m:t>
                            </m:r>
                          </m:e>
                        </m:d>
                      </m:oMath>
                    </a14:m>
                    <a:r>
                      <a:rPr lang="zh-CN" altLang="en-US" sz="2800" dirty="0">
                        <a:latin typeface="思源黑体 CN Normal" panose="020B0400000000000000" pitchFamily="34" charset="-122"/>
                        <a:ea typeface="思源黑体 CN Normal" panose="020B0400000000000000" pitchFamily="34" charset="-122"/>
                      </a:rPr>
                      <a:t>，记</a:t>
                    </a:r>
                    <a14:m>
                      <m:oMath xmlns:m="http://schemas.openxmlformats.org/officeDocument/2006/math">
                        <m:d>
                          <m:dPr>
                            <m:begChr m:val=""/>
                            <m:endChr m:val="}"/>
                            <m:ctrlPr>
                              <a:rPr lang="zh-CN" altLang="en-US" sz="2800" i="1">
                                <a:latin typeface="Cambria Math" panose="02040503050406030204" pitchFamily="18" charset="0"/>
                              </a:rPr>
                            </m:ctrlPr>
                          </m:dPr>
                          <m:e>
                            <m:r>
                              <a:rPr lang="zh-CN" altLang="en-US" sz="2800" i="1">
                                <a:latin typeface="Cambria Math" panose="02040503050406030204" pitchFamily="18" charset="0"/>
                              </a:rPr>
                              <m:t>𝐴</m:t>
                            </m:r>
                            <m:r>
                              <a:rPr lang="zh-CN" altLang="en-US" sz="2800">
                                <a:latin typeface="Cambria Math" panose="02040503050406030204" pitchFamily="18" charset="0"/>
                              </a:rPr>
                              <m:t>={1,2,3</m:t>
                            </m:r>
                          </m:e>
                        </m:d>
                        <m:r>
                          <a:rPr lang="zh-CN" altLang="en-US" sz="2800" i="1">
                            <a:latin typeface="Cambria Math" panose="02040503050406030204" pitchFamily="18" charset="0"/>
                          </a:rPr>
                          <m:t> </m:t>
                        </m:r>
                        <m:d>
                          <m:dPr>
                            <m:begChr m:val=""/>
                            <m:endChr m:val="}"/>
                            <m:ctrlPr>
                              <a:rPr lang="zh-CN" altLang="en-US" sz="2800" i="1" smtClean="0">
                                <a:latin typeface="Cambria Math" panose="02040503050406030204" pitchFamily="18" charset="0"/>
                              </a:rPr>
                            </m:ctrlPr>
                          </m:dPr>
                          <m:e>
                            <m:r>
                              <a:rPr lang="en-US" altLang="zh-CN" sz="2800" b="0" i="1" smtClean="0">
                                <a:latin typeface="Cambria Math" panose="02040503050406030204" pitchFamily="18" charset="0"/>
                              </a:rPr>
                              <m:t>,  </m:t>
                            </m:r>
                            <m:r>
                              <a:rPr lang="zh-CN" altLang="en-US" sz="2800" i="1">
                                <a:latin typeface="Cambria Math" panose="02040503050406030204" pitchFamily="18" charset="0"/>
                              </a:rPr>
                              <m:t>𝐵</m:t>
                            </m:r>
                            <m:r>
                              <a:rPr lang="zh-CN" altLang="en-US" sz="2800">
                                <a:latin typeface="Cambria Math" panose="02040503050406030204" pitchFamily="18" charset="0"/>
                              </a:rPr>
                              <m:t>={3,4,5,6</m:t>
                            </m:r>
                          </m:e>
                        </m:d>
                        <m:r>
                          <a:rPr lang="en-US" altLang="zh-CN" sz="2800" b="0" i="0" smtClean="0">
                            <a:latin typeface="Cambria Math" panose="02040503050406030204" pitchFamily="18" charset="0"/>
                          </a:rPr>
                          <m:t>,</m:t>
                        </m:r>
                        <m:r>
                          <m:rPr>
                            <m:nor/>
                          </m:rPr>
                          <a:rPr lang="zh-CN" altLang="en-US" sz="2800" dirty="0">
                            <a:latin typeface="思源黑体 CN Normal" panose="020B0400000000000000" pitchFamily="34" charset="-122"/>
                            <a:ea typeface="思源黑体 CN Normal" panose="020B0400000000000000" pitchFamily="34" charset="-122"/>
                          </a:rPr>
                          <m:t>求</m:t>
                        </m:r>
                        <m:r>
                          <a:rPr lang="en-US" altLang="zh-CN" sz="2800" b="0" i="1" dirty="0" smtClean="0">
                            <a:latin typeface="Cambria Math" panose="02040503050406030204" pitchFamily="18" charset="0"/>
                            <a:ea typeface="思源黑体 CN Normal" panose="020B0400000000000000" pitchFamily="34" charset="-122"/>
                          </a:rPr>
                          <m:t> </m:t>
                        </m:r>
                        <m:r>
                          <a:rPr lang="zh-CN" altLang="en-US" sz="2800" i="1">
                            <a:latin typeface="Cambria Math" panose="02040503050406030204" pitchFamily="18" charset="0"/>
                          </a:rPr>
                          <m:t>𝐴</m:t>
                        </m:r>
                        <m:r>
                          <a:rPr lang="zh-CN" altLang="en-US" sz="2800">
                            <a:latin typeface="Cambria Math" panose="02040503050406030204" pitchFamily="18" charset="0"/>
                          </a:rPr>
                          <m:t>∪</m:t>
                        </m:r>
                        <m:r>
                          <a:rPr lang="zh-CN" altLang="en-US" sz="2800" i="1">
                            <a:latin typeface="Cambria Math" panose="02040503050406030204" pitchFamily="18" charset="0"/>
                          </a:rPr>
                          <m:t>𝐵</m:t>
                        </m:r>
                        <m:r>
                          <a:rPr lang="zh-CN" altLang="en-US" sz="2800">
                            <a:latin typeface="Cambria Math" panose="02040503050406030204" pitchFamily="18" charset="0"/>
                          </a:rPr>
                          <m:t>,</m:t>
                        </m:r>
                        <m:r>
                          <a:rPr lang="zh-CN" altLang="en-US" sz="2800" i="1">
                            <a:latin typeface="Cambria Math" panose="02040503050406030204" pitchFamily="18" charset="0"/>
                          </a:rPr>
                          <m:t>𝐴</m:t>
                        </m:r>
                        <m:r>
                          <a:rPr lang="zh-CN" altLang="en-US" sz="2800">
                            <a:latin typeface="Cambria Math" panose="02040503050406030204" pitchFamily="18" charset="0"/>
                          </a:rPr>
                          <m:t>∩</m:t>
                        </m:r>
                        <m:r>
                          <a:rPr lang="zh-CN" altLang="en-US" sz="2800" i="1">
                            <a:latin typeface="Cambria Math" panose="02040503050406030204" pitchFamily="18" charset="0"/>
                          </a:rPr>
                          <m:t>𝐵</m:t>
                        </m:r>
                        <m:r>
                          <a:rPr lang="zh-CN" altLang="en-US" sz="2800">
                            <a:latin typeface="Cambria Math" panose="02040503050406030204" pitchFamily="18" charset="0"/>
                          </a:rPr>
                          <m:t>,</m:t>
                        </m:r>
                        <m:r>
                          <a:rPr lang="zh-CN" altLang="en-US" sz="2800" i="1">
                            <a:latin typeface="Cambria Math" panose="02040503050406030204" pitchFamily="18" charset="0"/>
                          </a:rPr>
                          <m:t>𝐴</m:t>
                        </m:r>
                        <m:r>
                          <a:rPr lang="zh-CN" altLang="en-US" sz="2800">
                            <a:latin typeface="Cambria Math" panose="02040503050406030204" pitchFamily="18" charset="0"/>
                          </a:rPr>
                          <m:t>−</m:t>
                        </m:r>
                        <m:r>
                          <a:rPr lang="zh-CN" altLang="en-US" sz="2800" i="1">
                            <a:latin typeface="Cambria Math" panose="02040503050406030204" pitchFamily="18" charset="0"/>
                          </a:rPr>
                          <m:t>𝐵</m:t>
                        </m:r>
                        <m:r>
                          <a:rPr lang="zh-CN" altLang="en-US" sz="2800">
                            <a:latin typeface="Cambria Math" panose="02040503050406030204" pitchFamily="18" charset="0"/>
                          </a:rPr>
                          <m:t>,</m:t>
                        </m:r>
                        <m:r>
                          <a:rPr lang="zh-CN" altLang="en-US" sz="2800" i="1">
                            <a:latin typeface="Cambria Math" panose="02040503050406030204" pitchFamily="18" charset="0"/>
                          </a:rPr>
                          <m:t>𝐵</m:t>
                        </m:r>
                        <m:r>
                          <a:rPr lang="zh-CN" altLang="en-US" sz="2800">
                            <a:latin typeface="Cambria Math" panose="02040503050406030204" pitchFamily="18" charset="0"/>
                          </a:rPr>
                          <m:t>−</m:t>
                        </m:r>
                        <m:r>
                          <a:rPr lang="zh-CN" altLang="en-US" sz="2800" i="1">
                            <a:latin typeface="Cambria Math" panose="02040503050406030204" pitchFamily="18" charset="0"/>
                          </a:rPr>
                          <m:t>𝐴</m:t>
                        </m:r>
                        <m:r>
                          <m:rPr>
                            <m:nor/>
                          </m:rPr>
                          <a:rPr lang="zh-CN" altLang="en-US" sz="2800" dirty="0">
                            <a:latin typeface="思源黑体 CN Normal" panose="020B0400000000000000" pitchFamily="34" charset="-122"/>
                            <a:ea typeface="思源黑体 CN Normal" panose="020B0400000000000000" pitchFamily="34" charset="-122"/>
                          </a:rPr>
                          <m:t>，</m:t>
                        </m:r>
                        <m:acc>
                          <m:accPr>
                            <m:chr m:val="̅"/>
                            <m:ctrlPr>
                              <a:rPr lang="zh-CN" altLang="en-US" sz="2800" i="1">
                                <a:latin typeface="Cambria Math" panose="02040503050406030204" pitchFamily="18" charset="0"/>
                              </a:rPr>
                            </m:ctrlPr>
                          </m:accPr>
                          <m:e>
                            <m:r>
                              <a:rPr lang="zh-CN" altLang="en-US" sz="2800" i="1">
                                <a:latin typeface="Cambria Math" panose="02040503050406030204" pitchFamily="18" charset="0"/>
                              </a:rPr>
                              <m:t>𝐴</m:t>
                            </m:r>
                          </m:e>
                        </m:acc>
                        <m:r>
                          <a:rPr lang="en-US" altLang="zh-CN" sz="2800" b="0" i="1" smtClean="0">
                            <a:latin typeface="Cambria Math" panose="02040503050406030204" pitchFamily="18" charset="0"/>
                          </a:rPr>
                          <m:t> </m:t>
                        </m:r>
                        <m:r>
                          <a:rPr lang="zh-CN" altLang="en-US" sz="2800" b="0" i="1" dirty="0" smtClean="0">
                            <a:latin typeface="Cambria Math" panose="02040503050406030204" pitchFamily="18" charset="0"/>
                            <a:ea typeface="思源黑体 CN Normal" panose="020B0400000000000000" pitchFamily="34" charset="-122"/>
                          </a:rPr>
                          <m:t>和</m:t>
                        </m:r>
                        <m:r>
                          <a:rPr lang="en-US" altLang="zh-CN" sz="2800" b="0" i="1" dirty="0" smtClean="0">
                            <a:latin typeface="Cambria Math" panose="02040503050406030204" pitchFamily="18" charset="0"/>
                            <a:ea typeface="思源黑体 CN Normal" panose="020B0400000000000000" pitchFamily="34" charset="-122"/>
                          </a:rPr>
                          <m:t> </m:t>
                        </m:r>
                        <m:acc>
                          <m:accPr>
                            <m:chr m:val="̅"/>
                            <m:ctrlPr>
                              <a:rPr lang="zh-CN" altLang="en-US" sz="2800" i="1" smtClean="0">
                                <a:latin typeface="Cambria Math" panose="02040503050406030204" pitchFamily="18" charset="0"/>
                              </a:rPr>
                            </m:ctrlPr>
                          </m:accPr>
                          <m:e>
                            <m:r>
                              <a:rPr lang="en-US" altLang="zh-CN" sz="2800" b="0" i="1" smtClean="0">
                                <a:latin typeface="Cambria Math" panose="02040503050406030204" pitchFamily="18" charset="0"/>
                              </a:rPr>
                              <m:t>𝐵</m:t>
                            </m:r>
                          </m:e>
                        </m:acc>
                      </m:oMath>
                    </a14:m>
                    <a:r>
                      <a:rPr lang="en-US" altLang="zh-CN" sz="2800" dirty="0"/>
                      <a:t>.</a:t>
                    </a:r>
                    <a:endParaRPr lang="en-US" altLang="zh-CN" sz="2800" dirty="0">
                      <a:latin typeface="思源黑体 CN Normal" panose="020B0400000000000000" pitchFamily="34" charset="-122"/>
                      <a:ea typeface="思源黑体 CN Normal" panose="020B0400000000000000"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1033777" y="1963896"/>
                    <a:ext cx="6150588" cy="1592424"/>
                  </a:xfrm>
                  <a:prstGeom prst="rect">
                    <a:avLst/>
                  </a:prstGeom>
                  <a:blipFill rotWithShape="1">
                    <a:blip r:embed="rId4"/>
                  </a:blipFill>
                  <a:ln w="57150">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2" name="对象 1"/>
                  <p:cNvGraphicFramePr>
                    <a:graphicFrameLocks noChangeAspect="1"/>
                  </p:cNvGraphicFramePr>
                  <p:nvPr/>
                </p:nvGraphicFramePr>
                <p:xfrm>
                  <a:off x="4718638" y="6046691"/>
                  <a:ext cx="179261" cy="280987"/>
                </p:xfrm>
                <a:graphic>
                  <a:graphicData uri="http://schemas.openxmlformats.org/presentationml/2006/ole">
                    <mc:AlternateContent>
                      <mc:Choice xmlns:v="urn:schemas-microsoft-com:vml" Requires="v">
                        <p:oleObj name="Equation" r:id="rId5" imgW="2743200" imgH="4267200" progId="Equation.DSMT4">
                          <p:embed/>
                        </p:oleObj>
                      </mc:Choice>
                      <mc:Fallback>
                        <p:oleObj name="Equation" r:id="rId5" imgW="2743200" imgH="4267200" progId="Equation.DSMT4">
                          <p:embed/>
                          <p:pic>
                            <p:nvPicPr>
                              <p:cNvPr id="0" name="对象 1"/>
                              <p:cNvPicPr/>
                              <p:nvPr/>
                            </p:nvPicPr>
                            <p:blipFill>
                              <a:blip r:embed="rId6"/>
                              <a:stretch>
                                <a:fillRect/>
                              </a:stretch>
                            </p:blipFill>
                            <p:spPr>
                              <a:xfrm>
                                <a:off x="4718638" y="6046691"/>
                                <a:ext cx="179261" cy="280987"/>
                              </a:xfrm>
                              <a:prstGeom prst="rect">
                                <a:avLst/>
                              </a:prstGeom>
                            </p:spPr>
                          </p:pic>
                        </p:oleObj>
                      </mc:Fallback>
                    </mc:AlternateContent>
                  </a:graphicData>
                </a:graphic>
              </p:graphicFrame>
            </mc:Choice>
            <mc:Fallback>
              <p:graphicFrame>
                <p:nvGraphicFramePr>
                  <p:cNvPr id="2" name="对象 1"/>
                  <p:cNvGraphicFramePr>
                    <a:graphicFrameLocks noChangeAspect="1"/>
                  </p:cNvGraphicFramePr>
                  <p:nvPr/>
                </p:nvGraphicFramePr>
                <p:xfrm>
                  <a:off x="4718638" y="6046691"/>
                  <a:ext cx="179261" cy="280987"/>
                </p:xfrm>
                <a:graphic>
                  <a:graphicData uri="http://schemas.openxmlformats.org/presentationml/2006/ole">
                    <mc:AlternateContent>
                      <mc:Choice xmlns:v="urn:schemas-microsoft-com:vml" Requires="v">
                        <p:oleObj name="Equation" r:id="rId5" imgW="2743200" imgH="4267200" progId="Equation.DSMT4">
                          <p:embed/>
                        </p:oleObj>
                      </mc:Choice>
                      <mc:Fallback>
                        <p:oleObj name="Equation" r:id="rId5" imgW="2743200" imgH="4267200" progId="Equation.DSMT4">
                          <p:embed/>
                          <p:pic>
                            <p:nvPicPr>
                              <p:cNvPr id="0" name="对象 1"/>
                              <p:cNvPicPr/>
                              <p:nvPr/>
                            </p:nvPicPr>
                            <p:blipFill>
                              <a:blip r:embed="rId6"/>
                              <a:stretch>
                                <a:fillRect/>
                              </a:stretch>
                            </p:blipFill>
                            <p:spPr>
                              <a:xfrm>
                                <a:off x="4718638" y="6046691"/>
                                <a:ext cx="179261" cy="280987"/>
                              </a:xfrm>
                              <a:prstGeom prst="rect">
                                <a:avLst/>
                              </a:prstGeom>
                            </p:spPr>
                          </p:pic>
                        </p:oleObj>
                      </mc:Fallback>
                    </mc:AlternateContent>
                  </a:graphicData>
                </a:graphic>
              </p:graphicFrame>
            </mc:Fallback>
          </mc:AlternateContent>
        </p:grpSp>
      </p:grpSp>
      <p:grpSp>
        <p:nvGrpSpPr>
          <p:cNvPr id="24" name="组合 23"/>
          <p:cNvGrpSpPr/>
          <p:nvPr/>
        </p:nvGrpSpPr>
        <p:grpSpPr>
          <a:xfrm>
            <a:off x="1327150" y="2565852"/>
            <a:ext cx="8761593" cy="3632806"/>
            <a:chOff x="931221" y="2544081"/>
            <a:chExt cx="6915111" cy="2471177"/>
          </a:xfrm>
        </p:grpSpPr>
        <p:grpSp>
          <p:nvGrpSpPr>
            <p:cNvPr id="10" name="组合 9"/>
            <p:cNvGrpSpPr/>
            <p:nvPr/>
          </p:nvGrpSpPr>
          <p:grpSpPr>
            <a:xfrm>
              <a:off x="931221" y="2544081"/>
              <a:ext cx="6915111" cy="2471177"/>
              <a:chOff x="931221" y="2492709"/>
              <a:chExt cx="6915111" cy="2471177"/>
            </a:xfrm>
          </p:grpSpPr>
          <p:sp>
            <p:nvSpPr>
              <p:cNvPr id="11" name="矩形 10"/>
              <p:cNvSpPr/>
              <p:nvPr/>
            </p:nvSpPr>
            <p:spPr>
              <a:xfrm>
                <a:off x="1028700" y="3120571"/>
                <a:ext cx="6817632" cy="18433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31221" y="2492709"/>
                <a:ext cx="996987" cy="1862048"/>
              </a:xfrm>
              <a:prstGeom prst="rect">
                <a:avLst/>
              </a:prstGeom>
              <a:noFill/>
            </p:spPr>
            <p:txBody>
              <a:bodyPr wrap="squar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grpSp>
          <p:nvGrpSpPr>
            <p:cNvPr id="23" name="组合 22"/>
            <p:cNvGrpSpPr/>
            <p:nvPr/>
          </p:nvGrpSpPr>
          <p:grpSpPr>
            <a:xfrm>
              <a:off x="1011993" y="3145816"/>
              <a:ext cx="6250954" cy="1718184"/>
              <a:chOff x="1011993" y="3145816"/>
              <a:chExt cx="6250954" cy="1718184"/>
            </a:xfrm>
          </p:grpSpPr>
          <p:sp>
            <p:nvSpPr>
              <p:cNvPr id="3" name="矩形 2"/>
              <p:cNvSpPr/>
              <p:nvPr/>
            </p:nvSpPr>
            <p:spPr>
              <a:xfrm>
                <a:off x="1011993" y="3145816"/>
                <a:ext cx="2027387" cy="565348"/>
              </a:xfrm>
              <a:prstGeom prst="rect">
                <a:avLst/>
              </a:prstGeom>
            </p:spPr>
            <p:txBody>
              <a:bodyPr wrap="square">
                <a:spAutoFit/>
              </a:bodyPr>
              <a:lstStyle/>
              <a:p>
                <a:pPr>
                  <a:lnSpc>
                    <a:spcPct val="120000"/>
                  </a:lnSpc>
                </a:pPr>
                <a:r>
                  <a:rPr lang="zh-CN" altLang="en-US" sz="2800" b="1" dirty="0">
                    <a:solidFill>
                      <a:srgbClr val="004EA2"/>
                    </a:solidFill>
                  </a:rPr>
                  <a:t>解：</a:t>
                </a:r>
                <a:r>
                  <a:rPr lang="zh-CN" altLang="en-US" sz="2800" dirty="0"/>
                  <a:t>由定义知</a:t>
                </a:r>
              </a:p>
            </p:txBody>
          </p:sp>
          <p:pic>
            <p:nvPicPr>
              <p:cNvPr id="22" name="图片 21"/>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a14:imgEffect>
                        <a14:imgEffect>
                          <a14:sharpenSoften amount="50000"/>
                        </a14:imgEffect>
                      </a14:imgLayer>
                    </a14:imgProps>
                  </a:ext>
                </a:extLst>
              </a:blip>
              <a:srcRect l="5434" t="55245" r="5462" b="16054"/>
              <a:stretch>
                <a:fillRect/>
              </a:stretch>
            </p:blipFill>
            <p:spPr>
              <a:xfrm>
                <a:off x="1810833" y="3575599"/>
                <a:ext cx="5452114" cy="1288401"/>
              </a:xfrm>
              <a:prstGeom prst="rect">
                <a:avLst/>
              </a:prstGeom>
              <a:effectLst>
                <a:outerShdw blurRad="50800" dist="38100" dir="2700000" algn="tl" rotWithShape="0">
                  <a:prstClr val="black">
                    <a:alpha val="40000"/>
                  </a:prstClr>
                </a:outerShdw>
              </a:effectLst>
            </p:spPr>
          </p:pic>
        </p:grpSp>
      </p:grpSp>
      <p:sp>
        <p:nvSpPr>
          <p:cNvPr id="27" name="灯片编号占位符 26"/>
          <p:cNvSpPr>
            <a:spLocks noGrp="1"/>
          </p:cNvSpPr>
          <p:nvPr>
            <p:ph type="sldNum" sz="quarter" idx="12"/>
          </p:nvPr>
        </p:nvSpPr>
        <p:spPr/>
        <p:txBody>
          <a:bodyPr/>
          <a:lstStyle/>
          <a:p>
            <a:fld id="{5FD308DF-D0D6-41CA-8E01-1A1CE80A10EE}" type="slidenum">
              <a:rPr lang="zh-CN" altLang="en-US" smtClean="0"/>
              <a:t>31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100336" y="1061199"/>
            <a:ext cx="4330081" cy="523220"/>
            <a:chOff x="832352" y="1684225"/>
            <a:chExt cx="3795166" cy="266532"/>
          </a:xfrm>
        </p:grpSpPr>
        <p:grpSp>
          <p:nvGrpSpPr>
            <p:cNvPr id="12" name="组合 11"/>
            <p:cNvGrpSpPr/>
            <p:nvPr/>
          </p:nvGrpSpPr>
          <p:grpSpPr>
            <a:xfrm>
              <a:off x="832352" y="1684446"/>
              <a:ext cx="3795166" cy="242793"/>
              <a:chOff x="832352" y="1684446"/>
              <a:chExt cx="3795166" cy="242793"/>
            </a:xfrm>
          </p:grpSpPr>
          <p:sp>
            <p:nvSpPr>
              <p:cNvPr id="5" name="矩形 4"/>
              <p:cNvSpPr/>
              <p:nvPr/>
            </p:nvSpPr>
            <p:spPr>
              <a:xfrm>
                <a:off x="873627" y="1684446"/>
                <a:ext cx="3753891" cy="2427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矩形 7"/>
              <p:cNvSpPr/>
              <p:nvPr/>
            </p:nvSpPr>
            <p:spPr>
              <a:xfrm>
                <a:off x="832352" y="1684446"/>
                <a:ext cx="90488" cy="2427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9" name="矩形 8"/>
            <p:cNvSpPr/>
            <p:nvPr/>
          </p:nvSpPr>
          <p:spPr>
            <a:xfrm>
              <a:off x="965755" y="1684225"/>
              <a:ext cx="3568939" cy="266532"/>
            </a:xfrm>
            <a:prstGeom prst="rect">
              <a:avLst/>
            </a:prstGeom>
            <a:noFill/>
            <a:ln w="57150">
              <a:noFill/>
            </a:ln>
          </p:spPr>
          <p:txBody>
            <a:bodyPr wrap="square" anchor="ctr" anchorCtr="0">
              <a:spAutoFit/>
            </a:bodyPr>
            <a:lstStyle/>
            <a:p>
              <a:r>
                <a:rPr lang="zh-CN" altLang="en-US" sz="2800" b="1" dirty="0">
                  <a:latin typeface="思源黑体 CN Normal" panose="020B0400000000000000" pitchFamily="34" charset="-122"/>
                  <a:ea typeface="思源黑体 CN Normal" panose="020B0400000000000000" pitchFamily="34" charset="-122"/>
                </a:rPr>
                <a:t>定理</a:t>
              </a:r>
              <a:r>
                <a:rPr lang="en-US" altLang="zh-CN" sz="2800" b="1"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事件运算的对偶律</a:t>
              </a:r>
              <a:endParaRPr lang="zh-CN" altLang="en-US" sz="2800" i="1" dirty="0">
                <a:latin typeface="+mj-lt"/>
                <a:ea typeface="思源黑体 CN Normal" panose="020B0400000000000000" pitchFamily="34" charset="-122"/>
              </a:endParaRPr>
            </a:p>
          </p:txBody>
        </p:sp>
      </p:grpSp>
      <p:pic>
        <p:nvPicPr>
          <p:cNvPr id="38" name="图片 37"/>
          <p:cNvPicPr>
            <a:picLocks noChangeAspect="1"/>
          </p:cNvPicPr>
          <p:nvPr/>
        </p:nvPicPr>
        <p:blipFill rotWithShape="1">
          <a:blip r:embed="rId3"/>
          <a:srcRect l="31009" t="10724" b="67502"/>
          <a:stretch>
            <a:fillRect/>
          </a:stretch>
        </p:blipFill>
        <p:spPr>
          <a:xfrm>
            <a:off x="3626633" y="1636313"/>
            <a:ext cx="5314718" cy="1227035"/>
          </a:xfrm>
          <a:prstGeom prst="rect">
            <a:avLst/>
          </a:prstGeom>
          <a:effectLst>
            <a:outerShdw blurRad="50800" dist="38100" dir="2700000" algn="tl" rotWithShape="0">
              <a:prstClr val="black">
                <a:alpha val="40000"/>
              </a:prstClr>
            </a:outerShdw>
          </a:effectLst>
        </p:spPr>
      </p:pic>
      <p:pic>
        <p:nvPicPr>
          <p:cNvPr id="40" name="图片 39"/>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Effect>
                      <a14:sharpenSoften amount="50000"/>
                    </a14:imgEffect>
                  </a14:imgLayer>
                </a14:imgProps>
              </a:ext>
            </a:extLst>
          </a:blip>
          <a:srcRect l="20623" t="48784" r="18991" b="10896"/>
          <a:stretch>
            <a:fillRect/>
          </a:stretch>
        </p:blipFill>
        <p:spPr>
          <a:xfrm>
            <a:off x="4074629" y="3346960"/>
            <a:ext cx="4866722" cy="2377192"/>
          </a:xfrm>
          <a:prstGeom prst="rect">
            <a:avLst/>
          </a:prstGeom>
          <a:effectLst>
            <a:outerShdw blurRad="50800" dist="38100" dir="2700000" algn="tl" rotWithShape="0">
              <a:prstClr val="black">
                <a:alpha val="40000"/>
              </a:prstClr>
            </a:outerShdw>
          </a:effectLst>
        </p:spPr>
      </p:pic>
      <p:grpSp>
        <p:nvGrpSpPr>
          <p:cNvPr id="6" name="组合 5"/>
          <p:cNvGrpSpPr/>
          <p:nvPr/>
        </p:nvGrpSpPr>
        <p:grpSpPr>
          <a:xfrm>
            <a:off x="1301212" y="5776047"/>
            <a:ext cx="6274245" cy="523220"/>
            <a:chOff x="992214" y="4726596"/>
            <a:chExt cx="6274245" cy="523220"/>
          </a:xfrm>
        </p:grpSpPr>
        <p:sp>
          <p:nvSpPr>
            <p:cNvPr id="43" name="矩形 42"/>
            <p:cNvSpPr/>
            <p:nvPr/>
          </p:nvSpPr>
          <p:spPr>
            <a:xfrm>
              <a:off x="992214" y="4726596"/>
              <a:ext cx="6274245" cy="523220"/>
            </a:xfrm>
            <a:prstGeom prst="rect">
              <a:avLst/>
            </a:prstGeom>
          </p:spPr>
          <p:txBody>
            <a:bodyPr wrap="square">
              <a:spAutoFit/>
            </a:bodyPr>
            <a:lstStyle/>
            <a:p>
              <a:r>
                <a:rPr lang="zh-CN" altLang="en-US" sz="2800" dirty="0">
                  <a:latin typeface="+mj-lt"/>
                  <a:ea typeface="思源黑体 CN Normal" panose="020B0400000000000000" pitchFamily="34" charset="-122"/>
                </a:rPr>
                <a:t>所以                           即结论（</a:t>
              </a:r>
              <a:r>
                <a:rPr lang="en-US" altLang="zh-CN" sz="2800" dirty="0">
                  <a:solidFill>
                    <a:srgbClr val="004EA2"/>
                  </a:solidFill>
                  <a:latin typeface="+mj-lt"/>
                  <a:ea typeface="思源黑体 CN Normal" panose="020B0400000000000000" pitchFamily="34" charset="-122"/>
                </a:rPr>
                <a:t>2.1</a:t>
              </a:r>
              <a:r>
                <a:rPr lang="zh-CN" altLang="en-US" sz="2800" dirty="0">
                  <a:latin typeface="+mj-lt"/>
                  <a:ea typeface="思源黑体 CN Normal" panose="020B0400000000000000" pitchFamily="34" charset="-122"/>
                </a:rPr>
                <a:t>）成立</a:t>
              </a:r>
              <a:r>
                <a:rPr lang="en-US" altLang="zh-CN" sz="2800" dirty="0">
                  <a:latin typeface="+mj-lt"/>
                  <a:ea typeface="思源黑体 CN Normal" panose="020B0400000000000000" pitchFamily="34" charset="-122"/>
                </a:rPr>
                <a:t>.                                       </a:t>
              </a:r>
              <a:endParaRPr lang="zh-CN" altLang="en-US" sz="2800" dirty="0">
                <a:latin typeface="+mj-lt"/>
                <a:ea typeface="思源黑体 CN Normal" panose="020B0400000000000000" pitchFamily="34" charset="-122"/>
              </a:endParaRPr>
            </a:p>
          </p:txBody>
        </p:sp>
        <p:pic>
          <p:nvPicPr>
            <p:cNvPr id="44" name="图片 43"/>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8457" t="92649" r="63353"/>
            <a:stretch>
              <a:fillRect/>
            </a:stretch>
          </p:blipFill>
          <p:spPr>
            <a:xfrm>
              <a:off x="1835726" y="4778490"/>
              <a:ext cx="2198702" cy="419431"/>
            </a:xfrm>
            <a:prstGeom prst="rect">
              <a:avLst/>
            </a:prstGeom>
          </p:spPr>
        </p:pic>
      </p:grpSp>
      <p:sp>
        <p:nvSpPr>
          <p:cNvPr id="3" name="灯片编号占位符 2"/>
          <p:cNvSpPr>
            <a:spLocks noGrp="1"/>
          </p:cNvSpPr>
          <p:nvPr>
            <p:ph type="sldNum" sz="quarter" idx="12"/>
          </p:nvPr>
        </p:nvSpPr>
        <p:spPr/>
        <p:txBody>
          <a:bodyPr/>
          <a:lstStyle/>
          <a:p>
            <a:fld id="{5FD308DF-D0D6-41CA-8E01-1A1CE80A10EE}" type="slidenum">
              <a:rPr lang="zh-CN" altLang="en-US" smtClean="0"/>
              <a:t>32</a:t>
            </a:fld>
            <a:endParaRPr lang="zh-CN" altLang="en-US"/>
          </a:p>
        </p:txBody>
      </p:sp>
      <p:sp>
        <p:nvSpPr>
          <p:cNvPr id="7" name="矩形 6"/>
          <p:cNvSpPr/>
          <p:nvPr/>
        </p:nvSpPr>
        <p:spPr>
          <a:xfrm>
            <a:off x="1186604" y="3036209"/>
            <a:ext cx="3147015" cy="523220"/>
          </a:xfrm>
          <a:prstGeom prst="rect">
            <a:avLst/>
          </a:prstGeom>
        </p:spPr>
        <p:txBody>
          <a:bodyPr wrap="none">
            <a:spAutoFit/>
          </a:bodyPr>
          <a:lstStyle/>
          <a:p>
            <a:pPr lvl="0"/>
            <a:r>
              <a:rPr lang="zh-CN" altLang="en-US" sz="2800" b="1" dirty="0">
                <a:solidFill>
                  <a:prstClr val="black"/>
                </a:solidFill>
                <a:ea typeface="思源黑体 CN Normal" panose="020B0400000000000000" pitchFamily="34" charset="-122"/>
              </a:rPr>
              <a:t>证明</a:t>
            </a:r>
            <a:r>
              <a:rPr lang="zh-CN" altLang="en-US" sz="2800" dirty="0">
                <a:solidFill>
                  <a:prstClr val="black"/>
                </a:solidFill>
                <a:ea typeface="思源黑体 CN Normal" panose="020B0400000000000000" pitchFamily="34" charset="-122"/>
              </a:rPr>
              <a:t>：往证（</a:t>
            </a:r>
            <a:r>
              <a:rPr lang="en-US" altLang="zh-CN" sz="2800" dirty="0">
                <a:solidFill>
                  <a:srgbClr val="004EA2"/>
                </a:solidFill>
                <a:ea typeface="思源黑体 CN Normal" panose="020B0400000000000000" pitchFamily="34" charset="-122"/>
              </a:rPr>
              <a:t>2.1</a:t>
            </a:r>
            <a:r>
              <a:rPr lang="zh-CN" altLang="en-US" sz="2800" dirty="0">
                <a:solidFill>
                  <a:prstClr val="black"/>
                </a:solidFill>
                <a:ea typeface="思源黑体 CN Normal" panose="020B0400000000000000" pitchFamily="34" charset="-122"/>
              </a:rPr>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28439" y="2130512"/>
            <a:ext cx="8318810" cy="1638023"/>
            <a:chOff x="509369" y="3101551"/>
            <a:chExt cx="7990333" cy="1638023"/>
          </a:xfrm>
        </p:grpSpPr>
        <p:sp>
          <p:nvSpPr>
            <p:cNvPr id="18" name="矩形 17"/>
            <p:cNvSpPr/>
            <p:nvPr/>
          </p:nvSpPr>
          <p:spPr>
            <a:xfrm>
              <a:off x="1652852" y="3140097"/>
              <a:ext cx="6846850" cy="1599477"/>
            </a:xfrm>
            <a:prstGeom prst="rect">
              <a:avLst/>
            </a:prstGeom>
          </p:spPr>
          <p:txBody>
            <a:bodyPr wrap="square">
              <a:spAutoFit/>
            </a:bodyPr>
            <a:lstStyle/>
            <a:p>
              <a:pPr>
                <a:lnSpc>
                  <a:spcPct val="120000"/>
                </a:lnSpc>
              </a:pPr>
              <a:r>
                <a:rPr lang="zh-CN" altLang="en-US" sz="2800" dirty="0">
                  <a:latin typeface="+mj-lt"/>
                </a:rPr>
                <a:t>表示“这</a:t>
              </a:r>
              <a:r>
                <a:rPr lang="en-US" altLang="zh-CN" sz="2800" i="1" dirty="0">
                  <a:latin typeface="+mj-lt"/>
                </a:rPr>
                <a:t>n</a:t>
              </a:r>
              <a:r>
                <a:rPr lang="zh-CN" altLang="en-US" sz="2800" dirty="0">
                  <a:latin typeface="+mj-lt"/>
                </a:rPr>
                <a:t>个事件中至少有一个事件发生”，称之为</a:t>
              </a:r>
              <a:r>
                <a:rPr lang="en-US" altLang="zh-CN" sz="2800" i="1" dirty="0">
                  <a:latin typeface="+mj-lt"/>
                </a:rPr>
                <a:t>n</a:t>
              </a:r>
              <a:r>
                <a:rPr lang="zh-CN" altLang="en-US" sz="2800" dirty="0">
                  <a:latin typeface="+mj-lt"/>
                </a:rPr>
                <a:t>个事件之并，它是将</a:t>
              </a:r>
              <a:r>
                <a:rPr lang="en-US" altLang="zh-CN" sz="2800" i="1" dirty="0">
                  <a:solidFill>
                    <a:prstClr val="black"/>
                  </a:solidFill>
                  <a:latin typeface="+mj-lt"/>
                  <a:ea typeface="思源黑体 CN Normal" panose="020B0400000000000000" pitchFamily="34" charset="-122"/>
                </a:rPr>
                <a:t>A</a:t>
              </a:r>
              <a:r>
                <a:rPr lang="en-US" altLang="zh-CN" sz="2800" baseline="-25000" dirty="0">
                  <a:solidFill>
                    <a:prstClr val="black"/>
                  </a:solidFill>
                  <a:latin typeface="+mj-lt"/>
                  <a:ea typeface="思源黑体 CN Normal" panose="020B0400000000000000" pitchFamily="34" charset="-122"/>
                </a:rPr>
                <a:t>1</a:t>
              </a:r>
              <a:r>
                <a:rPr lang="en-US" altLang="zh-CN" sz="2800" dirty="0">
                  <a:solidFill>
                    <a:prstClr val="black"/>
                  </a:solidFill>
                  <a:latin typeface="+mj-lt"/>
                  <a:ea typeface="思源黑体 CN Normal" panose="020B0400000000000000" pitchFamily="34" charset="-122"/>
                </a:rPr>
                <a:t>,  </a:t>
              </a:r>
              <a:r>
                <a:rPr lang="en-US" altLang="zh-CN" sz="2800" i="1" dirty="0">
                  <a:solidFill>
                    <a:prstClr val="black"/>
                  </a:solidFill>
                  <a:latin typeface="+mj-lt"/>
                  <a:ea typeface="思源黑体 CN Normal" panose="020B0400000000000000" pitchFamily="34" charset="-122"/>
                </a:rPr>
                <a:t>A</a:t>
              </a:r>
              <a:r>
                <a:rPr lang="en-US" altLang="zh-CN" sz="2800" baseline="-25000" dirty="0">
                  <a:solidFill>
                    <a:prstClr val="black"/>
                  </a:solidFill>
                  <a:latin typeface="+mj-lt"/>
                  <a:ea typeface="思源黑体 CN Normal" panose="020B0400000000000000" pitchFamily="34" charset="-122"/>
                </a:rPr>
                <a:t>2</a:t>
              </a:r>
              <a:r>
                <a:rPr lang="en-US" altLang="zh-CN" sz="2800" dirty="0">
                  <a:solidFill>
                    <a:prstClr val="black"/>
                  </a:solidFill>
                  <a:latin typeface="+mj-lt"/>
                  <a:ea typeface="思源黑体 CN Normal" panose="020B0400000000000000" pitchFamily="34" charset="-122"/>
                </a:rPr>
                <a:t>,  ···, </a:t>
              </a:r>
              <a:r>
                <a:rPr lang="en-US" altLang="zh-CN" sz="2800" i="1" dirty="0">
                  <a:solidFill>
                    <a:prstClr val="black"/>
                  </a:solidFill>
                  <a:latin typeface="+mj-lt"/>
                  <a:ea typeface="思源黑体 CN Normal" panose="020B0400000000000000" pitchFamily="34" charset="-122"/>
                </a:rPr>
                <a:t>A</a:t>
              </a:r>
              <a:r>
                <a:rPr lang="en-US" altLang="zh-CN" sz="2800" baseline="-25000" dirty="0">
                  <a:solidFill>
                    <a:prstClr val="black"/>
                  </a:solidFill>
                  <a:latin typeface="+mj-lt"/>
                  <a:ea typeface="思源黑体 CN Normal" panose="020B0400000000000000" pitchFamily="34" charset="-122"/>
                </a:rPr>
                <a:t>n </a:t>
              </a:r>
              <a:r>
                <a:rPr lang="zh-CN" altLang="en-US" sz="2800" dirty="0">
                  <a:latin typeface="+mj-lt"/>
                </a:rPr>
                <a:t>中的样本点合并在一起构成的事件</a:t>
              </a:r>
              <a:r>
                <a:rPr lang="en-US" altLang="zh-CN" sz="2800" dirty="0">
                  <a:latin typeface="+mj-lt"/>
                </a:rPr>
                <a:t>;</a:t>
              </a:r>
              <a:endParaRPr lang="en-US" altLang="zh-CN" sz="2800" baseline="-25000" dirty="0">
                <a:solidFill>
                  <a:prstClr val="black"/>
                </a:solidFill>
                <a:latin typeface="+mj-lt"/>
                <a:ea typeface="思源黑体 CN Normal" panose="020B0400000000000000" pitchFamily="34" charset="-122"/>
              </a:endParaRPr>
            </a:p>
          </p:txBody>
        </p:sp>
        <p:graphicFrame>
          <p:nvGraphicFramePr>
            <p:cNvPr id="2" name="对象 1"/>
            <p:cNvGraphicFramePr>
              <a:graphicFrameLocks noChangeAspect="1"/>
            </p:cNvGraphicFramePr>
            <p:nvPr/>
          </p:nvGraphicFramePr>
          <p:xfrm>
            <a:off x="509369" y="3101551"/>
            <a:ext cx="960241" cy="1008941"/>
          </p:xfrm>
          <a:graphic>
            <a:graphicData uri="http://schemas.openxmlformats.org/presentationml/2006/ole">
              <mc:AlternateContent xmlns:mc="http://schemas.openxmlformats.org/markup-compatibility/2006">
                <mc:Choice xmlns:v="urn:schemas-microsoft-com:vml" Requires="v">
                  <p:oleObj name="Equation" r:id="rId4" imgW="8229600" imgH="9144000" progId="Equation.DSMT4">
                    <p:embed/>
                  </p:oleObj>
                </mc:Choice>
                <mc:Fallback>
                  <p:oleObj name="Equation" r:id="rId4" imgW="8229600" imgH="9144000" progId="Equation.DSMT4">
                    <p:embed/>
                    <p:pic>
                      <p:nvPicPr>
                        <p:cNvPr id="0" name="对象 1"/>
                        <p:cNvPicPr/>
                        <p:nvPr/>
                      </p:nvPicPr>
                      <p:blipFill>
                        <a:blip r:embed="rId5"/>
                        <a:stretch>
                          <a:fillRect/>
                        </a:stretch>
                      </p:blipFill>
                      <p:spPr>
                        <a:xfrm>
                          <a:off x="509369" y="3101551"/>
                          <a:ext cx="960241" cy="1008941"/>
                        </a:xfrm>
                        <a:prstGeom prst="rect">
                          <a:avLst/>
                        </a:prstGeom>
                      </p:spPr>
                    </p:pic>
                  </p:oleObj>
                </mc:Fallback>
              </mc:AlternateContent>
            </a:graphicData>
          </a:graphic>
        </p:graphicFrame>
      </p:grpSp>
      <p:grpSp>
        <p:nvGrpSpPr>
          <p:cNvPr id="33" name="组合 32"/>
          <p:cNvGrpSpPr/>
          <p:nvPr/>
        </p:nvGrpSpPr>
        <p:grpSpPr>
          <a:xfrm>
            <a:off x="1728439" y="1376400"/>
            <a:ext cx="6055112" cy="550289"/>
            <a:chOff x="1827267" y="1808741"/>
            <a:chExt cx="6055112" cy="550289"/>
          </a:xfrm>
        </p:grpSpPr>
        <p:sp>
          <p:nvSpPr>
            <p:cNvPr id="30"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6" name="矩形 5"/>
            <p:cNvSpPr/>
            <p:nvPr/>
          </p:nvSpPr>
          <p:spPr>
            <a:xfrm>
              <a:off x="2266542" y="1808741"/>
              <a:ext cx="5495600" cy="523220"/>
            </a:xfrm>
            <a:prstGeom prst="rect">
              <a:avLst/>
            </a:prstGeom>
            <a:noFill/>
            <a:ln w="57150">
              <a:noFill/>
            </a:ln>
          </p:spPr>
          <p:txBody>
            <a:bodyPr wrap="square" anchor="ctr" anchorCtr="0">
              <a:spAutoFit/>
            </a:bodyPr>
            <a:lstStyle/>
            <a:p>
              <a:r>
                <a:rPr lang="zh-CN" altLang="en-US" sz="2800" b="1" dirty="0">
                  <a:solidFill>
                    <a:prstClr val="black"/>
                  </a:solidFill>
                  <a:latin typeface="+mj-lt"/>
                  <a:ea typeface="思源黑体 CN Normal" panose="020B0400000000000000" pitchFamily="34" charset="-122"/>
                </a:rPr>
                <a:t>对于给定的</a:t>
              </a:r>
              <a:r>
                <a:rPr lang="en-US" altLang="zh-CN" sz="2800" b="1" i="1" dirty="0">
                  <a:solidFill>
                    <a:prstClr val="black"/>
                  </a:solidFill>
                  <a:latin typeface="+mj-lt"/>
                  <a:ea typeface="思源黑体 CN Normal" panose="020B0400000000000000" pitchFamily="34" charset="-122"/>
                </a:rPr>
                <a:t>n</a:t>
              </a:r>
              <a:r>
                <a:rPr lang="zh-CN" altLang="en-US" sz="2800" b="1" dirty="0">
                  <a:solidFill>
                    <a:prstClr val="black"/>
                  </a:solidFill>
                  <a:latin typeface="+mj-lt"/>
                  <a:ea typeface="思源黑体 CN Normal" panose="020B0400000000000000" pitchFamily="34" charset="-122"/>
                </a:rPr>
                <a:t>个事件</a:t>
              </a:r>
              <a:r>
                <a:rPr lang="en-US" altLang="zh-CN" sz="2800" i="1" dirty="0">
                  <a:solidFill>
                    <a:prstClr val="black"/>
                  </a:solidFill>
                  <a:ea typeface="思源黑体 CN Normal" panose="020B0400000000000000" pitchFamily="34" charset="-122"/>
                </a:rPr>
                <a:t>A</a:t>
              </a:r>
              <a:r>
                <a:rPr lang="en-US" altLang="zh-CN" sz="2800" baseline="-25000" dirty="0">
                  <a:solidFill>
                    <a:prstClr val="black"/>
                  </a:solidFill>
                  <a:ea typeface="思源黑体 CN Normal" panose="020B0400000000000000" pitchFamily="34" charset="-122"/>
                </a:rPr>
                <a:t>1</a:t>
              </a:r>
              <a:r>
                <a:rPr lang="en-US" altLang="zh-CN" sz="2800" dirty="0">
                  <a:solidFill>
                    <a:prstClr val="black"/>
                  </a:solidFill>
                  <a:ea typeface="思源黑体 CN Normal" panose="020B0400000000000000" pitchFamily="34" charset="-122"/>
                </a:rPr>
                <a:t>, </a:t>
              </a:r>
              <a:r>
                <a:rPr lang="en-US" altLang="zh-CN" sz="2800" i="1" dirty="0">
                  <a:solidFill>
                    <a:prstClr val="black"/>
                  </a:solidFill>
                  <a:ea typeface="思源黑体 CN Normal" panose="020B0400000000000000" pitchFamily="34" charset="-122"/>
                </a:rPr>
                <a:t>A</a:t>
              </a:r>
              <a:r>
                <a:rPr lang="en-US" altLang="zh-CN" sz="2800" baseline="-25000" dirty="0">
                  <a:solidFill>
                    <a:prstClr val="black"/>
                  </a:solidFill>
                  <a:ea typeface="思源黑体 CN Normal" panose="020B0400000000000000" pitchFamily="34" charset="-122"/>
                </a:rPr>
                <a:t>2</a:t>
              </a:r>
              <a:r>
                <a:rPr lang="en-US" altLang="zh-CN" sz="2800" dirty="0">
                  <a:solidFill>
                    <a:prstClr val="black"/>
                  </a:solidFill>
                  <a:ea typeface="思源黑体 CN Normal" panose="020B0400000000000000" pitchFamily="34" charset="-122"/>
                </a:rPr>
                <a:t>, ···, </a:t>
              </a:r>
              <a:r>
                <a:rPr lang="en-US" altLang="zh-CN" sz="2800" i="1" dirty="0">
                  <a:solidFill>
                    <a:prstClr val="black"/>
                  </a:solidFill>
                  <a:ea typeface="思源黑体 CN Normal" panose="020B0400000000000000" pitchFamily="34" charset="-122"/>
                </a:rPr>
                <a:t>A</a:t>
              </a:r>
              <a:r>
                <a:rPr lang="en-US" altLang="zh-CN" sz="2800" baseline="-25000" dirty="0">
                  <a:solidFill>
                    <a:prstClr val="black"/>
                  </a:solidFill>
                  <a:ea typeface="思源黑体 CN Normal" panose="020B0400000000000000" pitchFamily="34" charset="-122"/>
                </a:rPr>
                <a:t>n</a:t>
              </a:r>
              <a:r>
                <a:rPr lang="zh-CN" altLang="en-US" sz="2800" dirty="0"/>
                <a:t>，</a:t>
              </a:r>
              <a:endParaRPr lang="en-US" altLang="zh-CN" sz="2800" b="1" dirty="0">
                <a:solidFill>
                  <a:prstClr val="black"/>
                </a:solidFill>
                <a:latin typeface="+mj-lt"/>
                <a:ea typeface="思源黑体 CN Normal" panose="020B0400000000000000" pitchFamily="34" charset="-122"/>
              </a:endParaRPr>
            </a:p>
          </p:txBody>
        </p:sp>
        <p:cxnSp>
          <p:nvCxnSpPr>
            <p:cNvPr id="32" name="直接连接符 31"/>
            <p:cNvCxnSpPr/>
            <p:nvPr/>
          </p:nvCxnSpPr>
          <p:spPr>
            <a:xfrm flipV="1">
              <a:off x="1985330" y="2304870"/>
              <a:ext cx="5897049" cy="5416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728439" y="4139569"/>
            <a:ext cx="8318810" cy="1599733"/>
            <a:chOff x="150091" y="3297692"/>
            <a:chExt cx="8008098" cy="1599733"/>
          </a:xfrm>
        </p:grpSpPr>
        <p:sp>
          <p:nvSpPr>
            <p:cNvPr id="22" name="矩形 21"/>
            <p:cNvSpPr/>
            <p:nvPr/>
          </p:nvSpPr>
          <p:spPr>
            <a:xfrm>
              <a:off x="1296117" y="3297692"/>
              <a:ext cx="6862072" cy="1599733"/>
            </a:xfrm>
            <a:prstGeom prst="rect">
              <a:avLst/>
            </a:prstGeom>
          </p:spPr>
          <p:txBody>
            <a:bodyPr wrap="square">
              <a:spAutoFit/>
            </a:bodyPr>
            <a:lstStyle/>
            <a:p>
              <a:pPr>
                <a:lnSpc>
                  <a:spcPct val="120000"/>
                </a:lnSpc>
              </a:pPr>
              <a:r>
                <a:rPr lang="zh-CN" altLang="en-US" sz="2800" dirty="0">
                  <a:latin typeface="+mj-lt"/>
                </a:rPr>
                <a:t>表示“这</a:t>
              </a:r>
              <a:r>
                <a:rPr lang="en-US" altLang="zh-CN" sz="2800" i="1" dirty="0">
                  <a:latin typeface="+mj-lt"/>
                </a:rPr>
                <a:t>n</a:t>
              </a:r>
              <a:r>
                <a:rPr lang="zh-CN" altLang="en-US" sz="2800" dirty="0">
                  <a:latin typeface="+mj-lt"/>
                </a:rPr>
                <a:t>个事件同时发生”，称之为</a:t>
              </a:r>
              <a:r>
                <a:rPr lang="en-US" altLang="zh-CN" sz="2800" i="1" dirty="0">
                  <a:latin typeface="+mj-lt"/>
                </a:rPr>
                <a:t>n</a:t>
              </a:r>
              <a:r>
                <a:rPr lang="zh-CN" altLang="en-US" sz="2800" dirty="0">
                  <a:latin typeface="+mj-lt"/>
                </a:rPr>
                <a:t>个事件之交，它是</a:t>
              </a:r>
              <a:r>
                <a:rPr lang="en-US" altLang="zh-CN" sz="2800" i="1" dirty="0">
                  <a:solidFill>
                    <a:prstClr val="black"/>
                  </a:solidFill>
                  <a:latin typeface="+mj-lt"/>
                  <a:ea typeface="思源黑体 CN Normal" panose="020B0400000000000000" pitchFamily="34" charset="-122"/>
                </a:rPr>
                <a:t>A</a:t>
              </a:r>
              <a:r>
                <a:rPr lang="en-US" altLang="zh-CN" sz="2800" baseline="-25000" dirty="0">
                  <a:solidFill>
                    <a:prstClr val="black"/>
                  </a:solidFill>
                  <a:latin typeface="+mj-lt"/>
                  <a:ea typeface="思源黑体 CN Normal" panose="020B0400000000000000" pitchFamily="34" charset="-122"/>
                </a:rPr>
                <a:t>1</a:t>
              </a:r>
              <a:r>
                <a:rPr lang="en-US" altLang="zh-CN" sz="2800" dirty="0">
                  <a:solidFill>
                    <a:prstClr val="black"/>
                  </a:solidFill>
                  <a:latin typeface="+mj-lt"/>
                  <a:ea typeface="思源黑体 CN Normal" panose="020B0400000000000000" pitchFamily="34" charset="-122"/>
                </a:rPr>
                <a:t>, </a:t>
              </a:r>
              <a:r>
                <a:rPr lang="en-US" altLang="zh-CN" sz="2800" i="1" dirty="0">
                  <a:solidFill>
                    <a:prstClr val="black"/>
                  </a:solidFill>
                  <a:latin typeface="+mj-lt"/>
                  <a:ea typeface="思源黑体 CN Normal" panose="020B0400000000000000" pitchFamily="34" charset="-122"/>
                </a:rPr>
                <a:t>A</a:t>
              </a:r>
              <a:r>
                <a:rPr lang="en-US" altLang="zh-CN" sz="2800" baseline="-25000" dirty="0">
                  <a:solidFill>
                    <a:prstClr val="black"/>
                  </a:solidFill>
                  <a:latin typeface="+mj-lt"/>
                  <a:ea typeface="思源黑体 CN Normal" panose="020B0400000000000000" pitchFamily="34" charset="-122"/>
                </a:rPr>
                <a:t>2</a:t>
              </a:r>
              <a:r>
                <a:rPr lang="en-US" altLang="zh-CN" sz="2800" dirty="0">
                  <a:solidFill>
                    <a:prstClr val="black"/>
                  </a:solidFill>
                  <a:latin typeface="+mj-lt"/>
                  <a:ea typeface="思源黑体 CN Normal" panose="020B0400000000000000" pitchFamily="34" charset="-122"/>
                </a:rPr>
                <a:t>, ···, </a:t>
              </a:r>
              <a:r>
                <a:rPr lang="en-US" altLang="zh-CN" sz="2800" i="1" dirty="0">
                  <a:solidFill>
                    <a:prstClr val="black"/>
                  </a:solidFill>
                  <a:latin typeface="+mj-lt"/>
                  <a:ea typeface="思源黑体 CN Normal" panose="020B0400000000000000" pitchFamily="34" charset="-122"/>
                </a:rPr>
                <a:t>A</a:t>
              </a:r>
              <a:r>
                <a:rPr lang="en-US" altLang="zh-CN" sz="2800" baseline="-25000" dirty="0">
                  <a:solidFill>
                    <a:prstClr val="black"/>
                  </a:solidFill>
                  <a:latin typeface="+mj-lt"/>
                  <a:ea typeface="思源黑体 CN Normal" panose="020B0400000000000000" pitchFamily="34" charset="-122"/>
                </a:rPr>
                <a:t>n</a:t>
              </a:r>
              <a:r>
                <a:rPr lang="zh-CN" altLang="en-US" sz="2800" dirty="0">
                  <a:latin typeface="+mj-lt"/>
                </a:rPr>
                <a:t>中的所有公共样本点构成的事件</a:t>
              </a:r>
              <a:r>
                <a:rPr lang="en-US" altLang="zh-CN" sz="2800" dirty="0">
                  <a:latin typeface="+mj-lt"/>
                </a:rPr>
                <a:t>.</a:t>
              </a:r>
              <a:endParaRPr lang="en-US" altLang="zh-CN" sz="2800" baseline="-25000" dirty="0">
                <a:solidFill>
                  <a:prstClr val="black"/>
                </a:solidFill>
                <a:latin typeface="+mj-lt"/>
                <a:ea typeface="思源黑体 CN Normal" panose="020B0400000000000000" pitchFamily="34" charset="-122"/>
              </a:endParaRPr>
            </a:p>
          </p:txBody>
        </p:sp>
        <p:graphicFrame>
          <p:nvGraphicFramePr>
            <p:cNvPr id="23" name="对象 22"/>
            <p:cNvGraphicFramePr>
              <a:graphicFrameLocks noChangeAspect="1"/>
            </p:cNvGraphicFramePr>
            <p:nvPr/>
          </p:nvGraphicFramePr>
          <p:xfrm>
            <a:off x="150091" y="3413855"/>
            <a:ext cx="960240" cy="1067529"/>
          </p:xfrm>
          <a:graphic>
            <a:graphicData uri="http://schemas.openxmlformats.org/presentationml/2006/ole">
              <mc:AlternateContent xmlns:mc="http://schemas.openxmlformats.org/markup-compatibility/2006">
                <mc:Choice xmlns:v="urn:schemas-microsoft-com:vml" Requires="v">
                  <p:oleObj name="Equation" r:id="rId6" imgW="8229600" imgH="9144000" progId="Equation.DSMT4">
                    <p:embed/>
                  </p:oleObj>
                </mc:Choice>
                <mc:Fallback>
                  <p:oleObj name="Equation" r:id="rId6" imgW="8229600" imgH="9144000" progId="Equation.DSMT4">
                    <p:embed/>
                    <p:pic>
                      <p:nvPicPr>
                        <p:cNvPr id="0" name="对象 22"/>
                        <p:cNvPicPr/>
                        <p:nvPr/>
                      </p:nvPicPr>
                      <p:blipFill>
                        <a:blip r:embed="rId7"/>
                        <a:stretch>
                          <a:fillRect/>
                        </a:stretch>
                      </p:blipFill>
                      <p:spPr>
                        <a:xfrm>
                          <a:off x="150091" y="3413855"/>
                          <a:ext cx="960240" cy="1067529"/>
                        </a:xfrm>
                        <a:prstGeom prst="rect">
                          <a:avLst/>
                        </a:prstGeom>
                      </p:spPr>
                    </p:pic>
                  </p:oleObj>
                </mc:Fallback>
              </mc:AlternateContent>
            </a:graphicData>
          </a:graphic>
        </p:graphicFrame>
      </p:grpSp>
      <p:sp>
        <p:nvSpPr>
          <p:cNvPr id="4" name="灯片编号占位符 3"/>
          <p:cNvSpPr>
            <a:spLocks noGrp="1"/>
          </p:cNvSpPr>
          <p:nvPr>
            <p:ph type="sldNum" sz="quarter" idx="12"/>
          </p:nvPr>
        </p:nvSpPr>
        <p:spPr/>
        <p:txBody>
          <a:bodyPr/>
          <a:lstStyle/>
          <a:p>
            <a:fld id="{5FD308DF-D0D6-41CA-8E01-1A1CE80A10EE}" type="slidenum">
              <a:rPr lang="zh-CN" altLang="en-US" smtClean="0"/>
              <a:t>33</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594624" y="1268287"/>
            <a:ext cx="6623825" cy="612481"/>
            <a:chOff x="1827267" y="1771669"/>
            <a:chExt cx="6623825" cy="612481"/>
          </a:xfrm>
        </p:grpSpPr>
        <p:sp>
          <p:nvSpPr>
            <p:cNvPr id="30"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6" name="矩形 5"/>
            <p:cNvSpPr/>
            <p:nvPr/>
          </p:nvSpPr>
          <p:spPr>
            <a:xfrm>
              <a:off x="2163291" y="1771669"/>
              <a:ext cx="4371106" cy="523220"/>
            </a:xfrm>
            <a:prstGeom prst="rect">
              <a:avLst/>
            </a:prstGeom>
            <a:noFill/>
            <a:ln w="57150">
              <a:noFill/>
            </a:ln>
          </p:spPr>
          <p:txBody>
            <a:bodyPr wrap="square" anchor="ctr" anchorCtr="0">
              <a:spAutoFit/>
            </a:bodyPr>
            <a:lstStyle/>
            <a:p>
              <a:r>
                <a:rPr lang="zh-CN" altLang="en-US" sz="2800" b="1" dirty="0">
                  <a:solidFill>
                    <a:prstClr val="black"/>
                  </a:solidFill>
                  <a:latin typeface="+mj-lt"/>
                  <a:ea typeface="思源黑体 CN Normal" panose="020B0400000000000000" pitchFamily="34" charset="-122"/>
                </a:rPr>
                <a:t>对于给定的事件序列</a:t>
              </a:r>
              <a:endParaRPr lang="en-US" altLang="zh-CN" sz="2800" b="1" dirty="0">
                <a:solidFill>
                  <a:prstClr val="black"/>
                </a:solidFill>
                <a:latin typeface="+mj-lt"/>
                <a:ea typeface="思源黑体 CN Normal" panose="020B0400000000000000" pitchFamily="34" charset="-122"/>
              </a:endParaRPr>
            </a:p>
          </p:txBody>
        </p:sp>
        <p:cxnSp>
          <p:nvCxnSpPr>
            <p:cNvPr id="32" name="直接连接符 31"/>
            <p:cNvCxnSpPr/>
            <p:nvPr/>
          </p:nvCxnSpPr>
          <p:spPr>
            <a:xfrm>
              <a:off x="1880433" y="2384150"/>
              <a:ext cx="6570659"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5207619" y="1290773"/>
            <a:ext cx="3575739" cy="523220"/>
          </a:xfrm>
          <a:prstGeom prst="rect">
            <a:avLst/>
          </a:prstGeom>
          <a:noFill/>
          <a:ln w="57150">
            <a:noFill/>
          </a:ln>
        </p:spPr>
        <p:txBody>
          <a:bodyPr wrap="square" anchor="ctr" anchorCtr="0">
            <a:spAutoFit/>
          </a:bodyPr>
          <a:lstStyle/>
          <a:p>
            <a:r>
              <a:rPr lang="en-US" altLang="zh-CN" sz="2800" i="1" dirty="0">
                <a:solidFill>
                  <a:prstClr val="black"/>
                </a:solidFill>
                <a:latin typeface="+mj-lt"/>
                <a:ea typeface="思源黑体 CN Normal" panose="020B0400000000000000" pitchFamily="34" charset="-122"/>
              </a:rPr>
              <a:t>A</a:t>
            </a:r>
            <a:r>
              <a:rPr lang="en-US" altLang="zh-CN" sz="2800" baseline="-25000" dirty="0">
                <a:solidFill>
                  <a:prstClr val="black"/>
                </a:solidFill>
                <a:latin typeface="+mj-lt"/>
                <a:ea typeface="思源黑体 CN Normal" panose="020B0400000000000000" pitchFamily="34" charset="-122"/>
              </a:rPr>
              <a:t>1</a:t>
            </a:r>
            <a:r>
              <a:rPr lang="en-US" altLang="zh-CN" sz="2800" dirty="0">
                <a:solidFill>
                  <a:prstClr val="black"/>
                </a:solidFill>
                <a:latin typeface="+mj-lt"/>
                <a:ea typeface="思源黑体 CN Normal" panose="020B0400000000000000" pitchFamily="34" charset="-122"/>
              </a:rPr>
              <a:t>, </a:t>
            </a:r>
            <a:r>
              <a:rPr lang="en-US" altLang="zh-CN" sz="2800" i="1" dirty="0">
                <a:solidFill>
                  <a:prstClr val="black"/>
                </a:solidFill>
                <a:latin typeface="+mj-lt"/>
                <a:ea typeface="思源黑体 CN Normal" panose="020B0400000000000000" pitchFamily="34" charset="-122"/>
              </a:rPr>
              <a:t>A</a:t>
            </a:r>
            <a:r>
              <a:rPr lang="en-US" altLang="zh-CN" sz="2800" baseline="-25000" dirty="0">
                <a:solidFill>
                  <a:prstClr val="black"/>
                </a:solidFill>
                <a:latin typeface="+mj-lt"/>
                <a:ea typeface="思源黑体 CN Normal" panose="020B0400000000000000" pitchFamily="34" charset="-122"/>
              </a:rPr>
              <a:t>2</a:t>
            </a:r>
            <a:r>
              <a:rPr lang="en-US" altLang="zh-CN" sz="2800" dirty="0">
                <a:solidFill>
                  <a:prstClr val="black"/>
                </a:solidFill>
                <a:latin typeface="+mj-lt"/>
                <a:ea typeface="思源黑体 CN Normal" panose="020B0400000000000000" pitchFamily="34" charset="-122"/>
              </a:rPr>
              <a:t>,  ···, </a:t>
            </a:r>
            <a:r>
              <a:rPr lang="en-US" altLang="zh-CN" sz="2800" i="1" dirty="0">
                <a:solidFill>
                  <a:prstClr val="black"/>
                </a:solidFill>
                <a:latin typeface="+mj-lt"/>
                <a:ea typeface="思源黑体 CN Normal" panose="020B0400000000000000" pitchFamily="34" charset="-122"/>
              </a:rPr>
              <a:t>A</a:t>
            </a:r>
            <a:r>
              <a:rPr lang="en-US" altLang="zh-CN" sz="2800" baseline="-25000" dirty="0">
                <a:solidFill>
                  <a:prstClr val="black"/>
                </a:solidFill>
                <a:ea typeface="思源黑体 CN Normal" panose="020B0400000000000000" pitchFamily="34" charset="-122"/>
              </a:rPr>
              <a:t> </a:t>
            </a:r>
            <a:r>
              <a:rPr lang="en-US" altLang="zh-CN" sz="2800" i="1" baseline="-25000" dirty="0">
                <a:solidFill>
                  <a:prstClr val="black"/>
                </a:solidFill>
                <a:ea typeface="思源黑体 CN Normal" panose="020B0400000000000000" pitchFamily="34" charset="-122"/>
              </a:rPr>
              <a:t>n</a:t>
            </a:r>
            <a:r>
              <a:rPr lang="en-US" altLang="zh-CN" sz="2800" dirty="0">
                <a:solidFill>
                  <a:prstClr val="black"/>
                </a:solidFill>
                <a:ea typeface="思源黑体 CN Normal" panose="020B0400000000000000" pitchFamily="34" charset="-122"/>
              </a:rPr>
              <a:t> , ···, </a:t>
            </a:r>
            <a:endParaRPr lang="en-US" altLang="zh-CN" sz="2800" baseline="-25000" dirty="0">
              <a:solidFill>
                <a:prstClr val="black"/>
              </a:solidFill>
              <a:latin typeface="+mj-lt"/>
              <a:ea typeface="思源黑体 CN Normal" panose="020B0400000000000000" pitchFamily="34" charset="-122"/>
            </a:endParaRPr>
          </a:p>
        </p:txBody>
      </p:sp>
      <p:grpSp>
        <p:nvGrpSpPr>
          <p:cNvPr id="5" name="组合 4"/>
          <p:cNvGrpSpPr/>
          <p:nvPr/>
        </p:nvGrpSpPr>
        <p:grpSpPr>
          <a:xfrm>
            <a:off x="1910750" y="3053936"/>
            <a:ext cx="6428147" cy="1031235"/>
            <a:chOff x="1244763" y="3276295"/>
            <a:chExt cx="5054319" cy="1031235"/>
          </a:xfrm>
        </p:grpSpPr>
        <p:sp>
          <p:nvSpPr>
            <p:cNvPr id="25" name="矩形 24"/>
            <p:cNvSpPr/>
            <p:nvPr/>
          </p:nvSpPr>
          <p:spPr>
            <a:xfrm>
              <a:off x="1244763" y="3582887"/>
              <a:ext cx="3240216" cy="523220"/>
            </a:xfrm>
            <a:prstGeom prst="rect">
              <a:avLst/>
            </a:prstGeom>
          </p:spPr>
          <p:txBody>
            <a:bodyPr wrap="square">
              <a:spAutoFit/>
            </a:bodyPr>
            <a:lstStyle/>
            <a:p>
              <a:r>
                <a:rPr lang="zh-CN" altLang="en-US" sz="2800" b="1" dirty="0">
                  <a:latin typeface="+mj-lt"/>
                  <a:ea typeface="思源黑体 CN Normal" panose="020B0400000000000000" pitchFamily="34" charset="-122"/>
                </a:rPr>
                <a:t>可类似地定义</a:t>
              </a:r>
              <a:endParaRPr lang="zh-CN" altLang="en-US" sz="2800" dirty="0">
                <a:latin typeface="+mj-lt"/>
                <a:ea typeface="思源黑体 CN Normal" panose="020B0400000000000000" pitchFamily="34" charset="-122"/>
              </a:endParaRPr>
            </a:p>
          </p:txBody>
        </p:sp>
        <p:graphicFrame>
          <p:nvGraphicFramePr>
            <p:cNvPr id="26" name="对象 25"/>
            <p:cNvGraphicFramePr>
              <a:graphicFrameLocks noChangeAspect="1"/>
            </p:cNvGraphicFramePr>
            <p:nvPr/>
          </p:nvGraphicFramePr>
          <p:xfrm>
            <a:off x="3513778" y="3276871"/>
            <a:ext cx="927593" cy="1030659"/>
          </p:xfrm>
          <a:graphic>
            <a:graphicData uri="http://schemas.openxmlformats.org/presentationml/2006/ole">
              <mc:AlternateContent xmlns:mc="http://schemas.openxmlformats.org/markup-compatibility/2006">
                <mc:Choice xmlns:v="urn:schemas-microsoft-com:vml" Requires="v">
                  <p:oleObj name="Equation" r:id="rId3" imgW="8229600" imgH="9144000" progId="Equation.DSMT4">
                    <p:embed/>
                  </p:oleObj>
                </mc:Choice>
                <mc:Fallback>
                  <p:oleObj name="Equation" r:id="rId3" imgW="8229600" imgH="9144000" progId="Equation.DSMT4">
                    <p:embed/>
                    <p:pic>
                      <p:nvPicPr>
                        <p:cNvPr id="0" name="对象 25"/>
                        <p:cNvPicPr/>
                        <p:nvPr/>
                      </p:nvPicPr>
                      <p:blipFill>
                        <a:blip r:embed="rId4"/>
                        <a:stretch>
                          <a:fillRect/>
                        </a:stretch>
                      </p:blipFill>
                      <p:spPr>
                        <a:xfrm>
                          <a:off x="3513778" y="3276871"/>
                          <a:ext cx="927593" cy="1030659"/>
                        </a:xfrm>
                        <a:prstGeom prst="rect">
                          <a:avLst/>
                        </a:prstGeom>
                      </p:spPr>
                    </p:pic>
                  </p:oleObj>
                </mc:Fallback>
              </mc:AlternateContent>
            </a:graphicData>
          </a:graphic>
        </p:graphicFrame>
        <p:graphicFrame>
          <p:nvGraphicFramePr>
            <p:cNvPr id="27" name="对象 26"/>
            <p:cNvGraphicFramePr>
              <a:graphicFrameLocks noChangeAspect="1"/>
            </p:cNvGraphicFramePr>
            <p:nvPr/>
          </p:nvGraphicFramePr>
          <p:xfrm>
            <a:off x="5371489" y="3276295"/>
            <a:ext cx="927593" cy="1031235"/>
          </p:xfrm>
          <a:graphic>
            <a:graphicData uri="http://schemas.openxmlformats.org/presentationml/2006/ole">
              <mc:AlternateContent xmlns:mc="http://schemas.openxmlformats.org/markup-compatibility/2006">
                <mc:Choice xmlns:v="urn:schemas-microsoft-com:vml" Requires="v">
                  <p:oleObj name="Equation" r:id="rId5" imgW="8229600" imgH="9144000" progId="Equation.DSMT4">
                    <p:embed/>
                  </p:oleObj>
                </mc:Choice>
                <mc:Fallback>
                  <p:oleObj name="Equation" r:id="rId5" imgW="8229600" imgH="9144000" progId="Equation.DSMT4">
                    <p:embed/>
                    <p:pic>
                      <p:nvPicPr>
                        <p:cNvPr id="0" name="对象 26"/>
                        <p:cNvPicPr/>
                        <p:nvPr/>
                      </p:nvPicPr>
                      <p:blipFill>
                        <a:blip r:embed="rId6"/>
                        <a:stretch>
                          <a:fillRect/>
                        </a:stretch>
                      </p:blipFill>
                      <p:spPr>
                        <a:xfrm>
                          <a:off x="5371489" y="3276295"/>
                          <a:ext cx="927593" cy="1031235"/>
                        </a:xfrm>
                        <a:prstGeom prst="rect">
                          <a:avLst/>
                        </a:prstGeom>
                      </p:spPr>
                    </p:pic>
                  </p:oleObj>
                </mc:Fallback>
              </mc:AlternateContent>
            </a:graphicData>
          </a:graphic>
        </p:graphicFrame>
      </p:grpSp>
      <p:sp>
        <p:nvSpPr>
          <p:cNvPr id="2" name="灯片编号占位符 1"/>
          <p:cNvSpPr>
            <a:spLocks noGrp="1"/>
          </p:cNvSpPr>
          <p:nvPr>
            <p:ph type="sldNum" sz="quarter" idx="12"/>
          </p:nvPr>
        </p:nvSpPr>
        <p:spPr/>
        <p:txBody>
          <a:bodyPr/>
          <a:lstStyle/>
          <a:p>
            <a:fld id="{5FD308DF-D0D6-41CA-8E01-1A1CE80A10EE}" type="slidenum">
              <a:rPr lang="zh-CN" altLang="en-US" smtClean="0"/>
              <a:t>34</a:t>
            </a:fld>
            <a:endParaRPr lang="zh-CN" altLang="en-US"/>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695396" y="4358659"/>
            <a:ext cx="8408395" cy="17535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319724" y="1126743"/>
            <a:ext cx="1639319" cy="523220"/>
            <a:chOff x="1180079" y="1357076"/>
            <a:chExt cx="1639319" cy="523220"/>
          </a:xfrm>
        </p:grpSpPr>
        <p:sp>
          <p:nvSpPr>
            <p:cNvPr id="6" name="矩形 5"/>
            <p:cNvSpPr/>
            <p:nvPr/>
          </p:nvSpPr>
          <p:spPr>
            <a:xfrm>
              <a:off x="1555751" y="1357076"/>
              <a:ext cx="1263647"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2.1.6</a:t>
              </a:r>
              <a:endParaRPr lang="en-US" altLang="zh-CN" sz="2800" b="1" dirty="0">
                <a:solidFill>
                  <a:srgbClr val="004EA2"/>
                </a:solidFill>
                <a:ea typeface="思源黑体 CN Bold" panose="020B0800000000000000" pitchFamily="34" charset="-122"/>
              </a:endParaRPr>
            </a:p>
          </p:txBody>
        </p:sp>
        <p:grpSp>
          <p:nvGrpSpPr>
            <p:cNvPr id="8" name="组合 7"/>
            <p:cNvGrpSpPr/>
            <p:nvPr/>
          </p:nvGrpSpPr>
          <p:grpSpPr>
            <a:xfrm>
              <a:off x="1180079" y="1415466"/>
              <a:ext cx="375672" cy="375672"/>
              <a:chOff x="1180079" y="1415466"/>
              <a:chExt cx="375672" cy="375672"/>
            </a:xfrm>
          </p:grpSpPr>
          <p:sp>
            <p:nvSpPr>
              <p:cNvPr id="7" name="矩形 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4" name="矩形 3"/>
          <p:cNvSpPr/>
          <p:nvPr/>
        </p:nvSpPr>
        <p:spPr>
          <a:xfrm>
            <a:off x="2982174" y="1117550"/>
            <a:ext cx="7310401" cy="565348"/>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在某网站</a:t>
            </a:r>
            <a:r>
              <a:rPr lang="en-US" altLang="zh-CN" sz="2800" dirty="0">
                <a:latin typeface="+mj-lt"/>
                <a:ea typeface="思源黑体 CN Normal" panose="020B0400000000000000" pitchFamily="34" charset="-122"/>
              </a:rPr>
              <a:t>24</a:t>
            </a:r>
            <a:r>
              <a:rPr lang="zh-CN" altLang="en-US" sz="2800" dirty="0">
                <a:latin typeface="+mj-lt"/>
                <a:ea typeface="思源黑体 CN Normal" panose="020B0400000000000000" pitchFamily="34" charset="-122"/>
              </a:rPr>
              <a:t>小时内被点击的次数的例中，记</a:t>
            </a:r>
            <a:endParaRPr lang="en-US" altLang="zh-CN" sz="2800" dirty="0">
              <a:latin typeface="+mj-lt"/>
              <a:ea typeface="思源黑体 CN Normal" panose="020B0400000000000000" pitchFamily="34" charset="-122"/>
            </a:endParaRPr>
          </a:p>
        </p:txBody>
      </p:sp>
      <p:sp>
        <p:nvSpPr>
          <p:cNvPr id="3" name="矩形 2"/>
          <p:cNvSpPr/>
          <p:nvPr/>
        </p:nvSpPr>
        <p:spPr>
          <a:xfrm>
            <a:off x="1695396" y="4288130"/>
            <a:ext cx="1557830" cy="565348"/>
          </a:xfrm>
          <a:prstGeom prst="rect">
            <a:avLst/>
          </a:prstGeom>
        </p:spPr>
        <p:txBody>
          <a:bodyPr wrap="square">
            <a:spAutoFit/>
          </a:bodyPr>
          <a:lstStyle/>
          <a:p>
            <a:pPr>
              <a:lnSpc>
                <a:spcPct val="120000"/>
              </a:lnSpc>
            </a:pPr>
            <a:r>
              <a:rPr lang="zh-CN" altLang="en-US" sz="2800" b="1" dirty="0">
                <a:solidFill>
                  <a:srgbClr val="004EA2"/>
                </a:solidFill>
                <a:latin typeface="+mn-ea"/>
              </a:rPr>
              <a:t>解：</a:t>
            </a:r>
            <a:endParaRPr lang="zh-CN" altLang="en-US" sz="2800" dirty="0"/>
          </a:p>
        </p:txBody>
      </p:sp>
      <p:pic>
        <p:nvPicPr>
          <p:cNvPr id="16" name="图片 1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Effect>
                      <a14:sharpenSoften amount="50000"/>
                    </a14:imgEffect>
                  </a14:imgLayer>
                </a14:imgProps>
              </a:ext>
            </a:extLst>
          </a:blip>
          <a:srcRect l="16931" t="11432" r="5468" b="75093"/>
          <a:stretch>
            <a:fillRect/>
          </a:stretch>
        </p:blipFill>
        <p:spPr>
          <a:xfrm>
            <a:off x="2055731" y="1829911"/>
            <a:ext cx="7523967" cy="944629"/>
          </a:xfrm>
          <a:prstGeom prst="rect">
            <a:avLst/>
          </a:prstGeom>
          <a:effectLst>
            <a:outerShdw blurRad="50800" dist="38100" dir="2700000" algn="tl" rotWithShape="0">
              <a:prstClr val="black">
                <a:alpha val="40000"/>
              </a:prstClr>
            </a:outerShdw>
          </a:effectLst>
        </p:spPr>
      </p:pic>
      <p:pic>
        <p:nvPicPr>
          <p:cNvPr id="18" name="图片 17"/>
          <p:cNvPicPr>
            <a:picLocks noChangeAspect="1"/>
          </p:cNvPicPr>
          <p:nvPr/>
        </p:nvPicPr>
        <p:blipFill rotWithShape="1">
          <a:blip r:embed="rId6"/>
          <a:srcRect l="25646" t="44986" r="46587" b="37805"/>
          <a:stretch>
            <a:fillRect/>
          </a:stretch>
        </p:blipFill>
        <p:spPr>
          <a:xfrm>
            <a:off x="2531091" y="4515727"/>
            <a:ext cx="3073485" cy="1377343"/>
          </a:xfrm>
          <a:prstGeom prst="rect">
            <a:avLst/>
          </a:prstGeom>
          <a:effectLst>
            <a:outerShdw blurRad="50800" dist="38100" dir="2700000" algn="tl" rotWithShape="0">
              <a:prstClr val="black">
                <a:alpha val="40000"/>
              </a:prstClr>
            </a:outerShdw>
          </a:effectLst>
        </p:spPr>
      </p:pic>
      <p:sp>
        <p:nvSpPr>
          <p:cNvPr id="19" name="矩形 18"/>
          <p:cNvSpPr/>
          <p:nvPr/>
        </p:nvSpPr>
        <p:spPr>
          <a:xfrm>
            <a:off x="1672264" y="3260955"/>
            <a:ext cx="8133809" cy="565348"/>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使用</a:t>
            </a:r>
            <a:r>
              <a:rPr lang="en-US" altLang="zh-CN" sz="2800" i="1" dirty="0">
                <a:latin typeface="+mj-lt"/>
                <a:ea typeface="思源黑体 CN Normal" panose="020B0400000000000000" pitchFamily="34" charset="-122"/>
              </a:rPr>
              <a:t>A</a:t>
            </a:r>
            <a:r>
              <a:rPr lang="en-US" altLang="zh-CN" sz="2800" baseline="-25000" dirty="0">
                <a:latin typeface="+mj-lt"/>
                <a:ea typeface="思源黑体 CN Normal" panose="020B0400000000000000" pitchFamily="34" charset="-122"/>
              </a:rPr>
              <a:t>n</a:t>
            </a:r>
            <a:r>
              <a:rPr lang="zh-CN" altLang="en-US" sz="2800" dirty="0">
                <a:latin typeface="+mj-lt"/>
                <a:ea typeface="思源黑体 CN Normal" panose="020B0400000000000000" pitchFamily="34" charset="-122"/>
              </a:rPr>
              <a:t>表示必然事件和</a:t>
            </a:r>
            <a:r>
              <a:rPr lang="en-US" altLang="zh-CN" sz="2800" i="1" dirty="0">
                <a:latin typeface="+mj-lt"/>
                <a:ea typeface="思源黑体 CN Normal" panose="020B0400000000000000" pitchFamily="34" charset="-122"/>
              </a:rPr>
              <a:t>B</a:t>
            </a:r>
            <a:r>
              <a:rPr lang="en-US" altLang="zh-CN" sz="2800" baseline="-25000" dirty="0">
                <a:latin typeface="+mj-lt"/>
                <a:ea typeface="思源黑体 CN Normal" panose="020B0400000000000000" pitchFamily="34" charset="-122"/>
              </a:rPr>
              <a:t>n </a:t>
            </a:r>
            <a:r>
              <a:rPr lang="zh-CN" altLang="en-US" sz="2800" dirty="0">
                <a:latin typeface="+mj-lt"/>
                <a:ea typeface="思源黑体 CN Normal" panose="020B0400000000000000" pitchFamily="34" charset="-122"/>
              </a:rPr>
              <a:t>，使用</a:t>
            </a:r>
            <a:r>
              <a:rPr lang="en-US" altLang="zh-CN" sz="2800" i="1" dirty="0">
                <a:ea typeface="思源黑体 CN Normal" panose="020B0400000000000000" pitchFamily="34" charset="-122"/>
              </a:rPr>
              <a:t>B</a:t>
            </a:r>
            <a:r>
              <a:rPr lang="en-US" altLang="zh-CN" sz="2800" baseline="-25000" dirty="0">
                <a:ea typeface="思源黑体 CN Normal" panose="020B0400000000000000" pitchFamily="34" charset="-122"/>
              </a:rPr>
              <a:t>n</a:t>
            </a:r>
            <a:r>
              <a:rPr lang="zh-CN" altLang="en-US" sz="2800" dirty="0">
                <a:latin typeface="+mj-lt"/>
                <a:ea typeface="思源黑体 CN Normal" panose="020B0400000000000000" pitchFamily="34" charset="-122"/>
              </a:rPr>
              <a:t>表示不可能事件</a:t>
            </a:r>
            <a:r>
              <a:rPr lang="en-US" altLang="zh-CN" sz="2800" dirty="0">
                <a:latin typeface="+mj-lt"/>
                <a:ea typeface="思源黑体 CN Normal" panose="020B0400000000000000" pitchFamily="34" charset="-122"/>
              </a:rPr>
              <a:t>.</a:t>
            </a:r>
          </a:p>
        </p:txBody>
      </p:sp>
      <p:pic>
        <p:nvPicPr>
          <p:cNvPr id="17" name="图片 16"/>
          <p:cNvPicPr>
            <a:picLocks noChangeAspect="1"/>
          </p:cNvPicPr>
          <p:nvPr/>
        </p:nvPicPr>
        <p:blipFill rotWithShape="1">
          <a:blip r:embed="rId6"/>
          <a:srcRect l="54061" t="44986" r="17448" b="37805"/>
          <a:stretch>
            <a:fillRect/>
          </a:stretch>
        </p:blipFill>
        <p:spPr>
          <a:xfrm>
            <a:off x="6005259" y="4515726"/>
            <a:ext cx="3110295" cy="1358405"/>
          </a:xfrm>
          <a:prstGeom prst="rect">
            <a:avLst/>
          </a:prstGeom>
          <a:effectLst>
            <a:outerShdw blurRad="50800" dist="38100" dir="2700000" algn="tl" rotWithShape="0">
              <a:prstClr val="black">
                <a:alpha val="40000"/>
              </a:prstClr>
            </a:outerShdw>
          </a:effectLst>
        </p:spPr>
      </p:pic>
      <p:sp>
        <p:nvSpPr>
          <p:cNvPr id="2" name="灯片编号占位符 1"/>
          <p:cNvSpPr>
            <a:spLocks noGrp="1"/>
          </p:cNvSpPr>
          <p:nvPr>
            <p:ph type="sldNum" sz="quarter" idx="12"/>
          </p:nvPr>
        </p:nvSpPr>
        <p:spPr/>
        <p:txBody>
          <a:bodyPr/>
          <a:lstStyle/>
          <a:p>
            <a:fld id="{5FD308DF-D0D6-41CA-8E01-1A1CE80A10EE}" type="slidenum">
              <a:rPr lang="zh-CN" altLang="en-US" smtClean="0"/>
              <a:t>35</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895274" y="1227638"/>
            <a:ext cx="1755485" cy="523220"/>
            <a:chOff x="1180079" y="1357076"/>
            <a:chExt cx="1755485" cy="523220"/>
          </a:xfrm>
        </p:grpSpPr>
        <p:sp>
          <p:nvSpPr>
            <p:cNvPr id="6" name="矩形 5"/>
            <p:cNvSpPr/>
            <p:nvPr/>
          </p:nvSpPr>
          <p:spPr>
            <a:xfrm>
              <a:off x="1555751" y="1357076"/>
              <a:ext cx="1379813"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2.1.6</a:t>
              </a:r>
              <a:endParaRPr lang="en-US" altLang="zh-CN" sz="2800" b="1" dirty="0">
                <a:solidFill>
                  <a:srgbClr val="004EA2"/>
                </a:solidFill>
                <a:ea typeface="思源黑体 CN Bold" panose="020B0800000000000000" pitchFamily="34" charset="-122"/>
              </a:endParaRPr>
            </a:p>
          </p:txBody>
        </p:sp>
        <p:grpSp>
          <p:nvGrpSpPr>
            <p:cNvPr id="8" name="组合 7"/>
            <p:cNvGrpSpPr/>
            <p:nvPr/>
          </p:nvGrpSpPr>
          <p:grpSpPr>
            <a:xfrm>
              <a:off x="1180079" y="1415466"/>
              <a:ext cx="375672" cy="375672"/>
              <a:chOff x="1180079" y="1415466"/>
              <a:chExt cx="375672" cy="375672"/>
            </a:xfrm>
          </p:grpSpPr>
          <p:sp>
            <p:nvSpPr>
              <p:cNvPr id="7" name="矩形 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pic>
        <p:nvPicPr>
          <p:cNvPr id="20" name="图片 19"/>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41153" t="76782" r="31833"/>
          <a:stretch>
            <a:fillRect/>
          </a:stretch>
        </p:blipFill>
        <p:spPr>
          <a:xfrm>
            <a:off x="4124515" y="3113285"/>
            <a:ext cx="2778090" cy="1726344"/>
          </a:xfrm>
          <a:prstGeom prst="rect">
            <a:avLst/>
          </a:prstGeom>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4" name="矩形 3"/>
              <p:cNvSpPr/>
              <p:nvPr/>
            </p:nvSpPr>
            <p:spPr>
              <a:xfrm>
                <a:off x="1741449" y="1840766"/>
                <a:ext cx="8976731" cy="930511"/>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又由于</a:t>
                </a:r>
                <a14:m>
                  <m:oMath xmlns:m="http://schemas.openxmlformats.org/officeDocument/2006/math">
                    <m:limUpp>
                      <m:limUppPr>
                        <m:ctrlPr>
                          <a:rPr lang="zh-CN" altLang="en-US" sz="2800" i="1">
                            <a:latin typeface="Cambria Math" panose="02040503050406030204" pitchFamily="18" charset="0"/>
                          </a:rPr>
                        </m:ctrlPr>
                      </m:limUppPr>
                      <m:e>
                        <m:limLow>
                          <m:limLowPr>
                            <m:ctrlPr>
                              <a:rPr lang="zh-CN" altLang="en-US" sz="2800" i="1">
                                <a:latin typeface="Cambria Math" panose="02040503050406030204" pitchFamily="18" charset="0"/>
                              </a:rPr>
                            </m:ctrlPr>
                          </m:limLowPr>
                          <m:e>
                            <m:r>
                              <a:rPr lang="zh-CN" altLang="en-US" sz="2800">
                                <a:latin typeface="Cambria Math" panose="02040503050406030204" pitchFamily="18" charset="0"/>
                              </a:rPr>
                              <m:t>∩</m:t>
                            </m:r>
                          </m:e>
                          <m:lim>
                            <m:r>
                              <a:rPr lang="zh-CN" altLang="en-US" sz="2800" i="1">
                                <a:latin typeface="Cambria Math" panose="02040503050406030204" pitchFamily="18" charset="0"/>
                              </a:rPr>
                              <m:t>𝑛</m:t>
                            </m:r>
                            <m:r>
                              <a:rPr lang="zh-CN" altLang="en-US" sz="2800">
                                <a:latin typeface="Cambria Math" panose="02040503050406030204" pitchFamily="18" charset="0"/>
                              </a:rPr>
                              <m:t>=1</m:t>
                            </m:r>
                          </m:lim>
                        </m:limLow>
                      </m:e>
                      <m:lim>
                        <m:r>
                          <a:rPr lang="zh-CN" altLang="en-US" sz="2800">
                            <a:latin typeface="Cambria Math" panose="02040503050406030204" pitchFamily="18" charset="0"/>
                          </a:rPr>
                          <m:t>∞</m:t>
                        </m:r>
                      </m:lim>
                    </m:limUpp>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𝐵</m:t>
                        </m:r>
                      </m:e>
                      <m:sub>
                        <m:r>
                          <a:rPr lang="zh-CN" altLang="en-US" sz="2800" i="1">
                            <a:latin typeface="Cambria Math" panose="02040503050406030204" pitchFamily="18" charset="0"/>
                          </a:rPr>
                          <m:t>𝑛</m:t>
                        </m:r>
                      </m:sub>
                    </m:sSub>
                  </m:oMath>
                </a14:m>
                <a:r>
                  <a:rPr lang="zh-CN" altLang="en-US" sz="2800" dirty="0">
                    <a:latin typeface="+mj-lt"/>
                    <a:ea typeface="思源黑体 CN Normal" panose="020B0400000000000000" pitchFamily="34" charset="-122"/>
                  </a:rPr>
                  <a:t>表示“网站被点击无穷多次”，所以</a:t>
                </a:r>
                <a:endParaRPr lang="en-US" altLang="zh-CN" sz="2800" dirty="0">
                  <a:latin typeface="+mj-lt"/>
                  <a:ea typeface="思源黑体 CN Normal" panose="020B0400000000000000"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1741449" y="1840766"/>
                <a:ext cx="8976731" cy="930511"/>
              </a:xfrm>
              <a:prstGeom prst="rect">
                <a:avLst/>
              </a:prstGeom>
              <a:blipFill rotWithShape="1">
                <a:blip r:embed="rId6"/>
                <a:stretch>
                  <a:fillRect l="-3" t="-58" b="15"/>
                </a:stretch>
              </a:blipFill>
              <a:ln w="57150">
                <a:noFill/>
              </a:ln>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5FD308DF-D0D6-41CA-8E01-1A1CE80A10EE}" type="slidenum">
              <a:rPr lang="zh-CN" altLang="en-US" smtClean="0"/>
              <a:t>36</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173384" y="1934934"/>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12831" y="2597961"/>
            <a:ext cx="1980029" cy="954107"/>
          </a:xfrm>
          <a:prstGeom prst="rect">
            <a:avLst/>
          </a:prstGeom>
        </p:spPr>
        <p:txBody>
          <a:bodyPr wrap="none">
            <a:spAutoFit/>
          </a:bodyPr>
          <a:lstStyle/>
          <a:p>
            <a:pPr algn="ctr"/>
            <a:r>
              <a:rPr lang="zh-CN" altLang="en-US" sz="2800" b="1" dirty="0">
                <a:solidFill>
                  <a:srgbClr val="004EA2"/>
                </a:solidFill>
                <a:ea typeface="思源黑体 CN Normal" panose="020B0400000000000000" pitchFamily="34" charset="-122"/>
              </a:rPr>
              <a:t>事件运算的</a:t>
            </a:r>
            <a:endParaRPr lang="en-US" altLang="zh-CN" sz="2800" b="1" dirty="0">
              <a:solidFill>
                <a:srgbClr val="004EA2"/>
              </a:solidFill>
              <a:ea typeface="思源黑体 CN Normal" panose="020B0400000000000000" pitchFamily="34" charset="-122"/>
            </a:endParaRPr>
          </a:p>
          <a:p>
            <a:pPr algn="ctr"/>
            <a:r>
              <a:rPr lang="zh-CN" altLang="en-US" sz="2800" b="1" dirty="0">
                <a:solidFill>
                  <a:srgbClr val="004EA2"/>
                </a:solidFill>
                <a:ea typeface="思源黑体 CN Normal" panose="020B0400000000000000" pitchFamily="34" charset="-122"/>
              </a:rPr>
              <a:t>优先规则</a:t>
            </a:r>
            <a:endParaRPr lang="zh-CN" altLang="en-US" sz="2800" b="1" dirty="0">
              <a:solidFill>
                <a:srgbClr val="004EA2"/>
              </a:solidFill>
            </a:endParaRPr>
          </a:p>
        </p:txBody>
      </p:sp>
      <p:cxnSp>
        <p:nvCxnSpPr>
          <p:cNvPr id="16" name="直接连接符 15"/>
          <p:cNvCxnSpPr/>
          <p:nvPr/>
        </p:nvCxnSpPr>
        <p:spPr>
          <a:xfrm>
            <a:off x="2463677" y="1934934"/>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152623" y="3083944"/>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59214" y="3552068"/>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841569" y="1934934"/>
            <a:ext cx="3623341" cy="2505109"/>
          </a:xfrm>
          <a:prstGeom prst="rect">
            <a:avLst/>
          </a:prstGeom>
        </p:spPr>
        <p:txBody>
          <a:bodyPr wrap="square">
            <a:spAutoFit/>
          </a:bodyPr>
          <a:lstStyle/>
          <a:p>
            <a:pPr marL="457200" indent="-457200">
              <a:lnSpc>
                <a:spcPts val="3360"/>
              </a:lnSpc>
              <a:spcBef>
                <a:spcPts val="1800"/>
              </a:spcBef>
              <a:buFont typeface="Arial" panose="020B0604020202020204" pitchFamily="34" charset="0"/>
              <a:buChar char="•"/>
            </a:pPr>
            <a:r>
              <a:rPr lang="zh-CN" altLang="en-US" sz="2800" dirty="0">
                <a:latin typeface="+mj-lt"/>
                <a:ea typeface="思源黑体 CN Normal" panose="020B0400000000000000" pitchFamily="34" charset="-122"/>
              </a:rPr>
              <a:t>优先括号内的运算；</a:t>
            </a:r>
            <a:endParaRPr lang="en-US" altLang="zh-CN" sz="2800" dirty="0">
              <a:latin typeface="+mj-lt"/>
              <a:ea typeface="思源黑体 CN Normal" panose="020B0400000000000000" pitchFamily="34" charset="-122"/>
            </a:endParaRPr>
          </a:p>
          <a:p>
            <a:pPr marL="457200" indent="-457200">
              <a:lnSpc>
                <a:spcPts val="3360"/>
              </a:lnSpc>
              <a:spcBef>
                <a:spcPts val="1800"/>
              </a:spcBef>
              <a:buFont typeface="Arial" panose="020B0604020202020204" pitchFamily="34" charset="0"/>
              <a:buChar char="•"/>
            </a:pPr>
            <a:r>
              <a:rPr lang="zh-CN" altLang="en-US" sz="2800" dirty="0">
                <a:ea typeface="思源黑体 CN Normal" panose="020B0400000000000000" pitchFamily="34" charset="-122"/>
              </a:rPr>
              <a:t>然后是补运算；</a:t>
            </a:r>
            <a:endParaRPr lang="en-US" altLang="zh-CN" sz="2800" dirty="0">
              <a:ea typeface="思源黑体 CN Normal" panose="020B0400000000000000" pitchFamily="34" charset="-122"/>
            </a:endParaRPr>
          </a:p>
          <a:p>
            <a:pPr marL="457200" indent="-457200">
              <a:lnSpc>
                <a:spcPts val="3360"/>
              </a:lnSpc>
              <a:spcBef>
                <a:spcPts val="1800"/>
              </a:spcBef>
              <a:buFont typeface="Arial" panose="020B0604020202020204" pitchFamily="34" charset="0"/>
              <a:buChar char="•"/>
            </a:pPr>
            <a:r>
              <a:rPr lang="zh-CN" altLang="en-US" sz="2800" dirty="0">
                <a:ea typeface="思源黑体 CN Normal" panose="020B0400000000000000" pitchFamily="34" charset="-122"/>
              </a:rPr>
              <a:t>再次是交或并运算；</a:t>
            </a:r>
            <a:endParaRPr lang="en-US" altLang="zh-CN" sz="2800" dirty="0">
              <a:ea typeface="思源黑体 CN Normal" panose="020B0400000000000000" pitchFamily="34" charset="-122"/>
            </a:endParaRPr>
          </a:p>
          <a:p>
            <a:pPr marL="457200" indent="-457200">
              <a:lnSpc>
                <a:spcPts val="3360"/>
              </a:lnSpc>
              <a:spcBef>
                <a:spcPts val="1800"/>
              </a:spcBef>
              <a:buFont typeface="Arial" panose="020B0604020202020204" pitchFamily="34" charset="0"/>
              <a:buChar char="•"/>
            </a:pPr>
            <a:r>
              <a:rPr lang="zh-CN" altLang="en-US" sz="2800" dirty="0">
                <a:ea typeface="思源黑体 CN Normal" panose="020B0400000000000000" pitchFamily="34" charset="-122"/>
              </a:rPr>
              <a:t>最后是减运算</a:t>
            </a:r>
            <a:r>
              <a:rPr lang="en-US" altLang="zh-CN" sz="2800" dirty="0">
                <a:ea typeface="思源黑体 CN Normal" panose="020B0400000000000000" pitchFamily="34" charset="-122"/>
              </a:rPr>
              <a:t>.</a:t>
            </a:r>
            <a:endParaRPr lang="zh-CN" altLang="en-US" sz="2800" dirty="0">
              <a:latin typeface="+mj-lt"/>
              <a:ea typeface="思源黑体 CN Normal" panose="020B0400000000000000" pitchFamily="34" charset="-122"/>
            </a:endParaRPr>
          </a:p>
        </p:txBody>
      </p:sp>
      <p:sp>
        <p:nvSpPr>
          <p:cNvPr id="2" name="灯片编号占位符 1"/>
          <p:cNvSpPr>
            <a:spLocks noGrp="1"/>
          </p:cNvSpPr>
          <p:nvPr>
            <p:ph type="sldNum" sz="quarter" idx="12"/>
          </p:nvPr>
        </p:nvSpPr>
        <p:spPr/>
        <p:txBody>
          <a:bodyPr/>
          <a:lstStyle/>
          <a:p>
            <a:fld id="{5FD308DF-D0D6-41CA-8E01-1A1CE80A10EE}" type="slidenum">
              <a:rPr lang="zh-CN" altLang="en-US" smtClean="0"/>
              <a:t>37</a:t>
            </a:fld>
            <a:endParaRPr lang="zh-CN" altLang="en-US"/>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92309" y="2027075"/>
            <a:ext cx="2034099" cy="2034099"/>
            <a:chOff x="3292309" y="2027075"/>
            <a:chExt cx="2034099" cy="2034099"/>
          </a:xfrm>
        </p:grpSpPr>
        <p:sp>
          <p:nvSpPr>
            <p:cNvPr id="19" name="椭圆 18"/>
            <p:cNvSpPr/>
            <p:nvPr/>
          </p:nvSpPr>
          <p:spPr>
            <a:xfrm>
              <a:off x="3292309" y="2027075"/>
              <a:ext cx="2034099" cy="203409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995283" y="2329574"/>
              <a:ext cx="628150" cy="595561"/>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3" name="TextBox 30"/>
          <p:cNvSpPr txBox="1"/>
          <p:nvPr/>
        </p:nvSpPr>
        <p:spPr>
          <a:xfrm>
            <a:off x="720622" y="3032806"/>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频率的简单性质</a:t>
            </a:r>
          </a:p>
        </p:txBody>
      </p:sp>
      <p:sp>
        <p:nvSpPr>
          <p:cNvPr id="26" name="弧形 25"/>
          <p:cNvSpPr/>
          <p:nvPr/>
        </p:nvSpPr>
        <p:spPr>
          <a:xfrm>
            <a:off x="3181781" y="1921307"/>
            <a:ext cx="2255159" cy="2255159"/>
          </a:xfrm>
          <a:prstGeom prst="arc">
            <a:avLst>
              <a:gd name="adj1" fmla="val 11138046"/>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rot="10373949">
            <a:off x="3181780" y="1897495"/>
            <a:ext cx="2255159" cy="2255159"/>
          </a:xfrm>
          <a:prstGeom prst="arc">
            <a:avLst>
              <a:gd name="adj1" fmla="val 13196809"/>
              <a:gd name="adj2" fmla="val 18630298"/>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5FD308DF-D0D6-41CA-8E01-1A1CE80A10EE}" type="slidenum">
              <a:rPr lang="zh-CN" altLang="en-US" smtClean="0"/>
              <a:t>38</a:t>
            </a:fld>
            <a:endParaRPr lang="zh-CN" altLang="en-US"/>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34429" y="1614505"/>
            <a:ext cx="9523141" cy="3838442"/>
            <a:chOff x="837794" y="1735766"/>
            <a:chExt cx="7125397" cy="2754159"/>
          </a:xfrm>
        </p:grpSpPr>
        <p:grpSp>
          <p:nvGrpSpPr>
            <p:cNvPr id="13" name="组合 12"/>
            <p:cNvGrpSpPr/>
            <p:nvPr/>
          </p:nvGrpSpPr>
          <p:grpSpPr>
            <a:xfrm>
              <a:off x="837794" y="1735766"/>
              <a:ext cx="7125397" cy="2754159"/>
              <a:chOff x="832352" y="1629690"/>
              <a:chExt cx="7125397" cy="1102646"/>
            </a:xfrm>
          </p:grpSpPr>
          <p:grpSp>
            <p:nvGrpSpPr>
              <p:cNvPr id="12" name="组合 11"/>
              <p:cNvGrpSpPr/>
              <p:nvPr/>
            </p:nvGrpSpPr>
            <p:grpSpPr>
              <a:xfrm>
                <a:off x="832352" y="1684446"/>
                <a:ext cx="7125397" cy="1016579"/>
                <a:chOff x="832352" y="1684446"/>
                <a:chExt cx="7125397" cy="1016579"/>
              </a:xfrm>
            </p:grpSpPr>
            <p:sp>
              <p:nvSpPr>
                <p:cNvPr id="5" name="矩形 4"/>
                <p:cNvSpPr/>
                <p:nvPr/>
              </p:nvSpPr>
              <p:spPr>
                <a:xfrm>
                  <a:off x="873627" y="1684447"/>
                  <a:ext cx="7084122" cy="101657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32352" y="1684446"/>
                  <a:ext cx="90488" cy="101657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965756" y="1629690"/>
                <a:ext cx="6740514" cy="1102646"/>
              </a:xfrm>
              <a:prstGeom prst="rect">
                <a:avLst/>
              </a:prstGeom>
              <a:noFill/>
              <a:ln w="57150">
                <a:noFill/>
              </a:ln>
            </p:spPr>
            <p:txBody>
              <a:bodyPr wrap="square" anchor="ctr" anchorCtr="0">
                <a:spAutoFit/>
              </a:bodyPr>
              <a:lstStyle/>
              <a:p>
                <a:r>
                  <a:rPr lang="zh-CN" altLang="en-US" sz="2800" b="1" dirty="0">
                    <a:latin typeface="+mj-lt"/>
                    <a:ea typeface="思源黑体 CN Normal" panose="020B0400000000000000" pitchFamily="34" charset="-122"/>
                  </a:rPr>
                  <a:t>        定义</a:t>
                </a:r>
                <a:r>
                  <a:rPr lang="en-US" altLang="zh-CN" sz="2800" b="1"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考虑一个随机现象可能会出现的事件</a:t>
                </a:r>
                <a:r>
                  <a:rPr lang="en-US" altLang="zh-CN" sz="2800" b="1" i="1" dirty="0">
                    <a:latin typeface="+mj-lt"/>
                    <a:ea typeface="思源黑体 CN Normal" panose="020B0400000000000000" pitchFamily="34" charset="-122"/>
                  </a:rPr>
                  <a:t>A</a:t>
                </a:r>
                <a:r>
                  <a:rPr lang="zh-CN" altLang="en-US" sz="2800" dirty="0">
                    <a:ea typeface="思源黑体 CN Normal" panose="020B0400000000000000" pitchFamily="34" charset="-122"/>
                  </a:rPr>
                  <a:t> ，</a:t>
                </a:r>
                <a:r>
                  <a:rPr lang="zh-CN" altLang="en-US" sz="2800" dirty="0">
                    <a:latin typeface="+mj-lt"/>
                    <a:ea typeface="思源黑体 CN Normal" panose="020B0400000000000000" pitchFamily="34" charset="-122"/>
                  </a:rPr>
                  <a:t>在相同的条件下重复观测该现象</a:t>
                </a:r>
                <a:r>
                  <a:rPr lang="en-US" altLang="zh-CN" sz="2800" b="1" i="1" dirty="0">
                    <a:latin typeface="+mj-lt"/>
                    <a:ea typeface="思源黑体 CN Normal" panose="020B0400000000000000" pitchFamily="34" charset="-122"/>
                  </a:rPr>
                  <a:t>n</a:t>
                </a:r>
                <a:r>
                  <a:rPr lang="zh-CN" altLang="en-US" sz="2800" dirty="0">
                    <a:latin typeface="+mj-lt"/>
                    <a:ea typeface="思源黑体 CN Normal" panose="020B0400000000000000" pitchFamily="34" charset="-122"/>
                  </a:rPr>
                  <a:t>次，用</a:t>
                </a:r>
                <a:r>
                  <a:rPr lang="en-US" altLang="zh-CN" sz="2800" b="1" i="1" dirty="0">
                    <a:latin typeface="+mj-lt"/>
                    <a:ea typeface="思源黑体 CN Normal" panose="020B0400000000000000" pitchFamily="34" charset="-122"/>
                  </a:rPr>
                  <a:t>n</a:t>
                </a:r>
                <a:r>
                  <a:rPr lang="en-US" altLang="zh-CN" sz="2800" dirty="0">
                    <a:latin typeface="+mj-lt"/>
                    <a:ea typeface="思源黑体 CN Normal" panose="020B0400000000000000" pitchFamily="34" charset="-122"/>
                  </a:rPr>
                  <a:t>(</a:t>
                </a:r>
                <a:r>
                  <a:rPr lang="en-US" altLang="zh-CN" sz="2800" b="1" i="1" dirty="0">
                    <a:latin typeface="+mj-lt"/>
                    <a:ea typeface="思源黑体 CN Normal" panose="020B0400000000000000" pitchFamily="34" charset="-122"/>
                  </a:rPr>
                  <a:t>A</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表示在</a:t>
                </a:r>
                <a:r>
                  <a:rPr lang="en-US" altLang="zh-CN" sz="2800" i="1" dirty="0">
                    <a:latin typeface="+mj-lt"/>
                    <a:ea typeface="思源黑体 CN Normal" panose="020B0400000000000000" pitchFamily="34" charset="-122"/>
                  </a:rPr>
                  <a:t>n</a:t>
                </a:r>
                <a:r>
                  <a:rPr lang="zh-CN" altLang="en-US" sz="2800" dirty="0">
                    <a:latin typeface="+mj-lt"/>
                    <a:ea typeface="思源黑体 CN Normal" panose="020B0400000000000000" pitchFamily="34" charset="-122"/>
                  </a:rPr>
                  <a:t>次观测中</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出现的次数，称</a:t>
                </a:r>
                <a:endParaRPr lang="en-US" altLang="zh-CN" sz="2800" dirty="0">
                  <a:latin typeface="+mj-lt"/>
                  <a:ea typeface="思源黑体 CN Normal" panose="020B0400000000000000" pitchFamily="34" charset="-122"/>
                </a:endParaRPr>
              </a:p>
              <a:p>
                <a:endParaRPr lang="en-US" altLang="zh-CN" sz="2800" b="1" i="1" dirty="0">
                  <a:latin typeface="+mj-lt"/>
                  <a:ea typeface="思源黑体 CN Normal" panose="020B0400000000000000" pitchFamily="34" charset="-122"/>
                </a:endParaRPr>
              </a:p>
              <a:p>
                <a:endParaRPr lang="en-US" altLang="zh-CN" sz="2800" b="1" i="1" dirty="0">
                  <a:latin typeface="+mj-lt"/>
                  <a:ea typeface="思源黑体 CN Normal" panose="020B0400000000000000" pitchFamily="34" charset="-122"/>
                </a:endParaRPr>
              </a:p>
              <a:p>
                <a:endParaRPr lang="en-US" altLang="zh-CN" sz="2800" b="1" i="1" dirty="0">
                  <a:latin typeface="+mj-lt"/>
                  <a:ea typeface="思源黑体 CN Normal" panose="020B0400000000000000" pitchFamily="34" charset="-122"/>
                </a:endParaRPr>
              </a:p>
              <a:p>
                <a:r>
                  <a:rPr lang="zh-CN" altLang="en-US" sz="2800" dirty="0">
                    <a:ea typeface="思源黑体 CN Normal" panose="020B0400000000000000" pitchFamily="34" charset="-122"/>
                  </a:rPr>
                  <a:t>为事件</a:t>
                </a:r>
                <a:r>
                  <a:rPr lang="en-US" altLang="zh-CN" sz="2800" b="1" i="1" dirty="0">
                    <a:ea typeface="思源黑体 CN Normal" panose="020B0400000000000000" pitchFamily="34" charset="-122"/>
                  </a:rPr>
                  <a:t>A</a:t>
                </a:r>
                <a:r>
                  <a:rPr lang="zh-CN" altLang="en-US" sz="2800" dirty="0">
                    <a:ea typeface="思源黑体 CN Normal" panose="020B0400000000000000" pitchFamily="34" charset="-122"/>
                  </a:rPr>
                  <a:t>发生的频率</a:t>
                </a:r>
              </a:p>
            </p:txBody>
          </p:sp>
        </p:grpSp>
        <p:pic>
          <p:nvPicPr>
            <p:cNvPr id="14" name="图片 13"/>
            <p:cNvPicPr>
              <a:picLocks noChangeAspect="1"/>
            </p:cNvPicPr>
            <p:nvPr/>
          </p:nvPicPr>
          <p:blipFill rotWithShape="1">
            <a:blip r:embed="rId3"/>
            <a:srcRect l="35095" t="34200" r="35627" b="51502"/>
            <a:stretch>
              <a:fillRect/>
            </a:stretch>
          </p:blipFill>
          <p:spPr>
            <a:xfrm>
              <a:off x="3427882" y="3112846"/>
              <a:ext cx="1827146" cy="587829"/>
            </a:xfrm>
            <a:prstGeom prst="rect">
              <a:avLst/>
            </a:prstGeom>
            <a:effectLst>
              <a:outerShdw blurRad="50800" dist="38100" dir="2700000" algn="tl" rotWithShape="0">
                <a:prstClr val="black">
                  <a:alpha val="40000"/>
                </a:prstClr>
              </a:outerShdw>
            </a:effectLst>
          </p:spPr>
        </p:pic>
      </p:grpSp>
      <p:sp>
        <p:nvSpPr>
          <p:cNvPr id="3" name="灯片编号占位符 2"/>
          <p:cNvSpPr>
            <a:spLocks noGrp="1"/>
          </p:cNvSpPr>
          <p:nvPr>
            <p:ph type="sldNum" sz="quarter" idx="12"/>
          </p:nvPr>
        </p:nvSpPr>
        <p:spPr/>
        <p:txBody>
          <a:bodyPr/>
          <a:lstStyle/>
          <a:p>
            <a:fld id="{5FD308DF-D0D6-41CA-8E01-1A1CE80A10EE}" type="slidenum">
              <a:rPr lang="zh-CN" altLang="en-US" smtClean="0"/>
              <a:t>39</a:t>
            </a:fld>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2499775"/>
            <a:ext cx="7394678" cy="1663397"/>
            <a:chOff x="720622" y="2027076"/>
            <a:chExt cx="7394678" cy="1663397"/>
          </a:xfrm>
        </p:grpSpPr>
        <p:grpSp>
          <p:nvGrpSpPr>
            <p:cNvPr id="33" name="组合 32"/>
            <p:cNvGrpSpPr/>
            <p:nvPr/>
          </p:nvGrpSpPr>
          <p:grpSpPr>
            <a:xfrm>
              <a:off x="1790700" y="2027076"/>
              <a:ext cx="2476500" cy="1107996"/>
              <a:chOff x="1790700" y="2027076"/>
              <a:chExt cx="2476500" cy="1107996"/>
            </a:xfrm>
          </p:grpSpPr>
          <p:sp>
            <p:nvSpPr>
              <p:cNvPr id="18" name="矩形 17"/>
              <p:cNvSpPr/>
              <p:nvPr/>
            </p:nvSpPr>
            <p:spPr>
              <a:xfrm>
                <a:off x="2884488" y="2027076"/>
                <a:ext cx="1242648" cy="1107996"/>
              </a:xfrm>
              <a:prstGeom prst="rect">
                <a:avLst/>
              </a:prstGeom>
            </p:spPr>
            <p:txBody>
              <a:bodyPr wrap="none">
                <a:spAutoFit/>
              </a:bodyPr>
              <a:lstStyle/>
              <a:p>
                <a:pPr lvl="0" algn="ctr">
                  <a:defRPr/>
                </a:pPr>
                <a:r>
                  <a:rPr lang="en-US" altLang="zh-CN" sz="6600" b="1" i="1" dirty="0">
                    <a:solidFill>
                      <a:srgbClr val="004EA2"/>
                    </a:solidFill>
                    <a:latin typeface="+mj-lt"/>
                  </a:rPr>
                  <a:t>2.1</a:t>
                </a:r>
              </a:p>
            </p:txBody>
          </p:sp>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随机现象及基本概念</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4</a:t>
            </a:fld>
            <a:endParaRPr lang="zh-CN" altLang="en-US"/>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340004" y="2469613"/>
            <a:ext cx="9511991" cy="3886737"/>
            <a:chOff x="931222" y="2544081"/>
            <a:chExt cx="6980878" cy="3011865"/>
          </a:xfrm>
        </p:grpSpPr>
        <p:grpSp>
          <p:nvGrpSpPr>
            <p:cNvPr id="16" name="组合 15"/>
            <p:cNvGrpSpPr/>
            <p:nvPr/>
          </p:nvGrpSpPr>
          <p:grpSpPr>
            <a:xfrm>
              <a:off x="931222" y="2544081"/>
              <a:ext cx="6980878" cy="3011865"/>
              <a:chOff x="931222" y="2492709"/>
              <a:chExt cx="6980878" cy="3011865"/>
            </a:xfrm>
          </p:grpSpPr>
          <p:sp>
            <p:nvSpPr>
              <p:cNvPr id="20" name="矩形 19"/>
              <p:cNvSpPr/>
              <p:nvPr/>
            </p:nvSpPr>
            <p:spPr>
              <a:xfrm>
                <a:off x="1028700" y="3120572"/>
                <a:ext cx="6883400" cy="23840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931222" y="2492709"/>
                <a:ext cx="980507" cy="1862048"/>
              </a:xfrm>
              <a:prstGeom prst="rect">
                <a:avLst/>
              </a:prstGeom>
              <a:noFill/>
            </p:spPr>
            <p:txBody>
              <a:bodyPr wrap="squar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mc:AlternateContent xmlns:mc="http://schemas.openxmlformats.org/markup-compatibility/2006" xmlns:a14="http://schemas.microsoft.com/office/drawing/2010/main">
          <mc:Choice Requires="a14">
            <p:sp>
              <p:nvSpPr>
                <p:cNvPr id="18" name="矩形 17"/>
                <p:cNvSpPr/>
                <p:nvPr/>
              </p:nvSpPr>
              <p:spPr>
                <a:xfrm>
                  <a:off x="1180080" y="3229708"/>
                  <a:ext cx="6376420" cy="1239448"/>
                </a:xfrm>
                <a:prstGeom prst="rect">
                  <a:avLst/>
                </a:prstGeom>
              </p:spPr>
              <p:txBody>
                <a:bodyPr wrap="square">
                  <a:spAutoFit/>
                </a:bodyPr>
                <a:lstStyle/>
                <a:p>
                  <a:pPr>
                    <a:lnSpc>
                      <a:spcPct val="120000"/>
                    </a:lnSpc>
                  </a:pPr>
                  <a:r>
                    <a:rPr lang="zh-CN" altLang="en-US" sz="2800" dirty="0"/>
                    <a:t>        对于随机现象，当</a:t>
                  </a:r>
                  <a:r>
                    <a:rPr lang="en-US" altLang="zh-CN" sz="2800" dirty="0"/>
                    <a:t>n </a:t>
                  </a:r>
                  <a14:m>
                    <m:oMath xmlns:m="http://schemas.openxmlformats.org/officeDocument/2006/math">
                      <m:r>
                        <a:rPr lang="zh-CN" altLang="en-US" sz="2800">
                          <a:latin typeface="Cambria Math" panose="02040503050406030204" pitchFamily="18" charset="0"/>
                        </a:rPr>
                        <m:t>→∞</m:t>
                      </m:r>
                    </m:oMath>
                  </a14:m>
                  <a:r>
                    <a:rPr lang="en-US" altLang="zh-CN" sz="2800" dirty="0"/>
                    <a:t> </a:t>
                  </a:r>
                  <a:r>
                    <a:rPr lang="zh-CN" altLang="en-US" sz="2800" dirty="0"/>
                    <a:t>时，频率</a:t>
                  </a:r>
                  <a14:m>
                    <m:oMath xmlns:m="http://schemas.openxmlformats.org/officeDocument/2006/math">
                      <m:r>
                        <a:rPr lang="zh-CN" altLang="en-US" sz="2800" b="1" i="1">
                          <a:latin typeface="Cambria Math" panose="02040503050406030204"/>
                        </a:rPr>
                        <m:t>𝔽</m:t>
                      </m:r>
                      <m:r>
                        <a:rPr lang="en-US" altLang="zh-CN" sz="2800" b="0" i="0" smtClean="0">
                          <a:latin typeface="Cambria Math" panose="02040503050406030204" pitchFamily="18" charset="0"/>
                        </a:rPr>
                        <m:t>(</m:t>
                      </m:r>
                      <m:r>
                        <a:rPr lang="en-US" altLang="zh-CN" sz="2800" b="0" i="1" smtClean="0">
                          <a:latin typeface="Cambria Math" panose="02040503050406030204" pitchFamily="18" charset="0"/>
                        </a:rPr>
                        <m:t>𝐴</m:t>
                      </m:r>
                      <m:r>
                        <a:rPr lang="en-US" altLang="zh-CN" sz="2800" b="0" i="0" smtClean="0">
                          <a:latin typeface="Cambria Math" panose="02040503050406030204" pitchFamily="18" charset="0"/>
                        </a:rPr>
                        <m:t>)</m:t>
                      </m:r>
                    </m:oMath>
                  </a14:m>
                  <a:r>
                    <a:rPr lang="zh-CN" altLang="en-US" sz="2800" dirty="0"/>
                    <a:t>稳定于某一数的附近</a:t>
                  </a:r>
                  <a:r>
                    <a:rPr lang="en-US" altLang="zh-CN" sz="2800" dirty="0"/>
                    <a:t>.  </a:t>
                  </a:r>
                  <a:r>
                    <a:rPr lang="zh-CN" altLang="en-US" sz="2800" dirty="0"/>
                    <a:t>因此人们猜想这个频率的“极限”存在，并称它为事件</a:t>
                  </a:r>
                  <a:r>
                    <a:rPr lang="en-US" altLang="zh-CN" sz="2800" dirty="0"/>
                    <a:t>A</a:t>
                  </a:r>
                  <a:r>
                    <a:rPr lang="zh-CN" altLang="en-US" sz="2800" dirty="0"/>
                    <a:t>发生的概率，记为</a:t>
                  </a:r>
                  <a14:m>
                    <m:oMath xmlns:m="http://schemas.openxmlformats.org/officeDocument/2006/math">
                      <m:r>
                        <a:rPr lang="en-US" altLang="zh-CN" sz="2800" b="1" i="1">
                          <a:latin typeface="Cambria Math" panose="02040503050406030204"/>
                          <a:ea typeface="Cambria Math" panose="02040503050406030204"/>
                        </a:rPr>
                        <m:t>ℙ</m:t>
                      </m:r>
                      <m:r>
                        <a:rPr lang="en-US" altLang="zh-CN" sz="2800">
                          <a:latin typeface="Cambria Math" panose="02040503050406030204" pitchFamily="18" charset="0"/>
                        </a:rPr>
                        <m:t>(</m:t>
                      </m:r>
                      <m:r>
                        <a:rPr lang="en-US" altLang="zh-CN" sz="2800" i="1">
                          <a:latin typeface="Cambria Math" panose="02040503050406030204" pitchFamily="18" charset="0"/>
                        </a:rPr>
                        <m:t>𝐴</m:t>
                      </m:r>
                      <m:r>
                        <a:rPr lang="en-US" altLang="zh-CN" sz="2800">
                          <a:latin typeface="Cambria Math" panose="02040503050406030204" pitchFamily="18" charset="0"/>
                        </a:rPr>
                        <m:t>)</m:t>
                      </m:r>
                    </m:oMath>
                  </a14:m>
                  <a:r>
                    <a:rPr lang="en-US" altLang="zh-CN" sz="2800" dirty="0"/>
                    <a:t> .</a:t>
                  </a:r>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1180080" y="3229708"/>
                  <a:ext cx="6376420" cy="1239448"/>
                </a:xfrm>
                <a:prstGeom prst="rect">
                  <a:avLst/>
                </a:prstGeom>
                <a:blipFill rotWithShape="1">
                  <a:blip r:embed="rId3"/>
                </a:blipFill>
              </p:spPr>
              <p:txBody>
                <a:bodyPr/>
                <a:lstStyle/>
                <a:p>
                  <a:r>
                    <a:rPr lang="zh-CN" altLang="en-US">
                      <a:noFill/>
                    </a:rPr>
                    <a:t> </a:t>
                  </a:r>
                </a:p>
              </p:txBody>
            </p:sp>
          </mc:Fallback>
        </mc:AlternateContent>
        <p:sp>
          <p:nvSpPr>
            <p:cNvPr id="24" name="矩形 23"/>
            <p:cNvSpPr/>
            <p:nvPr/>
          </p:nvSpPr>
          <p:spPr>
            <a:xfrm>
              <a:off x="1180080" y="4551829"/>
              <a:ext cx="6376420" cy="838770"/>
            </a:xfrm>
            <a:prstGeom prst="rect">
              <a:avLst/>
            </a:prstGeom>
          </p:spPr>
          <p:txBody>
            <a:bodyPr wrap="square">
              <a:spAutoFit/>
            </a:bodyPr>
            <a:lstStyle/>
            <a:p>
              <a:pPr>
                <a:lnSpc>
                  <a:spcPct val="120000"/>
                </a:lnSpc>
              </a:pPr>
              <a:r>
                <a:rPr lang="zh-CN" altLang="en-US" sz="2800" dirty="0"/>
                <a:t>       严格来说，这个“概率”的定义并不严格，因为其中“极限”是否存在并没有证明</a:t>
              </a:r>
              <a:r>
                <a:rPr lang="en-US" altLang="zh-CN" sz="2800" dirty="0"/>
                <a:t>.</a:t>
              </a:r>
              <a:endParaRPr lang="zh-CN" altLang="en-US" sz="2800" dirty="0"/>
            </a:p>
          </p:txBody>
        </p:sp>
      </p:grpSp>
      <p:pic>
        <p:nvPicPr>
          <p:cNvPr id="11" name="图片 10"/>
          <p:cNvPicPr/>
          <p:nvPr/>
        </p:nvPicPr>
        <p:blipFill>
          <a:blip r:embed="rId4"/>
          <a:stretch>
            <a:fillRect/>
          </a:stretch>
        </p:blipFill>
        <p:spPr>
          <a:xfrm>
            <a:off x="2920183" y="390573"/>
            <a:ext cx="5870431" cy="2786490"/>
          </a:xfrm>
          <a:prstGeom prst="rect">
            <a:avLst/>
          </a:prstGeom>
        </p:spPr>
      </p:pic>
      <p:sp>
        <p:nvSpPr>
          <p:cNvPr id="4" name="灯片编号占位符 3"/>
          <p:cNvSpPr>
            <a:spLocks noGrp="1"/>
          </p:cNvSpPr>
          <p:nvPr>
            <p:ph type="sldNum" sz="quarter" idx="12"/>
          </p:nvPr>
        </p:nvSpPr>
        <p:spPr/>
        <p:txBody>
          <a:bodyPr/>
          <a:lstStyle/>
          <a:p>
            <a:fld id="{5FD308DF-D0D6-41CA-8E01-1A1CE80A10EE}" type="slidenum">
              <a:rPr lang="zh-CN" altLang="en-US" smtClean="0"/>
              <a:t>40</a:t>
            </a:fld>
            <a:endParaRPr lang="zh-CN" altLang="en-US"/>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53269" y="2415193"/>
            <a:ext cx="1549488" cy="800120"/>
            <a:chOff x="1060993" y="5983324"/>
            <a:chExt cx="2719883" cy="543694"/>
          </a:xfrm>
        </p:grpSpPr>
        <p:sp>
          <p:nvSpPr>
            <p:cNvPr id="35" name="矩形 34"/>
            <p:cNvSpPr/>
            <p:nvPr/>
          </p:nvSpPr>
          <p:spPr>
            <a:xfrm>
              <a:off x="1060993" y="5983324"/>
              <a:ext cx="2719883" cy="42058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思源黑体 CN Bold" panose="020B0800000000000000" pitchFamily="34" charset="-122"/>
                <a:ea typeface="思源黑体 CN Bold" panose="020B0800000000000000" pitchFamily="34" charset="-122"/>
              </a:endParaRPr>
            </a:p>
          </p:txBody>
        </p:sp>
        <p:sp>
          <p:nvSpPr>
            <p:cNvPr id="11" name="矩形 10"/>
            <p:cNvSpPr/>
            <p:nvPr/>
          </p:nvSpPr>
          <p:spPr>
            <a:xfrm>
              <a:off x="1124924" y="6003798"/>
              <a:ext cx="2539069" cy="523220"/>
            </a:xfrm>
            <a:prstGeom prst="rect">
              <a:avLst/>
            </a:prstGeom>
          </p:spPr>
          <p:txBody>
            <a:bodyPr wrap="square">
              <a:spAutoFit/>
            </a:bodyPr>
            <a:lstStyle/>
            <a:p>
              <a:r>
                <a:rPr lang="zh-CN" altLang="en-US" sz="2800" dirty="0">
                  <a:latin typeface="思源黑体 CN Bold" panose="020B0800000000000000" pitchFamily="34" charset="-122"/>
                  <a:ea typeface="思源黑体 CN Bold" panose="020B0800000000000000" pitchFamily="34" charset="-122"/>
                </a:rPr>
                <a:t>非负性：</a:t>
              </a:r>
            </a:p>
          </p:txBody>
        </p:sp>
      </p:grpSp>
      <p:grpSp>
        <p:nvGrpSpPr>
          <p:cNvPr id="13" name="组合 12"/>
          <p:cNvGrpSpPr/>
          <p:nvPr/>
        </p:nvGrpSpPr>
        <p:grpSpPr>
          <a:xfrm>
            <a:off x="1378893" y="1082234"/>
            <a:ext cx="7125397" cy="953239"/>
            <a:chOff x="832352" y="1684446"/>
            <a:chExt cx="7125397" cy="485587"/>
          </a:xfrm>
        </p:grpSpPr>
        <p:grpSp>
          <p:nvGrpSpPr>
            <p:cNvPr id="12" name="组合 11"/>
            <p:cNvGrpSpPr/>
            <p:nvPr/>
          </p:nvGrpSpPr>
          <p:grpSpPr>
            <a:xfrm>
              <a:off x="832352" y="1684446"/>
              <a:ext cx="7125397" cy="485587"/>
              <a:chOff x="832352" y="1684446"/>
              <a:chExt cx="7125397" cy="485587"/>
            </a:xfrm>
          </p:grpSpPr>
          <p:sp>
            <p:nvSpPr>
              <p:cNvPr id="5" name="矩形 4"/>
              <p:cNvSpPr/>
              <p:nvPr/>
            </p:nvSpPr>
            <p:spPr>
              <a:xfrm>
                <a:off x="873627" y="1684446"/>
                <a:ext cx="7084122" cy="48558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32352" y="1684446"/>
                <a:ext cx="90488" cy="4855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p:cNvSpPr/>
                <p:nvPr/>
              </p:nvSpPr>
              <p:spPr>
                <a:xfrm>
                  <a:off x="965755" y="1804118"/>
                  <a:ext cx="6991993" cy="266532"/>
                </a:xfrm>
                <a:prstGeom prst="rect">
                  <a:avLst/>
                </a:prstGeom>
                <a:noFill/>
                <a:ln w="57150">
                  <a:noFill/>
                </a:ln>
              </p:spPr>
              <p:txBody>
                <a:bodyPr wrap="square" anchor="ctr" anchorCtr="0">
                  <a:spAutoFit/>
                </a:bodyPr>
                <a:lstStyle/>
                <a:p>
                  <a:r>
                    <a:rPr lang="zh-CN" altLang="en-US" sz="2800" b="1" dirty="0">
                      <a:latin typeface="思源黑体 CN Normal" panose="020B0400000000000000" pitchFamily="34" charset="-122"/>
                      <a:ea typeface="思源黑体 CN Normal" panose="020B0400000000000000" pitchFamily="34" charset="-122"/>
                    </a:rPr>
                    <a:t>定理</a:t>
                  </a:r>
                  <a:r>
                    <a:rPr lang="en-US" altLang="zh-CN" sz="2800" b="1"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频率</a:t>
                  </a:r>
                  <a14:m>
                    <m:oMath xmlns:m="http://schemas.openxmlformats.org/officeDocument/2006/math">
                      <m:r>
                        <a:rPr lang="zh-CN" altLang="en-US" sz="2800" b="1" i="1">
                          <a:latin typeface="Cambria Math" panose="02040503050406030204"/>
                        </a:rPr>
                        <m:t>𝔽</m:t>
                      </m:r>
                    </m:oMath>
                  </a14:m>
                  <a:r>
                    <a:rPr lang="zh-CN" altLang="en-US" sz="2800" dirty="0">
                      <a:latin typeface="+mj-lt"/>
                      <a:ea typeface="思源黑体 CN Normal" panose="020B0400000000000000" pitchFamily="34" charset="-122"/>
                    </a:rPr>
                    <a:t>具有如下基本性质</a:t>
                  </a:r>
                  <a:r>
                    <a:rPr lang="zh-CN" altLang="en-US" sz="2800" b="1" dirty="0">
                      <a:latin typeface="+mj-lt"/>
                      <a:ea typeface="思源黑体 CN Normal" panose="020B0400000000000000" pitchFamily="34" charset="-122"/>
                    </a:rPr>
                    <a:t>：</a:t>
                  </a:r>
                  <a:endParaRPr lang="zh-CN" altLang="en-US" sz="2800" i="1" dirty="0">
                    <a:latin typeface="+mj-lt"/>
                    <a:ea typeface="思源黑体 CN Normal" panose="020B0400000000000000"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965755" y="1804118"/>
                  <a:ext cx="6991993" cy="266532"/>
                </a:xfrm>
                <a:prstGeom prst="rect">
                  <a:avLst/>
                </a:prstGeom>
                <a:blipFill rotWithShape="1">
                  <a:blip r:embed="rId3"/>
                </a:blipFill>
                <a:ln w="57150">
                  <a:noFill/>
                </a:ln>
              </p:spPr>
              <p:txBody>
                <a:bodyPr/>
                <a:lstStyle/>
                <a:p>
                  <a:r>
                    <a:rPr lang="zh-CN" altLang="en-US">
                      <a:noFill/>
                    </a:rPr>
                    <a:t> </a:t>
                  </a:r>
                </a:p>
              </p:txBody>
            </p:sp>
          </mc:Fallback>
        </mc:AlternateContent>
      </p:grpSp>
      <p:grpSp>
        <p:nvGrpSpPr>
          <p:cNvPr id="23" name="组合 22"/>
          <p:cNvGrpSpPr/>
          <p:nvPr/>
        </p:nvGrpSpPr>
        <p:grpSpPr>
          <a:xfrm>
            <a:off x="2453269" y="3412769"/>
            <a:ext cx="1549488" cy="769990"/>
            <a:chOff x="1060993" y="5983324"/>
            <a:chExt cx="2719883" cy="543694"/>
          </a:xfrm>
        </p:grpSpPr>
        <p:sp>
          <p:nvSpPr>
            <p:cNvPr id="25" name="矩形 24"/>
            <p:cNvSpPr/>
            <p:nvPr/>
          </p:nvSpPr>
          <p:spPr>
            <a:xfrm>
              <a:off x="1060993" y="5983324"/>
              <a:ext cx="2719883" cy="42058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思源黑体 CN Bold" panose="020B0800000000000000" pitchFamily="34" charset="-122"/>
                <a:ea typeface="思源黑体 CN Bold" panose="020B0800000000000000" pitchFamily="34" charset="-122"/>
              </a:endParaRPr>
            </a:p>
          </p:txBody>
        </p:sp>
        <p:sp>
          <p:nvSpPr>
            <p:cNvPr id="26" name="矩形 25"/>
            <p:cNvSpPr/>
            <p:nvPr/>
          </p:nvSpPr>
          <p:spPr>
            <a:xfrm>
              <a:off x="1124924" y="6003798"/>
              <a:ext cx="2539069" cy="523220"/>
            </a:xfrm>
            <a:prstGeom prst="rect">
              <a:avLst/>
            </a:prstGeom>
          </p:spPr>
          <p:txBody>
            <a:bodyPr wrap="square">
              <a:spAutoFit/>
            </a:bodyPr>
            <a:lstStyle/>
            <a:p>
              <a:r>
                <a:rPr lang="zh-CN" altLang="en-US" sz="2800" dirty="0">
                  <a:latin typeface="思源黑体 CN Bold" panose="020B0800000000000000" pitchFamily="34" charset="-122"/>
                  <a:ea typeface="思源黑体 CN Bold" panose="020B0800000000000000" pitchFamily="34" charset="-122"/>
                </a:rPr>
                <a:t>规范性：</a:t>
              </a:r>
            </a:p>
          </p:txBody>
        </p:sp>
      </p:grpSp>
      <p:grpSp>
        <p:nvGrpSpPr>
          <p:cNvPr id="27" name="组合 26"/>
          <p:cNvGrpSpPr/>
          <p:nvPr/>
        </p:nvGrpSpPr>
        <p:grpSpPr>
          <a:xfrm>
            <a:off x="2489690" y="4443432"/>
            <a:ext cx="1549488" cy="740994"/>
            <a:chOff x="1060993" y="5983324"/>
            <a:chExt cx="2719883" cy="543694"/>
          </a:xfrm>
        </p:grpSpPr>
        <p:sp>
          <p:nvSpPr>
            <p:cNvPr id="28" name="矩形 27"/>
            <p:cNvSpPr/>
            <p:nvPr/>
          </p:nvSpPr>
          <p:spPr>
            <a:xfrm>
              <a:off x="1060993" y="5983324"/>
              <a:ext cx="2719883" cy="42058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思源黑体 CN Bold" panose="020B0800000000000000" pitchFamily="34" charset="-122"/>
                <a:ea typeface="思源黑体 CN Bold" panose="020B0800000000000000" pitchFamily="34" charset="-122"/>
              </a:endParaRPr>
            </a:p>
          </p:txBody>
        </p:sp>
        <p:sp>
          <p:nvSpPr>
            <p:cNvPr id="29" name="矩形 28"/>
            <p:cNvSpPr/>
            <p:nvPr/>
          </p:nvSpPr>
          <p:spPr>
            <a:xfrm>
              <a:off x="1124924" y="6003798"/>
              <a:ext cx="2539069" cy="523220"/>
            </a:xfrm>
            <a:prstGeom prst="rect">
              <a:avLst/>
            </a:prstGeom>
          </p:spPr>
          <p:txBody>
            <a:bodyPr wrap="square">
              <a:spAutoFit/>
            </a:bodyPr>
            <a:lstStyle/>
            <a:p>
              <a:r>
                <a:rPr lang="zh-CN" altLang="en-US" sz="2800" dirty="0">
                  <a:latin typeface="思源黑体 CN Bold" panose="020B0800000000000000" pitchFamily="34" charset="-122"/>
                  <a:ea typeface="思源黑体 CN Bold" panose="020B0800000000000000" pitchFamily="34" charset="-122"/>
                </a:rPr>
                <a:t>可加性：</a:t>
              </a:r>
            </a:p>
          </p:txBody>
        </p:sp>
      </p:grpSp>
      <p:sp>
        <p:nvSpPr>
          <p:cNvPr id="37" name="矩形 36"/>
          <p:cNvSpPr/>
          <p:nvPr/>
        </p:nvSpPr>
        <p:spPr>
          <a:xfrm>
            <a:off x="4258820" y="4471336"/>
            <a:ext cx="4385234" cy="523220"/>
          </a:xfrm>
          <a:prstGeom prst="rect">
            <a:avLst/>
          </a:prstGeom>
        </p:spPr>
        <p:txBody>
          <a:bodyPr wrap="square">
            <a:spAutoFit/>
          </a:bodyPr>
          <a:lstStyle/>
          <a:p>
            <a:r>
              <a:rPr lang="zh-CN" altLang="en-US" sz="2800" dirty="0">
                <a:latin typeface="+mj-lt"/>
                <a:ea typeface="思源黑体 CN Normal" panose="020B0400000000000000" pitchFamily="34" charset="-122"/>
              </a:rPr>
              <a:t>若事件</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与</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不相容，则</a:t>
            </a:r>
          </a:p>
        </p:txBody>
      </p:sp>
      <p:pic>
        <p:nvPicPr>
          <p:cNvPr id="3" name="图片 2"/>
          <p:cNvPicPr>
            <a:picLocks noChangeAspect="1"/>
          </p:cNvPicPr>
          <p:nvPr/>
        </p:nvPicPr>
        <p:blipFill>
          <a:blip r:embed="rId4"/>
          <a:stretch>
            <a:fillRect/>
          </a:stretch>
        </p:blipFill>
        <p:spPr>
          <a:xfrm>
            <a:off x="4387224" y="2410090"/>
            <a:ext cx="4029164" cy="680873"/>
          </a:xfrm>
          <a:prstGeom prst="rect">
            <a:avLst/>
          </a:prstGeom>
        </p:spPr>
      </p:pic>
      <p:pic>
        <p:nvPicPr>
          <p:cNvPr id="4" name="图片 3"/>
          <p:cNvPicPr>
            <a:picLocks noChangeAspect="1"/>
          </p:cNvPicPr>
          <p:nvPr/>
        </p:nvPicPr>
        <p:blipFill>
          <a:blip r:embed="rId5"/>
          <a:stretch>
            <a:fillRect/>
          </a:stretch>
        </p:blipFill>
        <p:spPr>
          <a:xfrm>
            <a:off x="4387223" y="3410653"/>
            <a:ext cx="4007744" cy="740994"/>
          </a:xfrm>
          <a:prstGeom prst="rect">
            <a:avLst/>
          </a:prstGeom>
        </p:spPr>
      </p:pic>
      <p:pic>
        <p:nvPicPr>
          <p:cNvPr id="22" name="图片 21"/>
          <p:cNvPicPr>
            <a:picLocks noChangeAspect="1"/>
          </p:cNvPicPr>
          <p:nvPr/>
        </p:nvPicPr>
        <p:blipFill rotWithShape="1">
          <a:blip r:embed="rId6"/>
          <a:srcRect l="31122" t="39351" r="22088" b="51626"/>
          <a:stretch>
            <a:fillRect/>
          </a:stretch>
        </p:blipFill>
        <p:spPr>
          <a:xfrm>
            <a:off x="4387223" y="5190515"/>
            <a:ext cx="4645913" cy="585251"/>
          </a:xfrm>
          <a:prstGeom prst="rect">
            <a:avLst/>
          </a:prstGeom>
          <a:effectLst>
            <a:outerShdw blurRad="50800" dist="38100" dir="2700000" algn="tl" rotWithShape="0">
              <a:prstClr val="black">
                <a:alpha val="40000"/>
              </a:prstClr>
            </a:outerShdw>
          </a:effectLst>
        </p:spPr>
      </p:pic>
      <p:sp>
        <p:nvSpPr>
          <p:cNvPr id="6" name="灯片编号占位符 5"/>
          <p:cNvSpPr>
            <a:spLocks noGrp="1"/>
          </p:cNvSpPr>
          <p:nvPr>
            <p:ph type="sldNum" sz="quarter" idx="12"/>
          </p:nvPr>
        </p:nvSpPr>
        <p:spPr/>
        <p:txBody>
          <a:bodyPr/>
          <a:lstStyle/>
          <a:p>
            <a:fld id="{5FD308DF-D0D6-41CA-8E01-1A1CE80A10EE}" type="slidenum">
              <a:rPr lang="zh-CN" altLang="en-US" smtClean="0"/>
              <a:t>41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593954" y="1184195"/>
            <a:ext cx="8899344" cy="953239"/>
            <a:chOff x="832352" y="1684446"/>
            <a:chExt cx="7125397" cy="485587"/>
          </a:xfrm>
        </p:grpSpPr>
        <p:grpSp>
          <p:nvGrpSpPr>
            <p:cNvPr id="16" name="组合 15"/>
            <p:cNvGrpSpPr/>
            <p:nvPr/>
          </p:nvGrpSpPr>
          <p:grpSpPr>
            <a:xfrm>
              <a:off x="832352" y="1684446"/>
              <a:ext cx="7125397" cy="485587"/>
              <a:chOff x="832352" y="1684446"/>
              <a:chExt cx="7125397" cy="485587"/>
            </a:xfrm>
          </p:grpSpPr>
          <p:sp>
            <p:nvSpPr>
              <p:cNvPr id="18" name="矩形 17"/>
              <p:cNvSpPr/>
              <p:nvPr/>
            </p:nvSpPr>
            <p:spPr>
              <a:xfrm>
                <a:off x="873627" y="1684446"/>
                <a:ext cx="7084122" cy="48558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32352" y="1684446"/>
                <a:ext cx="90488" cy="4855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7" name="矩形 16"/>
                <p:cNvSpPr/>
                <p:nvPr/>
              </p:nvSpPr>
              <p:spPr>
                <a:xfrm>
                  <a:off x="965756" y="1797647"/>
                  <a:ext cx="6991993" cy="266532"/>
                </a:xfrm>
                <a:prstGeom prst="rect">
                  <a:avLst/>
                </a:prstGeom>
                <a:noFill/>
                <a:ln w="57150">
                  <a:noFill/>
                </a:ln>
              </p:spPr>
              <p:txBody>
                <a:bodyPr wrap="square" anchor="ctr" anchorCtr="0">
                  <a:spAutoFit/>
                </a:bodyPr>
                <a:lstStyle/>
                <a:p>
                  <a:r>
                    <a:rPr lang="zh-CN" altLang="en-US" sz="2800" dirty="0">
                      <a:latin typeface="+mj-lt"/>
                      <a:ea typeface="思源黑体 CN Normal" panose="020B0400000000000000" pitchFamily="34" charset="-122"/>
                    </a:rPr>
                    <a:t>频率</a:t>
                  </a:r>
                  <a14:m>
                    <m:oMath xmlns:m="http://schemas.openxmlformats.org/officeDocument/2006/math">
                      <m:r>
                        <a:rPr lang="zh-CN" altLang="en-US" sz="2800" b="1" i="1">
                          <a:latin typeface="Cambria Math" panose="02040503050406030204"/>
                        </a:rPr>
                        <m:t>𝔽</m:t>
                      </m:r>
                    </m:oMath>
                  </a14:m>
                  <a:r>
                    <a:rPr lang="zh-CN" altLang="en-US" sz="2800" dirty="0">
                      <a:latin typeface="+mj-lt"/>
                      <a:ea typeface="思源黑体 CN Normal" panose="020B0400000000000000" pitchFamily="34" charset="-122"/>
                    </a:rPr>
                    <a:t>的基本性质</a:t>
                  </a:r>
                  <a:r>
                    <a:rPr lang="zh-CN" altLang="en-US" sz="2800" b="1" dirty="0">
                      <a:latin typeface="+mj-lt"/>
                      <a:ea typeface="思源黑体 CN Normal" panose="020B0400000000000000" pitchFamily="34" charset="-122"/>
                    </a:rPr>
                    <a:t>：非负性、规范性、可加性</a:t>
                  </a:r>
                  <a:endParaRPr lang="zh-CN" altLang="en-US" sz="2800" i="1" dirty="0">
                    <a:latin typeface="+mj-lt"/>
                    <a:ea typeface="思源黑体 CN Normal" panose="020B0400000000000000" pitchFamily="34" charset="-122"/>
                  </a:endParaRPr>
                </a:p>
              </p:txBody>
            </p:sp>
          </mc:Choice>
          <mc:Fallback xmlns="">
            <p:sp>
              <p:nvSpPr>
                <p:cNvPr id="17" name="矩形 16"/>
                <p:cNvSpPr>
                  <a:spLocks noRot="1" noChangeAspect="1" noMove="1" noResize="1" noEditPoints="1" noAdjustHandles="1" noChangeArrowheads="1" noChangeShapeType="1" noTextEdit="1"/>
                </p:cNvSpPr>
                <p:nvPr/>
              </p:nvSpPr>
              <p:spPr>
                <a:xfrm>
                  <a:off x="965756" y="1797647"/>
                  <a:ext cx="6991993" cy="266532"/>
                </a:xfrm>
                <a:prstGeom prst="rect">
                  <a:avLst/>
                </a:prstGeom>
                <a:blipFill rotWithShape="1">
                  <a:blip r:embed="rId3"/>
                </a:blipFill>
                <a:ln w="57150">
                  <a:noFill/>
                </a:ln>
              </p:spPr>
              <p:txBody>
                <a:bodyPr/>
                <a:lstStyle/>
                <a:p>
                  <a:r>
                    <a:rPr lang="zh-CN" altLang="en-US">
                      <a:noFill/>
                    </a:rPr>
                    <a:t> </a:t>
                  </a:r>
                </a:p>
              </p:txBody>
            </p:sp>
          </mc:Fallback>
        </mc:AlternateContent>
      </p:grpSp>
      <p:pic>
        <p:nvPicPr>
          <p:cNvPr id="20" name="图片 19"/>
          <p:cNvPicPr>
            <a:picLocks noChangeAspect="1"/>
          </p:cNvPicPr>
          <p:nvPr/>
        </p:nvPicPr>
        <p:blipFill rotWithShape="1">
          <a:blip r:embed="rId4"/>
          <a:srcRect l="25949" t="77872" r="27261" b="13105"/>
          <a:stretch>
            <a:fillRect/>
          </a:stretch>
        </p:blipFill>
        <p:spPr>
          <a:xfrm>
            <a:off x="2599189" y="3916227"/>
            <a:ext cx="6544812" cy="824458"/>
          </a:xfrm>
          <a:prstGeom prst="rect">
            <a:avLst/>
          </a:prstGeom>
          <a:effectLst>
            <a:outerShdw blurRad="50800" dist="38100" dir="2700000" algn="tl" rotWithShape="0">
              <a:prstClr val="black">
                <a:alpha val="40000"/>
              </a:prstClr>
            </a:outerShdw>
          </a:effectLst>
        </p:spPr>
      </p:pic>
      <p:grpSp>
        <p:nvGrpSpPr>
          <p:cNvPr id="21" name="组合 20"/>
          <p:cNvGrpSpPr/>
          <p:nvPr/>
        </p:nvGrpSpPr>
        <p:grpSpPr>
          <a:xfrm>
            <a:off x="1582879" y="2478652"/>
            <a:ext cx="9026242" cy="1284045"/>
            <a:chOff x="1082416" y="2650387"/>
            <a:chExt cx="7195497" cy="1284045"/>
          </a:xfrm>
        </p:grpSpPr>
        <mc:AlternateContent xmlns:mc="http://schemas.openxmlformats.org/markup-compatibility/2006" xmlns:a14="http://schemas.microsoft.com/office/drawing/2010/main">
          <mc:Choice Requires="a14">
            <p:sp>
              <p:nvSpPr>
                <p:cNvPr id="30" name="矩形 29"/>
                <p:cNvSpPr/>
                <p:nvPr/>
              </p:nvSpPr>
              <p:spPr>
                <a:xfrm>
                  <a:off x="1082416" y="2650387"/>
                  <a:ext cx="7195496" cy="1118255"/>
                </a:xfrm>
                <a:prstGeom prst="rect">
                  <a:avLst/>
                </a:prstGeom>
              </p:spPr>
              <p:txBody>
                <a:bodyPr wrap="square">
                  <a:spAutoFit/>
                </a:bodyPr>
                <a:lstStyle/>
                <a:p>
                  <a:pPr>
                    <a:lnSpc>
                      <a:spcPts val="4000"/>
                    </a:lnSpc>
                  </a:pPr>
                  <a:r>
                    <a:rPr lang="zh-CN" altLang="en-US" sz="2800" dirty="0">
                      <a:latin typeface="思源黑体 CN Bold" panose="020B0800000000000000" pitchFamily="34" charset="-122"/>
                      <a:ea typeface="思源黑体 CN Bold" panose="020B0800000000000000" pitchFamily="34" charset="-122"/>
                    </a:rPr>
                    <a:t>证明：</a:t>
                  </a:r>
                  <a:r>
                    <a:rPr lang="zh-CN" altLang="en-US" sz="2800" dirty="0">
                      <a:ea typeface="思源黑体 CN Normal" panose="020B0400000000000000" pitchFamily="34" charset="-122"/>
                    </a:rPr>
                    <a:t>显然非负性和规范性成立，注意到当</a:t>
                  </a:r>
                  <a:r>
                    <a:rPr lang="en-US" altLang="zh-CN" sz="2800" dirty="0">
                      <a:ea typeface="思源黑体 CN Normal" panose="020B0400000000000000" pitchFamily="34" charset="-122"/>
                    </a:rPr>
                    <a:t>A</a:t>
                  </a:r>
                  <a:r>
                    <a:rPr lang="zh-CN" altLang="en-US" sz="2800" dirty="0">
                      <a:ea typeface="思源黑体 CN Normal" panose="020B0400000000000000" pitchFamily="34" charset="-122"/>
                    </a:rPr>
                    <a:t>与</a:t>
                  </a:r>
                  <a:r>
                    <a:rPr lang="en-US" altLang="zh-CN" sz="2800" dirty="0">
                      <a:ea typeface="思源黑体 CN Normal" panose="020B0400000000000000" pitchFamily="34" charset="-122"/>
                    </a:rPr>
                    <a:t>B</a:t>
                  </a:r>
                  <a:r>
                    <a:rPr lang="zh-CN" altLang="en-US" sz="2800">
                      <a:ea typeface="思源黑体 CN Normal" panose="020B0400000000000000" pitchFamily="34" charset="-122"/>
                    </a:rPr>
                    <a:t>不相容时有</a:t>
                  </a:r>
                  <a14:m>
                    <m:oMath xmlns:m="http://schemas.openxmlformats.org/officeDocument/2006/math">
                      <m:r>
                        <a:rPr lang="zh-CN" altLang="en-US" sz="2800" i="1">
                          <a:latin typeface="Cambria Math" panose="02040503050406030204" pitchFamily="18" charset="0"/>
                        </a:rPr>
                        <m:t>𝐴</m:t>
                      </m:r>
                      <m:r>
                        <a:rPr lang="zh-CN" altLang="en-US" sz="2800">
                          <a:latin typeface="Cambria Math" panose="02040503050406030204" pitchFamily="18" charset="0"/>
                        </a:rPr>
                        <m:t>∩</m:t>
                      </m:r>
                      <m:r>
                        <a:rPr lang="zh-CN" altLang="en-US" sz="2800" i="1">
                          <a:latin typeface="Cambria Math" panose="02040503050406030204" pitchFamily="18" charset="0"/>
                        </a:rPr>
                        <m:t>𝐵</m:t>
                      </m:r>
                      <m:r>
                        <a:rPr lang="zh-CN" altLang="en-US" sz="2800">
                          <a:latin typeface="Cambria Math" panose="02040503050406030204" pitchFamily="18" charset="0"/>
                        </a:rPr>
                        <m:t>=∅</m:t>
                      </m:r>
                    </m:oMath>
                  </a14:m>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因此</a:t>
                  </a:r>
                </a:p>
              </p:txBody>
            </p:sp>
          </mc:Choice>
          <mc:Fallback xmlns="">
            <p:sp>
              <p:nvSpPr>
                <p:cNvPr id="30" name="矩形 29"/>
                <p:cNvSpPr>
                  <a:spLocks noRot="1" noChangeAspect="1" noMove="1" noResize="1" noEditPoints="1" noAdjustHandles="1" noChangeArrowheads="1" noChangeShapeType="1" noTextEdit="1"/>
                </p:cNvSpPr>
                <p:nvPr/>
              </p:nvSpPr>
              <p:spPr>
                <a:xfrm>
                  <a:off x="1082416" y="2650387"/>
                  <a:ext cx="7195496" cy="1118255"/>
                </a:xfrm>
                <a:prstGeom prst="rect">
                  <a:avLst/>
                </a:prstGeom>
                <a:blipFill rotWithShape="1">
                  <a:blip r:embed="rId5"/>
                </a:blipFill>
              </p:spPr>
              <p:txBody>
                <a:bodyPr/>
                <a:lstStyle/>
                <a:p>
                  <a:r>
                    <a:rPr lang="zh-CN" altLang="en-US">
                      <a:noFill/>
                    </a:rPr>
                    <a:t> </a:t>
                  </a:r>
                </a:p>
              </p:txBody>
            </p:sp>
          </mc:Fallback>
        </mc:AlternateContent>
        <p:sp>
          <p:nvSpPr>
            <p:cNvPr id="24" name="矩形 23"/>
            <p:cNvSpPr/>
            <p:nvPr/>
          </p:nvSpPr>
          <p:spPr>
            <a:xfrm>
              <a:off x="1994698" y="3411212"/>
              <a:ext cx="6283215" cy="523220"/>
            </a:xfrm>
            <a:prstGeom prst="rect">
              <a:avLst/>
            </a:prstGeom>
          </p:spPr>
          <p:txBody>
            <a:bodyPr wrap="square">
              <a:spAutoFit/>
            </a:bodyPr>
            <a:lstStyle/>
            <a:p>
              <a:endParaRPr lang="zh-CN" altLang="en-US" sz="2800" dirty="0">
                <a:latin typeface="+mj-lt"/>
                <a:ea typeface="思源黑体 CN Normal" panose="020B0400000000000000" pitchFamily="34" charset="-122"/>
              </a:endParaRPr>
            </a:p>
          </p:txBody>
        </p:sp>
      </p:grpSp>
      <p:sp>
        <p:nvSpPr>
          <p:cNvPr id="31" name="矩形 30"/>
          <p:cNvSpPr/>
          <p:nvPr/>
        </p:nvSpPr>
        <p:spPr>
          <a:xfrm>
            <a:off x="1645505" y="5150585"/>
            <a:ext cx="4741832" cy="523220"/>
          </a:xfrm>
          <a:prstGeom prst="rect">
            <a:avLst/>
          </a:prstGeom>
        </p:spPr>
        <p:txBody>
          <a:bodyPr wrap="square">
            <a:spAutoFit/>
          </a:bodyPr>
          <a:lstStyle/>
          <a:p>
            <a:r>
              <a:rPr lang="zh-CN" altLang="en-US" sz="2800" dirty="0">
                <a:latin typeface="+mj-lt"/>
                <a:ea typeface="思源黑体 CN Normal" panose="020B0400000000000000" pitchFamily="34" charset="-122"/>
              </a:rPr>
              <a:t>即可加性成立。</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42</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97181" y="2769805"/>
            <a:ext cx="6673396" cy="1476375"/>
          </a:xfrm>
          <a:prstGeom prst="rect">
            <a:avLst/>
          </a:prstGeom>
        </p:spPr>
        <p:txBody>
          <a:bodyPr wrap="square">
            <a:spAutoFit/>
          </a:bodyPr>
          <a:lstStyle/>
          <a:p>
            <a:pPr algn="ctr">
              <a:lnSpc>
                <a:spcPts val="3600"/>
              </a:lnSpc>
            </a:pPr>
            <a:r>
              <a:rPr lang="zh-CN" altLang="en-US" sz="2800" dirty="0"/>
              <a:t>第二次作业</a:t>
            </a:r>
            <a:endParaRPr lang="en-US" altLang="zh-CN" sz="2800" dirty="0"/>
          </a:p>
          <a:p>
            <a:pPr algn="ctr">
              <a:lnSpc>
                <a:spcPts val="3600"/>
              </a:lnSpc>
            </a:pPr>
            <a:endParaRPr lang="en-US" altLang="zh-CN" sz="3200" dirty="0"/>
          </a:p>
          <a:p>
            <a:pPr>
              <a:lnSpc>
                <a:spcPts val="3600"/>
              </a:lnSpc>
            </a:pPr>
            <a:r>
              <a:rPr lang="en-US" altLang="zh-CN" sz="3200" dirty="0"/>
              <a:t>104</a:t>
            </a:r>
            <a:r>
              <a:rPr lang="zh-CN" altLang="en-US" sz="3200" dirty="0"/>
              <a:t>页练习</a:t>
            </a:r>
            <a:r>
              <a:rPr lang="en-US" altLang="zh-CN" sz="3200" dirty="0"/>
              <a:t>2.1</a:t>
            </a:r>
            <a:r>
              <a:rPr lang="zh-CN" altLang="en-US" sz="3200" dirty="0"/>
              <a:t>、</a:t>
            </a:r>
            <a:r>
              <a:rPr lang="en-US" altLang="zh-CN" sz="3200" dirty="0"/>
              <a:t>2.2</a:t>
            </a:r>
            <a:r>
              <a:rPr lang="zh-CN" altLang="en-US" sz="3200" dirty="0"/>
              <a:t>、</a:t>
            </a:r>
            <a:r>
              <a:rPr lang="en-US" altLang="zh-CN" sz="3200" dirty="0"/>
              <a:t>2.4</a:t>
            </a:r>
            <a:r>
              <a:rPr lang="zh-CN" altLang="en-US" sz="3200" dirty="0"/>
              <a:t>、</a:t>
            </a:r>
            <a:r>
              <a:rPr lang="en-US" altLang="zh-CN" sz="3200" dirty="0"/>
              <a:t>2.5</a:t>
            </a:r>
            <a:r>
              <a:rPr lang="zh-CN" altLang="en-US" sz="3200" dirty="0"/>
              <a:t>、</a:t>
            </a:r>
            <a:r>
              <a:rPr lang="en-US" altLang="zh-CN" sz="3200" dirty="0"/>
              <a:t>2.7</a:t>
            </a:r>
            <a:endParaRPr lang="zh-CN" altLang="en-US" sz="3200" dirty="0"/>
          </a:p>
        </p:txBody>
      </p:sp>
      <p:sp>
        <p:nvSpPr>
          <p:cNvPr id="3" name="灯片编号占位符 2"/>
          <p:cNvSpPr>
            <a:spLocks noGrp="1"/>
          </p:cNvSpPr>
          <p:nvPr>
            <p:ph type="sldNum" sz="quarter" idx="12"/>
          </p:nvPr>
        </p:nvSpPr>
        <p:spPr/>
        <p:txBody>
          <a:bodyPr/>
          <a:lstStyle/>
          <a:p>
            <a:fld id="{5FD308DF-D0D6-41CA-8E01-1A1CE80A10EE}" type="slidenum">
              <a:rPr lang="zh-CN" altLang="en-US" smtClean="0"/>
              <a:t>43</a:t>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2499775"/>
            <a:ext cx="7394678" cy="1663397"/>
            <a:chOff x="720622" y="2027076"/>
            <a:chExt cx="7394678" cy="1663397"/>
          </a:xfrm>
        </p:grpSpPr>
        <p:grpSp>
          <p:nvGrpSpPr>
            <p:cNvPr id="33" name="组合 32"/>
            <p:cNvGrpSpPr/>
            <p:nvPr/>
          </p:nvGrpSpPr>
          <p:grpSpPr>
            <a:xfrm>
              <a:off x="1790700" y="2027076"/>
              <a:ext cx="2476500" cy="1107996"/>
              <a:chOff x="1790700" y="2027076"/>
              <a:chExt cx="2476500" cy="1107996"/>
            </a:xfrm>
          </p:grpSpPr>
          <p:sp>
            <p:nvSpPr>
              <p:cNvPr id="18" name="矩形 17"/>
              <p:cNvSpPr/>
              <p:nvPr/>
            </p:nvSpPr>
            <p:spPr>
              <a:xfrm>
                <a:off x="2884488" y="2027076"/>
                <a:ext cx="1242648" cy="1107996"/>
              </a:xfrm>
              <a:prstGeom prst="rect">
                <a:avLst/>
              </a:prstGeom>
            </p:spPr>
            <p:txBody>
              <a:bodyPr wrap="none">
                <a:spAutoFit/>
              </a:bodyPr>
              <a:lstStyle/>
              <a:p>
                <a:pPr lvl="0" algn="ctr">
                  <a:defRPr/>
                </a:pPr>
                <a:r>
                  <a:rPr lang="en-US" altLang="zh-CN" sz="6600" b="1" i="1" dirty="0">
                    <a:solidFill>
                      <a:srgbClr val="004EA2"/>
                    </a:solidFill>
                    <a:latin typeface="+mj-lt"/>
                  </a:rPr>
                  <a:t>2.2</a:t>
                </a:r>
              </a:p>
            </p:txBody>
          </p:sp>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概率空间</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44</a:t>
            </a:fld>
            <a:endParaRPr lang="zh-CN" altLang="en-US"/>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460810" y="1744920"/>
            <a:ext cx="9400478" cy="2983197"/>
            <a:chOff x="832352" y="1684445"/>
            <a:chExt cx="7125397" cy="392927"/>
          </a:xfrm>
        </p:grpSpPr>
        <p:grpSp>
          <p:nvGrpSpPr>
            <p:cNvPr id="12" name="组合 11"/>
            <p:cNvGrpSpPr/>
            <p:nvPr/>
          </p:nvGrpSpPr>
          <p:grpSpPr>
            <a:xfrm>
              <a:off x="832352" y="1684445"/>
              <a:ext cx="7125397" cy="392927"/>
              <a:chOff x="832352" y="1684445"/>
              <a:chExt cx="7125397" cy="392927"/>
            </a:xfrm>
          </p:grpSpPr>
          <p:sp>
            <p:nvSpPr>
              <p:cNvPr id="5" name="矩形 4"/>
              <p:cNvSpPr/>
              <p:nvPr/>
            </p:nvSpPr>
            <p:spPr>
              <a:xfrm>
                <a:off x="873627" y="1684445"/>
                <a:ext cx="7084122" cy="3929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000"/>
                  </a:lnSpc>
                  <a:spcBef>
                    <a:spcPts val="1800"/>
                  </a:spcBef>
                </a:pPr>
                <a:endParaRPr lang="zh-CN" altLang="en-US" sz="2800"/>
              </a:p>
            </p:txBody>
          </p:sp>
          <p:sp>
            <p:nvSpPr>
              <p:cNvPr id="8" name="矩形 7"/>
              <p:cNvSpPr/>
              <p:nvPr/>
            </p:nvSpPr>
            <p:spPr>
              <a:xfrm>
                <a:off x="832352" y="1684446"/>
                <a:ext cx="90488" cy="39292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000"/>
                  </a:lnSpc>
                  <a:spcBef>
                    <a:spcPts val="1800"/>
                  </a:spcBef>
                </a:pPr>
                <a:endParaRPr lang="zh-CN" altLang="en-US" sz="2800"/>
              </a:p>
            </p:txBody>
          </p:sp>
        </p:grpSp>
        <p:sp>
          <p:nvSpPr>
            <p:cNvPr id="9" name="矩形 8"/>
            <p:cNvSpPr/>
            <p:nvPr/>
          </p:nvSpPr>
          <p:spPr>
            <a:xfrm>
              <a:off x="965756" y="1727816"/>
              <a:ext cx="6740514" cy="307154"/>
            </a:xfrm>
            <a:prstGeom prst="rect">
              <a:avLst/>
            </a:prstGeom>
            <a:noFill/>
            <a:ln w="57150">
              <a:noFill/>
            </a:ln>
          </p:spPr>
          <p:txBody>
            <a:bodyPr wrap="square" anchor="ctr" anchorCtr="0">
              <a:spAutoFit/>
            </a:bodyPr>
            <a:lstStyle/>
            <a:p>
              <a:pPr>
                <a:lnSpc>
                  <a:spcPts val="4000"/>
                </a:lnSpc>
                <a:spcBef>
                  <a:spcPts val="1800"/>
                </a:spcBef>
              </a:pPr>
              <a:r>
                <a:rPr lang="zh-CN" altLang="en-US" sz="2800" dirty="0">
                  <a:latin typeface="+mj-lt"/>
                </a:rPr>
                <a:t>        概率论的主要任务是研究</a:t>
              </a:r>
              <a:r>
                <a:rPr lang="zh-CN" altLang="en-US" sz="2800" b="1" u="sng" dirty="0">
                  <a:latin typeface="+mj-lt"/>
                </a:rPr>
                <a:t>概率所共有的性质</a:t>
              </a:r>
              <a:r>
                <a:rPr lang="zh-CN" altLang="en-US" sz="2800" dirty="0">
                  <a:latin typeface="+mj-lt"/>
                </a:rPr>
                <a:t>，这里的概率当然指的是研究者</a:t>
              </a:r>
              <a:r>
                <a:rPr lang="zh-CN" altLang="en-US" sz="2800" b="1" u="sng" dirty="0">
                  <a:latin typeface="+mj-lt"/>
                </a:rPr>
                <a:t>所感兴趣的那些事件的概率</a:t>
              </a:r>
              <a:r>
                <a:rPr lang="en-US" altLang="zh-CN" sz="2800" dirty="0">
                  <a:latin typeface="+mj-lt"/>
                </a:rPr>
                <a:t>.</a:t>
              </a:r>
            </a:p>
            <a:p>
              <a:pPr>
                <a:lnSpc>
                  <a:spcPts val="4000"/>
                </a:lnSpc>
                <a:spcBef>
                  <a:spcPts val="1800"/>
                </a:spcBef>
              </a:pPr>
              <a:r>
                <a:rPr lang="en-US" altLang="zh-CN" sz="2800" dirty="0">
                  <a:latin typeface="+mj-lt"/>
                </a:rPr>
                <a:t>        </a:t>
              </a:r>
              <a:r>
                <a:rPr lang="zh-CN" altLang="en-US" sz="2800" dirty="0">
                  <a:latin typeface="+mj-lt"/>
                </a:rPr>
                <a:t>可以通过运算把感兴趣的事件表示为简单事件，进而简化所关心事件的概率计算</a:t>
              </a:r>
              <a:r>
                <a:rPr lang="en-US" altLang="zh-CN" sz="2800" dirty="0">
                  <a:latin typeface="+mj-lt"/>
                </a:rPr>
                <a:t>.</a:t>
              </a:r>
              <a:endParaRPr lang="zh-CN" altLang="en-US" sz="2800" dirty="0">
                <a:latin typeface="+mj-lt"/>
              </a:endParaRP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45</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550193" y="1107656"/>
            <a:ext cx="1876137" cy="523220"/>
            <a:chOff x="1180079" y="1357076"/>
            <a:chExt cx="1876137" cy="523220"/>
          </a:xfrm>
        </p:grpSpPr>
        <p:sp>
          <p:nvSpPr>
            <p:cNvPr id="8" name="矩形 7"/>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案例 </a:t>
              </a:r>
              <a:endParaRPr lang="en-US" altLang="zh-CN" sz="2800" b="1" dirty="0">
                <a:solidFill>
                  <a:srgbClr val="004EA2"/>
                </a:solidFill>
                <a:ea typeface="思源黑体 CN Bold" panose="020B0800000000000000" pitchFamily="34" charset="-122"/>
              </a:endParaRPr>
            </a:p>
          </p:txBody>
        </p:sp>
        <p:grpSp>
          <p:nvGrpSpPr>
            <p:cNvPr id="9" name="组合 8"/>
            <p:cNvGrpSpPr/>
            <p:nvPr/>
          </p:nvGrpSpPr>
          <p:grpSpPr>
            <a:xfrm>
              <a:off x="1180079" y="1415466"/>
              <a:ext cx="375672" cy="375672"/>
              <a:chOff x="1180079" y="1415466"/>
              <a:chExt cx="375672" cy="375672"/>
            </a:xfrm>
          </p:grpSpPr>
          <p:sp>
            <p:nvSpPr>
              <p:cNvPr id="10" name="矩形 9"/>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1"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12" name="矩形 11"/>
              <p:cNvSpPr/>
              <p:nvPr/>
            </p:nvSpPr>
            <p:spPr>
              <a:xfrm>
                <a:off x="1550193" y="1701991"/>
                <a:ext cx="9322246" cy="1082412"/>
              </a:xfrm>
              <a:prstGeom prst="rect">
                <a:avLst/>
              </a:prstGeom>
              <a:noFill/>
              <a:ln w="57150">
                <a:noFill/>
              </a:ln>
            </p:spPr>
            <p:txBody>
              <a:bodyPr wrap="square" anchor="ctr" anchorCtr="0">
                <a:spAutoFit/>
              </a:bodyPr>
              <a:lstStyle/>
              <a:p>
                <a:pPr>
                  <a:lnSpc>
                    <a:spcPts val="4000"/>
                  </a:lnSpc>
                </a:pPr>
                <a:r>
                  <a:rPr lang="zh-CN" altLang="en-US" sz="2800" dirty="0">
                    <a:latin typeface="+mj-lt"/>
                    <a:ea typeface="思源黑体 CN Normal" panose="020B0400000000000000" pitchFamily="34" charset="-122"/>
                  </a:rPr>
                  <a:t>在掷骰子实验中，若我们关心的事件 </a:t>
                </a:r>
                <a:r>
                  <a:rPr lang="en-US" altLang="zh-CN" sz="2800" i="1" dirty="0">
                    <a:latin typeface="+mj-lt"/>
                    <a:ea typeface="思源黑体 CN Normal" panose="020B0400000000000000" pitchFamily="34" charset="-122"/>
                  </a:rPr>
                  <a:t>A </a:t>
                </a:r>
                <a:r>
                  <a:rPr lang="zh-CN" altLang="en-US" sz="2800" dirty="0">
                    <a:latin typeface="+mj-lt"/>
                    <a:ea typeface="思源黑体 CN Normal" panose="020B0400000000000000" pitchFamily="34" charset="-122"/>
                  </a:rPr>
                  <a:t>为“掷出的点数小于或等于</a:t>
                </a:r>
                <a:r>
                  <a:rPr lang="en-US" altLang="zh-CN" sz="2800" dirty="0">
                    <a:latin typeface="+mj-lt"/>
                    <a:ea typeface="思源黑体 CN Normal" panose="020B0400000000000000" pitchFamily="34" charset="-122"/>
                  </a:rPr>
                  <a:t>5”.  </a:t>
                </a:r>
                <a:r>
                  <a:rPr lang="zh-CN" altLang="en-US" sz="2800" dirty="0">
                    <a:latin typeface="+mj-lt"/>
                    <a:ea typeface="思源黑体 CN Normal" panose="020B0400000000000000" pitchFamily="34" charset="-122"/>
                  </a:rPr>
                  <a:t>显然 </a:t>
                </a:r>
                <a14:m>
                  <m:oMath xmlns:m="http://schemas.openxmlformats.org/officeDocument/2006/math">
                    <m:acc>
                      <m:accPr>
                        <m:chr m:val="̅"/>
                        <m:ctrlPr>
                          <a:rPr lang="en-US" altLang="zh-CN" sz="2800" i="1" dirty="0" smtClean="0">
                            <a:latin typeface="Cambria Math" panose="02040503050406030204" pitchFamily="18" charset="0"/>
                          </a:rPr>
                        </m:ctrlPr>
                      </m:accPr>
                      <m:e>
                        <m:r>
                          <a:rPr lang="en-US" altLang="zh-CN" sz="2800" i="1" dirty="0" smtClean="0">
                            <a:latin typeface="Cambria Math" panose="02040503050406030204" pitchFamily="18" charset="0"/>
                          </a:rPr>
                          <m:t>𝐴</m:t>
                        </m:r>
                      </m:e>
                    </m:acc>
                  </m:oMath>
                </a14:m>
                <a:r>
                  <a:rPr lang="zh-CN" altLang="en-US" sz="2800" dirty="0">
                    <a:latin typeface="+mj-lt"/>
                    <a:ea typeface="思源黑体 CN Normal" panose="020B0400000000000000" pitchFamily="34" charset="-122"/>
                  </a:rPr>
                  <a:t> 的构造更简单，并且</a:t>
                </a:r>
              </a:p>
            </p:txBody>
          </p:sp>
        </mc:Choice>
        <mc:Fallback xmlns="">
          <p:sp>
            <p:nvSpPr>
              <p:cNvPr id="12" name="矩形 11"/>
              <p:cNvSpPr>
                <a:spLocks noRot="1" noChangeAspect="1" noMove="1" noResize="1" noEditPoints="1" noAdjustHandles="1" noChangeArrowheads="1" noChangeShapeType="1" noTextEdit="1"/>
              </p:cNvSpPr>
              <p:nvPr/>
            </p:nvSpPr>
            <p:spPr>
              <a:xfrm>
                <a:off x="1550193" y="1701991"/>
                <a:ext cx="9322246" cy="1082412"/>
              </a:xfrm>
              <a:prstGeom prst="rect">
                <a:avLst/>
              </a:prstGeom>
              <a:blipFill rotWithShape="1">
                <a:blip r:embed="rId4"/>
                <a:stretch>
                  <a:fillRect l="-2" t="-18" r="6" b="52"/>
                </a:stretch>
              </a:blipFill>
              <a:ln w="571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573326" y="4258328"/>
                <a:ext cx="9221884" cy="1083502"/>
              </a:xfrm>
              <a:prstGeom prst="rect">
                <a:avLst/>
              </a:prstGeom>
              <a:noFill/>
              <a:ln w="57150">
                <a:noFill/>
              </a:ln>
            </p:spPr>
            <p:txBody>
              <a:bodyPr wrap="square" anchor="ctr" anchorCtr="0">
                <a:spAutoFit/>
              </a:bodyPr>
              <a:lstStyle/>
              <a:p>
                <a:pPr>
                  <a:lnSpc>
                    <a:spcPts val="4000"/>
                  </a:lnSpc>
                </a:pPr>
                <a:r>
                  <a:rPr lang="zh-CN" altLang="en-US" sz="2800" dirty="0">
                    <a:latin typeface="+mj-lt"/>
                    <a:ea typeface="思源黑体 CN Normal" panose="020B0400000000000000" pitchFamily="34" charset="-122"/>
                  </a:rPr>
                  <a:t>可以通过</a:t>
                </a:r>
                <a14:m>
                  <m:oMath xmlns:m="http://schemas.openxmlformats.org/officeDocument/2006/math">
                    <m:r>
                      <a:rPr lang="en-US" altLang="zh-CN" sz="2800" b="1" i="1">
                        <a:latin typeface="Cambria Math" panose="02040503050406030204"/>
                        <a:ea typeface="Cambria Math" panose="02040503050406030204"/>
                      </a:rPr>
                      <m:t>ℙ</m:t>
                    </m:r>
                    <m:r>
                      <a:rPr lang="en-US" altLang="zh-CN" sz="2800" b="1" i="1">
                        <a:latin typeface="Cambria Math" panose="02040503050406030204"/>
                        <a:ea typeface="Cambria Math" panose="02040503050406030204"/>
                      </a:rPr>
                      <m:t> </m:t>
                    </m:r>
                  </m:oMath>
                </a14:m>
                <a:r>
                  <a:rPr lang="en-US" altLang="zh-CN" sz="2800" dirty="0"/>
                  <a:t>(</a:t>
                </a:r>
                <a14:m>
                  <m:oMath xmlns:m="http://schemas.openxmlformats.org/officeDocument/2006/math">
                    <m:acc>
                      <m:accPr>
                        <m:chr m:val="̅"/>
                        <m:ctrlPr>
                          <a:rPr lang="en-US" altLang="zh-CN" sz="2800" i="1" dirty="0">
                            <a:latin typeface="Cambria Math" panose="02040503050406030204" pitchFamily="18" charset="0"/>
                          </a:rPr>
                        </m:ctrlPr>
                      </m:accPr>
                      <m:e>
                        <m:r>
                          <a:rPr lang="en-US" altLang="zh-CN" sz="2800" i="1" dirty="0">
                            <a:latin typeface="Cambria Math" panose="02040503050406030204" pitchFamily="18" charset="0"/>
                          </a:rPr>
                          <m:t>𝐴</m:t>
                        </m:r>
                      </m:e>
                    </m:acc>
                    <m:r>
                      <a:rPr lang="en-US" altLang="zh-CN" sz="2800" i="1" dirty="0">
                        <a:latin typeface="Cambria Math" panose="02040503050406030204" pitchFamily="18" charset="0"/>
                      </a:rPr>
                      <m:t> </m:t>
                    </m:r>
                    <m:r>
                      <a:rPr lang="en-US" altLang="zh-CN" sz="2800" b="0" i="1" dirty="0" smtClean="0">
                        <a:latin typeface="Cambria Math" panose="02040503050406030204" pitchFamily="18" charset="0"/>
                      </a:rPr>
                      <m:t>)</m:t>
                    </m:r>
                  </m:oMath>
                </a14:m>
                <a:r>
                  <a:rPr lang="zh-CN" altLang="en-US" sz="2800" dirty="0">
                    <a:latin typeface="+mj-lt"/>
                    <a:ea typeface="思源黑体 CN Normal" panose="020B0400000000000000" pitchFamily="34" charset="-122"/>
                  </a:rPr>
                  <a:t>计算</a:t>
                </a:r>
                <a:r>
                  <a:rPr lang="en-US" altLang="zh-CN" sz="2800" i="1" dirty="0">
                    <a:ea typeface="思源黑体 CN Normal" panose="020B0400000000000000" pitchFamily="34" charset="-122"/>
                  </a:rPr>
                  <a:t>A</a:t>
                </a:r>
                <a:r>
                  <a:rPr lang="zh-CN" altLang="en-US" sz="2800" dirty="0">
                    <a:latin typeface="+mj-lt"/>
                    <a:ea typeface="思源黑体 CN Normal" panose="020B0400000000000000" pitchFamily="34" charset="-122"/>
                  </a:rPr>
                  <a:t>的概率，因此 </a:t>
                </a:r>
                <a14:m>
                  <m:oMath xmlns:m="http://schemas.openxmlformats.org/officeDocument/2006/math">
                    <m:acc>
                      <m:accPr>
                        <m:chr m:val="̅"/>
                        <m:ctrlPr>
                          <a:rPr lang="en-US" altLang="zh-CN" sz="2800" i="1" dirty="0">
                            <a:latin typeface="Cambria Math" panose="02040503050406030204" pitchFamily="18" charset="0"/>
                          </a:rPr>
                        </m:ctrlPr>
                      </m:accPr>
                      <m:e>
                        <m:r>
                          <a:rPr lang="en-US" altLang="zh-CN" sz="2800" i="1" dirty="0">
                            <a:latin typeface="Cambria Math" panose="02040503050406030204" pitchFamily="18" charset="0"/>
                          </a:rPr>
                          <m:t>𝐴</m:t>
                        </m:r>
                      </m:e>
                    </m:acc>
                  </m:oMath>
                </a14:m>
                <a:r>
                  <a:rPr lang="zh-CN" altLang="en-US" sz="2800" dirty="0">
                    <a:latin typeface="+mj-lt"/>
                    <a:ea typeface="思源黑体 CN Normal" panose="020B0400000000000000" pitchFamily="34" charset="-122"/>
                  </a:rPr>
                  <a:t> 也应该成为我们的研究的事件</a:t>
                </a:r>
                <a:r>
                  <a:rPr lang="en-US" altLang="zh-CN" sz="2800" dirty="0">
                    <a:latin typeface="+mj-lt"/>
                    <a:ea typeface="思源黑体 CN Normal" panose="020B0400000000000000" pitchFamily="34" charset="-122"/>
                  </a:rPr>
                  <a:t>.</a:t>
                </a:r>
                <a:endParaRPr lang="zh-CN" altLang="en-US" sz="2800" dirty="0">
                  <a:latin typeface="+mj-lt"/>
                  <a:ea typeface="思源黑体 CN Normal" panose="020B0400000000000000" pitchFamily="34" charset="-122"/>
                </a:endParaRPr>
              </a:p>
            </p:txBody>
          </p:sp>
        </mc:Choice>
        <mc:Fallback xmlns="">
          <p:sp>
            <p:nvSpPr>
              <p:cNvPr id="18" name="矩形 17"/>
              <p:cNvSpPr>
                <a:spLocks noRot="1" noChangeAspect="1" noMove="1" noResize="1" noEditPoints="1" noAdjustHandles="1" noChangeArrowheads="1" noChangeShapeType="1" noTextEdit="1"/>
              </p:cNvSpPr>
              <p:nvPr/>
            </p:nvSpPr>
            <p:spPr>
              <a:xfrm>
                <a:off x="1573326" y="4258328"/>
                <a:ext cx="9221884" cy="1083502"/>
              </a:xfrm>
              <a:prstGeom prst="rect">
                <a:avLst/>
              </a:prstGeom>
              <a:blipFill rotWithShape="1">
                <a:blip r:embed="rId5"/>
                <a:stretch>
                  <a:fillRect l="-5" t="-2" r="2" b="19"/>
                </a:stretch>
              </a:blipFill>
              <a:ln w="57150">
                <a:noFill/>
              </a:ln>
            </p:spPr>
            <p:txBody>
              <a:bodyPr/>
              <a:lstStyle/>
              <a:p>
                <a:r>
                  <a:rPr lang="zh-CN" altLang="en-US">
                    <a:noFill/>
                  </a:rPr>
                  <a:t> </a:t>
                </a:r>
              </a:p>
            </p:txBody>
          </p:sp>
        </mc:Fallback>
      </mc:AlternateContent>
      <p:pic>
        <p:nvPicPr>
          <p:cNvPr id="13" name="图片 12"/>
          <p:cNvPicPr>
            <a:picLocks noChangeAspect="1"/>
          </p:cNvPicPr>
          <p:nvPr/>
        </p:nvPicPr>
        <p:blipFill rotWithShape="1">
          <a:blip r:embed="rId6">
            <a:clrChange>
              <a:clrFrom>
                <a:srgbClr val="FFFFFF"/>
              </a:clrFrom>
              <a:clrTo>
                <a:srgbClr val="FFFFFF">
                  <a:alpha val="0"/>
                </a:srgbClr>
              </a:clrTo>
            </a:clrChange>
            <a:duotone>
              <a:prstClr val="black"/>
              <a:srgbClr val="F3F7FF">
                <a:tint val="45000"/>
                <a:satMod val="400000"/>
              </a:srgbClr>
            </a:duotone>
            <a:extLst>
              <a:ext uri="{BEBA8EAE-BF5A-486C-A8C5-ECC9F3942E4B}">
                <a14:imgProps xmlns:a14="http://schemas.microsoft.com/office/drawing/2010/main">
                  <a14:imgLayer r:embed="rId7">
                    <a14:imgEffect>
                      <a14:saturation sat="33000"/>
                    </a14:imgEffect>
                    <a14:imgEffect>
                      <a14:sharpenSoften amount="50000"/>
                    </a14:imgEffect>
                  </a14:imgLayer>
                </a14:imgProps>
              </a:ext>
            </a:extLst>
          </a:blip>
          <a:srcRect l="690" t="1606" b="1"/>
          <a:stretch>
            <a:fillRect/>
          </a:stretch>
        </p:blipFill>
        <p:spPr>
          <a:xfrm>
            <a:off x="2007220" y="3243808"/>
            <a:ext cx="7942773" cy="633850"/>
          </a:xfrm>
          <a:prstGeom prst="rect">
            <a:avLst/>
          </a:prstGeom>
        </p:spPr>
      </p:pic>
      <p:sp>
        <p:nvSpPr>
          <p:cNvPr id="2" name="灯片编号占位符 1"/>
          <p:cNvSpPr>
            <a:spLocks noGrp="1"/>
          </p:cNvSpPr>
          <p:nvPr>
            <p:ph type="sldNum" sz="quarter" idx="12"/>
          </p:nvPr>
        </p:nvSpPr>
        <p:spPr/>
        <p:txBody>
          <a:bodyPr/>
          <a:lstStyle/>
          <a:p>
            <a:fld id="{5FD308DF-D0D6-41CA-8E01-1A1CE80A10EE}" type="slidenum">
              <a:rPr lang="zh-CN" altLang="en-US" smtClean="0"/>
              <a:t>46</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415376" y="1328372"/>
            <a:ext cx="9214000" cy="3612097"/>
            <a:chOff x="931222" y="2492709"/>
            <a:chExt cx="6577018" cy="2791973"/>
          </a:xfrm>
        </p:grpSpPr>
        <p:sp>
          <p:nvSpPr>
            <p:cNvPr id="18" name="矩形 17"/>
            <p:cNvSpPr/>
            <p:nvPr/>
          </p:nvSpPr>
          <p:spPr>
            <a:xfrm>
              <a:off x="1028700" y="3120571"/>
              <a:ext cx="6479540" cy="216411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931222" y="2492709"/>
              <a:ext cx="899460" cy="1862048"/>
            </a:xfrm>
            <a:prstGeom prst="rect">
              <a:avLst/>
            </a:prstGeom>
            <a:noFill/>
          </p:spPr>
          <p:txBody>
            <a:bodyPr wrap="squar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grpSp>
        <p:nvGrpSpPr>
          <p:cNvPr id="21" name="组合 20"/>
          <p:cNvGrpSpPr/>
          <p:nvPr/>
        </p:nvGrpSpPr>
        <p:grpSpPr>
          <a:xfrm>
            <a:off x="1539491" y="1318104"/>
            <a:ext cx="1876137" cy="523220"/>
            <a:chOff x="1180079" y="1357076"/>
            <a:chExt cx="1876137" cy="523220"/>
          </a:xfrm>
        </p:grpSpPr>
        <p:sp>
          <p:nvSpPr>
            <p:cNvPr id="22" name="矩形 21"/>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事件类</a:t>
              </a:r>
              <a:endParaRPr lang="en-US" altLang="zh-CN" sz="2800" b="1" dirty="0">
                <a:solidFill>
                  <a:srgbClr val="004EA2"/>
                </a:solidFill>
                <a:ea typeface="思源黑体 CN Bold" panose="020B0800000000000000" pitchFamily="34" charset="-122"/>
              </a:endParaRPr>
            </a:p>
          </p:txBody>
        </p:sp>
        <p:grpSp>
          <p:nvGrpSpPr>
            <p:cNvPr id="23" name="组合 22"/>
            <p:cNvGrpSpPr/>
            <p:nvPr/>
          </p:nvGrpSpPr>
          <p:grpSpPr>
            <a:xfrm>
              <a:off x="1180079" y="1415466"/>
              <a:ext cx="375672" cy="375672"/>
              <a:chOff x="1180079" y="1415466"/>
              <a:chExt cx="375672" cy="375672"/>
            </a:xfrm>
          </p:grpSpPr>
          <p:sp>
            <p:nvSpPr>
              <p:cNvPr id="24" name="矩形 23"/>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30" name="矩形 29"/>
              <p:cNvSpPr/>
              <p:nvPr/>
            </p:nvSpPr>
            <p:spPr>
              <a:xfrm>
                <a:off x="2064544" y="2157565"/>
                <a:ext cx="8529255" cy="2633606"/>
              </a:xfrm>
              <a:prstGeom prst="rect">
                <a:avLst/>
              </a:prstGeom>
            </p:spPr>
            <p:txBody>
              <a:bodyPr wrap="square">
                <a:spAutoFit/>
              </a:bodyPr>
              <a:lstStyle/>
              <a:p>
                <a:pPr>
                  <a:lnSpc>
                    <a:spcPts val="4000"/>
                  </a:lnSpc>
                </a:pPr>
                <a:r>
                  <a:rPr lang="zh-CN" altLang="en-US" sz="2800" dirty="0"/>
                  <a:t>一般地，用</a:t>
                </a:r>
                <a14:m>
                  <m:oMath xmlns:m="http://schemas.openxmlformats.org/officeDocument/2006/math">
                    <m:r>
                      <a:rPr lang="en-US" altLang="zh-CN" sz="2800" i="1">
                        <a:latin typeface="Cambria Math" panose="02040503050406030204"/>
                        <a:ea typeface="Cambria Math" panose="02040503050406030204"/>
                      </a:rPr>
                      <m:t>ℱ</m:t>
                    </m:r>
                  </m:oMath>
                </a14:m>
                <a:r>
                  <a:rPr lang="zh-CN" altLang="en-US" sz="2800" dirty="0"/>
                  <a:t>表示概率所涉及的事件全体，它应该</a:t>
                </a:r>
                <a:endParaRPr lang="en-US" altLang="zh-CN" sz="2800" dirty="0"/>
              </a:p>
              <a:p>
                <a:pPr>
                  <a:lnSpc>
                    <a:spcPts val="4000"/>
                  </a:lnSpc>
                </a:pPr>
                <a:r>
                  <a:rPr lang="en-US" altLang="zh-CN" sz="2800" dirty="0"/>
                  <a:t>1.</a:t>
                </a:r>
                <a:r>
                  <a:rPr lang="zh-CN" altLang="en-US" sz="2800" dirty="0"/>
                  <a:t>包含必然事件和不可能事件；</a:t>
                </a:r>
              </a:p>
              <a:p>
                <a:pPr>
                  <a:lnSpc>
                    <a:spcPts val="4000"/>
                  </a:lnSpc>
                </a:pPr>
                <a:r>
                  <a:rPr lang="en-US" altLang="zh-CN" sz="2800" dirty="0"/>
                  <a:t>2.</a:t>
                </a:r>
                <a:r>
                  <a:rPr lang="zh-CN" altLang="en-US" sz="2800" dirty="0"/>
                  <a:t>包括所有感兴趣的事件；</a:t>
                </a:r>
              </a:p>
              <a:p>
                <a:pPr>
                  <a:lnSpc>
                    <a:spcPts val="4000"/>
                  </a:lnSpc>
                </a:pPr>
                <a:r>
                  <a:rPr lang="en-US" altLang="zh-CN" sz="2800" dirty="0"/>
                  <a:t>3.</a:t>
                </a:r>
                <a:r>
                  <a:rPr lang="zh-CN" altLang="en-US" sz="2800" dirty="0"/>
                  <a:t>对于事件的有限或可数次运算封闭，称满足如上述条件</a:t>
                </a:r>
                <a14:m>
                  <m:oMath xmlns:m="http://schemas.openxmlformats.org/officeDocument/2006/math">
                    <m:r>
                      <a:rPr lang="en-US" altLang="zh-CN" sz="2800" i="1">
                        <a:latin typeface="Cambria Math" panose="02040503050406030204"/>
                        <a:ea typeface="Cambria Math" panose="02040503050406030204"/>
                      </a:rPr>
                      <m:t>ℱ</m:t>
                    </m:r>
                  </m:oMath>
                </a14:m>
                <a:r>
                  <a:rPr lang="zh-CN" altLang="en-US" sz="2800" dirty="0"/>
                  <a:t>的为</a:t>
                </a:r>
                <a:r>
                  <a:rPr lang="zh-CN" altLang="en-US" sz="2800" b="1" dirty="0"/>
                  <a:t>事件类</a:t>
                </a:r>
                <a:r>
                  <a:rPr lang="en-US" altLang="zh-CN" sz="2800" baseline="30000" dirty="0">
                    <a:solidFill>
                      <a:srgbClr val="004EA2"/>
                    </a:solidFill>
                  </a:rPr>
                  <a:t>1</a:t>
                </a:r>
                <a:r>
                  <a:rPr lang="zh-CN" altLang="en-US" sz="2800" dirty="0"/>
                  <a:t> 。</a:t>
                </a:r>
                <a:endParaRPr lang="zh-CN" altLang="en-US" sz="2800" baseline="30000" dirty="0">
                  <a:solidFill>
                    <a:srgbClr val="004EA2"/>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2064544" y="2157565"/>
                <a:ext cx="8529255" cy="2633606"/>
              </a:xfrm>
              <a:prstGeom prst="rect">
                <a:avLst/>
              </a:prstGeom>
              <a:blipFill rotWithShape="1">
                <a:blip r:embed="rId4"/>
                <a:stretch>
                  <a:fillRect l="-2" t="-18" r="1" b="4"/>
                </a:stretch>
              </a:blipFill>
            </p:spPr>
            <p:txBody>
              <a:bodyPr/>
              <a:lstStyle/>
              <a:p>
                <a:r>
                  <a:rPr lang="zh-CN" altLang="en-US">
                    <a:noFill/>
                  </a:rPr>
                  <a:t> </a:t>
                </a:r>
              </a:p>
            </p:txBody>
          </p:sp>
        </mc:Fallback>
      </mc:AlternateContent>
      <p:sp>
        <p:nvSpPr>
          <p:cNvPr id="32" name="矩形 31"/>
          <p:cNvSpPr/>
          <p:nvPr/>
        </p:nvSpPr>
        <p:spPr>
          <a:xfrm>
            <a:off x="1415376" y="5153266"/>
            <a:ext cx="9089885" cy="1082412"/>
          </a:xfrm>
          <a:prstGeom prst="rect">
            <a:avLst/>
          </a:prstGeom>
        </p:spPr>
        <p:txBody>
          <a:bodyPr wrap="square">
            <a:spAutoFit/>
          </a:bodyPr>
          <a:lstStyle/>
          <a:p>
            <a:pPr>
              <a:lnSpc>
                <a:spcPct val="120000"/>
              </a:lnSpc>
            </a:pPr>
            <a:r>
              <a:rPr lang="zh-CN" altLang="en-US" sz="2800" dirty="0"/>
              <a:t>如无特殊声明，以后事件都是指某一事件类中的事件，</a:t>
            </a:r>
          </a:p>
          <a:p>
            <a:pPr>
              <a:lnSpc>
                <a:spcPct val="120000"/>
              </a:lnSpc>
            </a:pPr>
            <a:r>
              <a:rPr lang="zh-CN" altLang="en-US" sz="2800" baseline="30000" dirty="0"/>
              <a:t>注：</a:t>
            </a:r>
            <a:r>
              <a:rPr lang="zh-CN" altLang="en-US" sz="2800" dirty="0"/>
              <a:t>事件类中的元素为事件，即样本点的集合。</a:t>
            </a:r>
          </a:p>
        </p:txBody>
      </p:sp>
      <p:pic>
        <p:nvPicPr>
          <p:cNvPr id="20" name="图片 19"/>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a:xfrm>
            <a:off x="3438760" y="1285664"/>
            <a:ext cx="709081" cy="640461"/>
          </a:xfrm>
          <a:prstGeom prst="rect">
            <a:avLst/>
          </a:prstGeom>
          <a:solidFill>
            <a:srgbClr val="DEEBF7"/>
          </a:solidFill>
        </p:spPr>
      </p:pic>
      <p:sp>
        <p:nvSpPr>
          <p:cNvPr id="2" name="灯片编号占位符 1"/>
          <p:cNvSpPr>
            <a:spLocks noGrp="1"/>
          </p:cNvSpPr>
          <p:nvPr>
            <p:ph type="sldNum" sz="quarter" idx="12"/>
          </p:nvPr>
        </p:nvSpPr>
        <p:spPr/>
        <p:txBody>
          <a:bodyPr/>
          <a:lstStyle/>
          <a:p>
            <a:fld id="{5FD308DF-D0D6-41CA-8E01-1A1CE80A10EE}" type="slidenum">
              <a:rPr lang="zh-CN" altLang="en-US" smtClean="0"/>
              <a:t>47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604077" y="1157055"/>
            <a:ext cx="3718559" cy="519773"/>
            <a:chOff x="1676401" y="988194"/>
            <a:chExt cx="3718559" cy="519773"/>
          </a:xfrm>
        </p:grpSpPr>
        <p:grpSp>
          <p:nvGrpSpPr>
            <p:cNvPr id="26" name="组合 25"/>
            <p:cNvGrpSpPr/>
            <p:nvPr/>
          </p:nvGrpSpPr>
          <p:grpSpPr>
            <a:xfrm>
              <a:off x="1676401" y="988194"/>
              <a:ext cx="3718559" cy="519773"/>
              <a:chOff x="1676401" y="988194"/>
              <a:chExt cx="3718559" cy="519773"/>
            </a:xfrm>
          </p:grpSpPr>
          <p:sp>
            <p:nvSpPr>
              <p:cNvPr id="4" name="矩形 3"/>
              <p:cNvSpPr/>
              <p:nvPr/>
            </p:nvSpPr>
            <p:spPr>
              <a:xfrm>
                <a:off x="1676401" y="988194"/>
                <a:ext cx="3718559"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sp>
          <p:nvSpPr>
            <p:cNvPr id="3" name="TextBox 30"/>
            <p:cNvSpPr txBox="1"/>
            <p:nvPr/>
          </p:nvSpPr>
          <p:spPr>
            <a:xfrm>
              <a:off x="2392631" y="1015524"/>
              <a:ext cx="2620062" cy="430887"/>
            </a:xfrm>
            <a:prstGeom prst="rect">
              <a:avLst/>
            </a:prstGeom>
            <a:noFill/>
          </p:spPr>
          <p:txBody>
            <a:bodyPr wrap="square" lIns="0" tIns="0" rIns="0" bIns="0" rtlCol="0">
              <a:spAutoFit/>
            </a:bodyPr>
            <a:lstStyle/>
            <a:p>
              <a:pPr lvl="0">
                <a:defRPr/>
              </a:pPr>
              <a:r>
                <a:rPr lang="en-US" altLang="zh-CN" sz="2800" b="1" dirty="0">
                  <a:solidFill>
                    <a:schemeClr val="bg1"/>
                  </a:solidFill>
                  <a:latin typeface="+mj-lt"/>
                  <a:ea typeface="思源黑体 CN Bold" panose="020B0800000000000000" pitchFamily="34" charset="-122"/>
                </a:rPr>
                <a:t>  </a:t>
              </a:r>
              <a:r>
                <a:rPr lang="zh-CN" altLang="en-US" sz="2800" dirty="0">
                  <a:solidFill>
                    <a:schemeClr val="bg1"/>
                  </a:solidFill>
                  <a:latin typeface="+mj-lt"/>
                  <a:ea typeface="思源黑体 CN Bold" panose="020B0800000000000000" pitchFamily="34" charset="-122"/>
                </a:rPr>
                <a:t>概率空间</a:t>
              </a:r>
            </a:p>
          </p:txBody>
        </p:sp>
      </p:grpSp>
      <mc:AlternateContent xmlns:mc="http://schemas.openxmlformats.org/markup-compatibility/2006" xmlns:a14="http://schemas.microsoft.com/office/drawing/2010/main">
        <mc:Choice Requires="a14">
          <p:sp>
            <p:nvSpPr>
              <p:cNvPr id="28" name="矩形 27"/>
              <p:cNvSpPr/>
              <p:nvPr/>
            </p:nvSpPr>
            <p:spPr>
              <a:xfrm>
                <a:off x="1349298" y="2358278"/>
                <a:ext cx="9222058" cy="2677656"/>
              </a:xfrm>
              <a:prstGeom prst="rect">
                <a:avLst/>
              </a:prstGeom>
              <a:noFill/>
              <a:ln w="57150">
                <a:noFill/>
              </a:ln>
            </p:spPr>
            <p:txBody>
              <a:bodyPr wrap="square" anchor="ctr" anchorCtr="0">
                <a:spAutoFit/>
              </a:bodyPr>
              <a:lstStyle/>
              <a:p>
                <a:pPr>
                  <a:lnSpc>
                    <a:spcPct val="150000"/>
                  </a:lnSpc>
                </a:pPr>
                <a:r>
                  <a:rPr lang="zh-CN" altLang="en-US" sz="2800" dirty="0">
                    <a:latin typeface="+mj-lt"/>
                    <a:ea typeface="思源黑体 CN Normal" panose="020B0400000000000000" pitchFamily="34" charset="-122"/>
                  </a:rPr>
                  <a:t>          概率论公理源于频率的性质，可将频率的三条性质抽象为概率的三条公理，先引进一个术语：如果对于任意的事件</a:t>
                </a:r>
                <a:r>
                  <a:rPr lang="en-US" altLang="zh-CN" sz="2800" i="1" dirty="0">
                    <a:latin typeface="+mj-lt"/>
                    <a:ea typeface="思源黑体 CN Normal" panose="020B0400000000000000" pitchFamily="34" charset="-122"/>
                  </a:rPr>
                  <a:t>A</a:t>
                </a:r>
                <a:r>
                  <a:rPr lang="en-US" altLang="zh-CN" sz="2800" dirty="0">
                    <a:latin typeface="+mj-lt"/>
                    <a:ea typeface="思源黑体 CN Normal" panose="020B0400000000000000" pitchFamily="34" charset="-122"/>
                    <a:sym typeface="Symbol" panose="05050102010706020507" pitchFamily="18" charset="2"/>
                  </a:rPr>
                  <a:t></a:t>
                </a:r>
                <a:r>
                  <a:rPr lang="en-US" altLang="zh-CN" sz="2800" dirty="0">
                    <a:ea typeface="Cambria Math" panose="02040503050406030204"/>
                  </a:rPr>
                  <a:t> </a:t>
                </a:r>
                <a14:m>
                  <m:oMath xmlns:m="http://schemas.openxmlformats.org/officeDocument/2006/math">
                    <m:r>
                      <a:rPr lang="en-US" altLang="zh-CN" sz="2800" i="1">
                        <a:latin typeface="Cambria Math" panose="02040503050406030204"/>
                        <a:ea typeface="Cambria Math" panose="02040503050406030204"/>
                      </a:rPr>
                      <m:t>ℱ</m:t>
                    </m:r>
                  </m:oMath>
                </a14:m>
                <a:r>
                  <a:rPr lang="zh-CN" altLang="en-US" sz="2800" dirty="0">
                    <a:latin typeface="+mj-lt"/>
                    <a:ea typeface="思源黑体 CN Normal" panose="020B0400000000000000" pitchFamily="34" charset="-122"/>
                  </a:rPr>
                  <a:t>，都有与它相对应的一个实数</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A</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，就称</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为</a:t>
                </a:r>
                <a14:m>
                  <m:oMath xmlns:m="http://schemas.openxmlformats.org/officeDocument/2006/math">
                    <m:r>
                      <a:rPr lang="en-US" altLang="zh-CN" sz="2800" i="1">
                        <a:latin typeface="Cambria Math" panose="02040503050406030204"/>
                        <a:ea typeface="Cambria Math" panose="02040503050406030204"/>
                      </a:rPr>
                      <m:t>ℱ</m:t>
                    </m:r>
                  </m:oMath>
                </a14:m>
                <a:r>
                  <a:rPr lang="zh-CN" altLang="en-US" sz="2800" dirty="0">
                    <a:latin typeface="+mj-lt"/>
                    <a:ea typeface="思源黑体 CN Normal" panose="020B0400000000000000" pitchFamily="34" charset="-122"/>
                  </a:rPr>
                  <a:t>到实数的一个</a:t>
                </a:r>
                <a:r>
                  <a:rPr lang="zh-CN" altLang="en-US" sz="2800" dirty="0">
                    <a:solidFill>
                      <a:srgbClr val="FF0000"/>
                    </a:solidFill>
                    <a:latin typeface="+mj-lt"/>
                    <a:ea typeface="思源黑体 CN Normal" panose="020B0400000000000000" pitchFamily="34" charset="-122"/>
                  </a:rPr>
                  <a:t>映射</a:t>
                </a:r>
                <a:r>
                  <a:rPr lang="en-US" altLang="zh-CN" sz="2800" dirty="0">
                    <a:latin typeface="+mj-lt"/>
                    <a:ea typeface="思源黑体 CN Normal" panose="020B0400000000000000" pitchFamily="34" charset="-122"/>
                  </a:rPr>
                  <a:t>.</a:t>
                </a:r>
                <a:endParaRPr lang="zh-CN" altLang="en-US" sz="2800" dirty="0">
                  <a:latin typeface="+mj-lt"/>
                  <a:ea typeface="思源黑体 CN Normal" panose="020B0400000000000000" pitchFamily="34" charset="-122"/>
                </a:endParaRPr>
              </a:p>
            </p:txBody>
          </p:sp>
        </mc:Choice>
        <mc:Fallback xmlns="">
          <p:sp>
            <p:nvSpPr>
              <p:cNvPr id="28" name="矩形 27"/>
              <p:cNvSpPr>
                <a:spLocks noRot="1" noChangeAspect="1" noMove="1" noResize="1" noEditPoints="1" noAdjustHandles="1" noChangeArrowheads="1" noChangeShapeType="1" noTextEdit="1"/>
              </p:cNvSpPr>
              <p:nvPr/>
            </p:nvSpPr>
            <p:spPr>
              <a:xfrm>
                <a:off x="1349298" y="2358278"/>
                <a:ext cx="9222058" cy="2677656"/>
              </a:xfrm>
              <a:prstGeom prst="rect">
                <a:avLst/>
              </a:prstGeom>
              <a:blipFill rotWithShape="1">
                <a:blip r:embed="rId4"/>
                <a:stretch>
                  <a:fillRect l="-6" t="-20" r="6" b="14"/>
                </a:stretch>
              </a:blipFill>
              <a:ln w="57150">
                <a:noFill/>
              </a:ln>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5FD308DF-D0D6-41CA-8E01-1A1CE80A10EE}" type="slidenum">
              <a:rPr lang="zh-CN" altLang="en-US" smtClean="0"/>
              <a:t>48</a:t>
            </a:fld>
            <a:endParaRPr lang="zh-CN" altLang="en-US"/>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718296" y="2435416"/>
            <a:ext cx="8466013" cy="2602610"/>
            <a:chOff x="1060823" y="2366841"/>
            <a:chExt cx="6829427" cy="2439948"/>
          </a:xfrm>
        </p:grpSpPr>
        <p:grpSp>
          <p:nvGrpSpPr>
            <p:cNvPr id="10" name="组合 9"/>
            <p:cNvGrpSpPr/>
            <p:nvPr/>
          </p:nvGrpSpPr>
          <p:grpSpPr>
            <a:xfrm>
              <a:off x="1060823" y="2366841"/>
              <a:ext cx="6829427" cy="2439948"/>
              <a:chOff x="1060823" y="2752427"/>
              <a:chExt cx="6829427" cy="2696366"/>
            </a:xfrm>
          </p:grpSpPr>
          <p:grpSp>
            <p:nvGrpSpPr>
              <p:cNvPr id="32" name="组合 31"/>
              <p:cNvGrpSpPr/>
              <p:nvPr/>
            </p:nvGrpSpPr>
            <p:grpSpPr>
              <a:xfrm>
                <a:off x="1060823" y="2752427"/>
                <a:ext cx="6829427" cy="2696366"/>
                <a:chOff x="839543" y="1645788"/>
                <a:chExt cx="6829427" cy="1097475"/>
              </a:xfrm>
            </p:grpSpPr>
            <p:grpSp>
              <p:nvGrpSpPr>
                <p:cNvPr id="37" name="组合 36"/>
                <p:cNvGrpSpPr/>
                <p:nvPr/>
              </p:nvGrpSpPr>
              <p:grpSpPr>
                <a:xfrm>
                  <a:off x="839543" y="1645788"/>
                  <a:ext cx="6740514" cy="1097475"/>
                  <a:chOff x="839543" y="1645788"/>
                  <a:chExt cx="6740514" cy="1097475"/>
                </a:xfrm>
              </p:grpSpPr>
              <p:sp>
                <p:nvSpPr>
                  <p:cNvPr id="39" name="矩形 38"/>
                  <p:cNvSpPr/>
                  <p:nvPr/>
                </p:nvSpPr>
                <p:spPr>
                  <a:xfrm>
                    <a:off x="873627" y="1645788"/>
                    <a:ext cx="6706430" cy="109747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0" name="矩形 39"/>
                  <p:cNvSpPr/>
                  <p:nvPr/>
                </p:nvSpPr>
                <p:spPr>
                  <a:xfrm>
                    <a:off x="839543" y="1648754"/>
                    <a:ext cx="36881" cy="109450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mc:AlternateContent xmlns:mc="http://schemas.openxmlformats.org/markup-compatibility/2006" xmlns:a14="http://schemas.microsoft.com/office/drawing/2010/main">
              <mc:Choice Requires="a14">
                <p:sp>
                  <p:nvSpPr>
                    <p:cNvPr id="38" name="矩形 37"/>
                    <p:cNvSpPr/>
                    <p:nvPr/>
                  </p:nvSpPr>
                  <p:spPr>
                    <a:xfrm>
                      <a:off x="928456" y="1648754"/>
                      <a:ext cx="6740514" cy="674471"/>
                    </a:xfrm>
                    <a:prstGeom prst="rect">
                      <a:avLst/>
                    </a:prstGeom>
                    <a:noFill/>
                    <a:ln w="57150">
                      <a:noFill/>
                    </a:ln>
                  </p:spPr>
                  <p:txBody>
                    <a:bodyPr wrap="square" anchor="ctr" anchorCtr="0">
                      <a:spAutoFit/>
                    </a:bodyPr>
                    <a:lstStyle/>
                    <a:p>
                      <a:pPr>
                        <a:lnSpc>
                          <a:spcPct val="120000"/>
                        </a:lnSpc>
                      </a:pPr>
                      <a:r>
                        <a:rPr lang="en-US" altLang="zh-CN" sz="2800" dirty="0">
                          <a:latin typeface="+mj-lt"/>
                          <a:ea typeface="思源黑体 CN Normal" panose="020B0400000000000000" pitchFamily="34" charset="-122"/>
                        </a:rPr>
                        <a:t>1</a:t>
                      </a:r>
                      <a:r>
                        <a:rPr lang="zh-CN" altLang="en-US" sz="2800" baseline="30000" dirty="0">
                          <a:latin typeface="+mj-lt"/>
                          <a:ea typeface="思源黑体 CN Normal" panose="020B0400000000000000" pitchFamily="34" charset="-122"/>
                        </a:rPr>
                        <a:t>。</a:t>
                      </a:r>
                      <a:r>
                        <a:rPr lang="zh-CN" altLang="zh-CN" sz="2800" dirty="0"/>
                        <a:t>．</a:t>
                      </a:r>
                      <a:r>
                        <a:rPr lang="zh-CN" altLang="en-US" sz="2800" dirty="0">
                          <a:latin typeface="+mj-lt"/>
                          <a:ea typeface="思源黑体 CN Normal" panose="020B0400000000000000" pitchFamily="34" charset="-122"/>
                        </a:rPr>
                        <a:t>非负性：</a:t>
                      </a:r>
                      <a:endParaRPr lang="en-US" altLang="zh-CN" sz="2800" i="1" dirty="0">
                        <a:latin typeface="+mj-lt"/>
                        <a:ea typeface="思源黑体 CN Normal" panose="020B0400000000000000" pitchFamily="34" charset="-122"/>
                      </a:endParaRPr>
                    </a:p>
                    <a:p>
                      <a:pPr>
                        <a:lnSpc>
                          <a:spcPct val="120000"/>
                        </a:lnSpc>
                      </a:pPr>
                      <a:r>
                        <a:rPr lang="en-US" altLang="zh-CN" sz="2800" dirty="0">
                          <a:latin typeface="+mj-lt"/>
                          <a:ea typeface="思源黑体 CN Normal" panose="020B0400000000000000" pitchFamily="34" charset="-122"/>
                        </a:rPr>
                        <a:t>2</a:t>
                      </a:r>
                      <a:r>
                        <a:rPr lang="zh-CN" altLang="en-US" sz="2800" baseline="30000" dirty="0">
                          <a:latin typeface="+mj-lt"/>
                          <a:ea typeface="思源黑体 CN Normal" panose="020B0400000000000000" pitchFamily="34" charset="-122"/>
                        </a:rPr>
                        <a:t>。</a:t>
                      </a:r>
                      <a:r>
                        <a:rPr lang="zh-CN" altLang="zh-CN" sz="2800" dirty="0"/>
                        <a:t>．</a:t>
                      </a:r>
                      <a:r>
                        <a:rPr lang="zh-CN" altLang="en-US" sz="2800" dirty="0">
                          <a:latin typeface="+mj-lt"/>
                          <a:ea typeface="思源黑体 CN Normal" panose="020B0400000000000000" pitchFamily="34" charset="-122"/>
                        </a:rPr>
                        <a:t>规范性：</a:t>
                      </a:r>
                      <a:r>
                        <a:rPr lang="en-US" altLang="zh-CN" sz="2800" b="1" dirty="0">
                          <a:ea typeface="Cambria Math" panose="02040503050406030204"/>
                        </a:rPr>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latin typeface="+mj-lt"/>
                          <a:ea typeface="思源黑体 CN Normal" panose="020B0400000000000000" pitchFamily="34" charset="-122"/>
                        </a:rPr>
                        <a:t>(</a:t>
                      </a:r>
                      <a14:m>
                        <m:oMath xmlns:m="http://schemas.openxmlformats.org/officeDocument/2006/math">
                          <m:r>
                            <m:rPr>
                              <m:nor/>
                            </m:rPr>
                            <a:rPr lang="en-US" altLang="zh-CN" sz="2800" i="0" dirty="0" smtClean="0">
                              <a:latin typeface="Cambria Math" panose="02040503050406030204" pitchFamily="18" charset="0"/>
                            </a:rPr>
                            <m:t>Ω</m:t>
                          </m:r>
                        </m:oMath>
                      </a14:m>
                      <a:r>
                        <a:rPr lang="en-US" altLang="zh-CN" sz="2800" dirty="0">
                          <a:latin typeface="+mj-lt"/>
                          <a:ea typeface="思源黑体 CN Normal" panose="020B0400000000000000" pitchFamily="34" charset="-122"/>
                        </a:rPr>
                        <a:t>)=1</a:t>
                      </a:r>
                      <a:r>
                        <a:rPr lang="zh-CN" altLang="en-US" sz="2800" dirty="0">
                          <a:latin typeface="+mj-lt"/>
                          <a:ea typeface="思源黑体 CN Normal" panose="020B0400000000000000" pitchFamily="34" charset="-122"/>
                        </a:rPr>
                        <a:t>；</a:t>
                      </a:r>
                    </a:p>
                    <a:p>
                      <a:pPr>
                        <a:lnSpc>
                          <a:spcPct val="120000"/>
                        </a:lnSpc>
                      </a:pPr>
                      <a:r>
                        <a:rPr lang="en-US" altLang="zh-CN" sz="2800" dirty="0">
                          <a:latin typeface="+mj-lt"/>
                          <a:ea typeface="思源黑体 CN Normal" panose="020B0400000000000000" pitchFamily="34" charset="-122"/>
                        </a:rPr>
                        <a:t>3</a:t>
                      </a:r>
                      <a:r>
                        <a:rPr lang="zh-CN" altLang="en-US" sz="2800" baseline="30000" dirty="0">
                          <a:latin typeface="+mj-lt"/>
                          <a:ea typeface="思源黑体 CN Normal" panose="020B0400000000000000" pitchFamily="34" charset="-122"/>
                        </a:rPr>
                        <a:t>。</a:t>
                      </a:r>
                      <a:r>
                        <a:rPr lang="zh-CN" altLang="zh-CN" sz="2800" dirty="0"/>
                        <a:t>．</a:t>
                      </a:r>
                      <a:r>
                        <a:rPr lang="zh-CN" altLang="en-US" sz="2800" dirty="0">
                          <a:latin typeface="+mj-lt"/>
                          <a:ea typeface="思源黑体 CN Normal" panose="020B0400000000000000" pitchFamily="34" charset="-122"/>
                        </a:rPr>
                        <a:t>可列可加性：对于     两两不相容的事件列</a:t>
                      </a:r>
                      <a:r>
                        <a:rPr lang="en-US" altLang="zh-CN"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A</a:t>
                      </a:r>
                      <a:r>
                        <a:rPr lang="en-US" altLang="zh-CN" sz="2800" i="1" baseline="-25000" dirty="0">
                          <a:latin typeface="+mj-lt"/>
                          <a:ea typeface="思源黑体 CN Normal" panose="020B0400000000000000" pitchFamily="34" charset="-122"/>
                        </a:rPr>
                        <a:t>n</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a:t>
                      </a:r>
                    </a:p>
                  </p:txBody>
                </p:sp>
              </mc:Choice>
              <mc:Fallback xmlns="">
                <p:sp>
                  <p:nvSpPr>
                    <p:cNvPr id="38" name="矩形 37"/>
                    <p:cNvSpPr>
                      <a:spLocks noRot="1" noChangeAspect="1" noMove="1" noResize="1" noEditPoints="1" noAdjustHandles="1" noChangeArrowheads="1" noChangeShapeType="1" noTextEdit="1"/>
                    </p:cNvSpPr>
                    <p:nvPr/>
                  </p:nvSpPr>
                  <p:spPr>
                    <a:xfrm>
                      <a:off x="928456" y="1648754"/>
                      <a:ext cx="6740514" cy="674471"/>
                    </a:xfrm>
                    <a:prstGeom prst="rect">
                      <a:avLst/>
                    </a:prstGeom>
                    <a:blipFill rotWithShape="1">
                      <a:blip r:embed="rId3"/>
                    </a:blipFill>
                    <a:ln w="57150">
                      <a:noFill/>
                    </a:ln>
                  </p:spPr>
                  <p:txBody>
                    <a:bodyPr/>
                    <a:lstStyle/>
                    <a:p>
                      <a:r>
                        <a:rPr lang="zh-CN" altLang="en-US">
                          <a:noFill/>
                        </a:rPr>
                        <a:t> </a:t>
                      </a:r>
                    </a:p>
                  </p:txBody>
                </p:sp>
              </mc:Fallback>
            </mc:AlternateContent>
          </p:grpSp>
          <p:pic>
            <p:nvPicPr>
              <p:cNvPr id="5" name="图片 4"/>
              <p:cNvPicPr>
                <a:picLocks noChangeAspect="1"/>
              </p:cNvPicPr>
              <p:nvPr/>
            </p:nvPicPr>
            <p:blipFill>
              <a:blip r:embed="rId4">
                <a:clrChange>
                  <a:clrFrom>
                    <a:srgbClr val="F8F8F8"/>
                  </a:clrFrom>
                  <a:clrTo>
                    <a:srgbClr val="F8F8F8">
                      <a:alpha val="0"/>
                    </a:srgbClr>
                  </a:clrTo>
                </a:clrChange>
                <a:duotone>
                  <a:prstClr val="black"/>
                  <a:srgbClr val="DEEBF7">
                    <a:tint val="45000"/>
                    <a:satMod val="400000"/>
                  </a:srgbClr>
                </a:duotone>
                <a:extLst>
                  <a:ext uri="{BEBA8EAE-BF5A-486C-A8C5-ECC9F3942E4B}">
                    <a14:imgProps xmlns:a14="http://schemas.microsoft.com/office/drawing/2010/main">
                      <a14:imgLayer r:embed="rId5">
                        <a14:imgEffect>
                          <a14:brightnessContrast contrast="40000"/>
                        </a14:imgEffect>
                        <a14:imgEffect>
                          <a14:colorTemperature colorTemp="11200"/>
                        </a14:imgEffect>
                        <a14:imgEffect>
                          <a14:saturation sat="0"/>
                        </a14:imgEffect>
                      </a14:imgLayer>
                    </a14:imgProps>
                  </a:ext>
                </a:extLst>
              </a:blip>
              <a:stretch>
                <a:fillRect/>
              </a:stretch>
            </p:blipFill>
            <p:spPr>
              <a:xfrm>
                <a:off x="2878043" y="2832499"/>
                <a:ext cx="2550728" cy="493760"/>
              </a:xfrm>
              <a:prstGeom prst="rect">
                <a:avLst/>
              </a:prstGeom>
            </p:spPr>
          </p:pic>
        </p:grpSp>
        <p:pic>
          <p:nvPicPr>
            <p:cNvPr id="41" name="图片 40"/>
            <p:cNvPicPr>
              <a:picLocks noChangeAspect="1"/>
            </p:cNvPicPr>
            <p:nvPr/>
          </p:nvPicPr>
          <p:blipFill rotWithShape="1">
            <a:blip r:embed="rId6">
              <a:clrChange>
                <a:clrFrom>
                  <a:srgbClr val="FFFDDB"/>
                </a:clrFrom>
                <a:clrTo>
                  <a:srgbClr val="FFFDDB">
                    <a:alpha val="0"/>
                  </a:srgbClr>
                </a:clrTo>
              </a:clrChange>
              <a:duotone>
                <a:prstClr val="black"/>
                <a:srgbClr val="DEEBF7">
                  <a:tint val="45000"/>
                  <a:satMod val="400000"/>
                </a:srgbClr>
              </a:duotone>
              <a:extLst>
                <a:ext uri="{BEBA8EAE-BF5A-486C-A8C5-ECC9F3942E4B}">
                  <a14:imgProps xmlns:a14="http://schemas.microsoft.com/office/drawing/2010/main">
                    <a14:imgLayer r:embed="rId7">
                      <a14:imgEffect>
                        <a14:colorTemperature colorTemp="11200"/>
                      </a14:imgEffect>
                      <a14:imgEffect>
                        <a14:sharpenSoften amount="50000"/>
                      </a14:imgEffect>
                    </a14:imgLayer>
                  </a14:imgProps>
                </a:ext>
              </a:extLst>
            </a:blip>
            <a:srcRect l="69576" t="24698" b="20252"/>
            <a:stretch>
              <a:fillRect/>
            </a:stretch>
          </p:blipFill>
          <p:spPr>
            <a:xfrm>
              <a:off x="4090578" y="3491212"/>
              <a:ext cx="404931" cy="311003"/>
            </a:xfrm>
            <a:prstGeom prst="rect">
              <a:avLst/>
            </a:prstGeom>
          </p:spPr>
        </p:pic>
      </p:grpSp>
      <p:grpSp>
        <p:nvGrpSpPr>
          <p:cNvPr id="36" name="组合 35"/>
          <p:cNvGrpSpPr/>
          <p:nvPr/>
        </p:nvGrpSpPr>
        <p:grpSpPr>
          <a:xfrm>
            <a:off x="1376068" y="978077"/>
            <a:ext cx="5042368" cy="531946"/>
            <a:chOff x="1053632" y="1397127"/>
            <a:chExt cx="5042368" cy="531946"/>
          </a:xfrm>
        </p:grpSpPr>
        <p:sp>
          <p:nvSpPr>
            <p:cNvPr id="4" name="矩形 3"/>
            <p:cNvSpPr/>
            <p:nvPr/>
          </p:nvSpPr>
          <p:spPr>
            <a:xfrm>
              <a:off x="1520318" y="1405853"/>
              <a:ext cx="4575682"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定义</a:t>
              </a:r>
              <a:r>
                <a:rPr lang="en-US" altLang="zh-CN" sz="2800" b="1" dirty="0">
                  <a:solidFill>
                    <a:srgbClr val="004EA2"/>
                  </a:solidFill>
                  <a:ea typeface="思源黑体 CN Bold" panose="020B0800000000000000" pitchFamily="34" charset="-122"/>
                </a:rPr>
                <a:t> </a:t>
              </a:r>
              <a:r>
                <a:rPr lang="zh-CN" altLang="en-US" sz="2800" dirty="0">
                  <a:solidFill>
                    <a:srgbClr val="004EA2"/>
                  </a:solidFill>
                  <a:ea typeface="思源黑体 CN Bold" panose="020B0800000000000000" pitchFamily="34" charset="-122"/>
                </a:rPr>
                <a:t>（概率的基本公理）</a:t>
              </a:r>
              <a:endParaRPr lang="en-US" altLang="zh-CN" sz="2800" dirty="0">
                <a:solidFill>
                  <a:srgbClr val="004EA2"/>
                </a:solidFill>
                <a:ea typeface="思源黑体 CN Bold" panose="020B0800000000000000" pitchFamily="34" charset="-122"/>
              </a:endParaRPr>
            </a:p>
          </p:txBody>
        </p:sp>
        <p:grpSp>
          <p:nvGrpSpPr>
            <p:cNvPr id="35" name="组合 34"/>
            <p:cNvGrpSpPr/>
            <p:nvPr/>
          </p:nvGrpSpPr>
          <p:grpSpPr>
            <a:xfrm>
              <a:off x="1053632" y="1397127"/>
              <a:ext cx="428587" cy="424183"/>
              <a:chOff x="1053632" y="1397127"/>
              <a:chExt cx="428587" cy="424183"/>
            </a:xfrm>
          </p:grpSpPr>
          <p:sp>
            <p:nvSpPr>
              <p:cNvPr id="33" name="矩形 32"/>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1109134" y="1448225"/>
                <a:ext cx="373085" cy="373085"/>
                <a:chOff x="1109134" y="1448225"/>
                <a:chExt cx="373085" cy="373085"/>
              </a:xfrm>
            </p:grpSpPr>
            <p:sp>
              <p:nvSpPr>
                <p:cNvPr id="30" name="矩形 29"/>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grpSp>
        <p:nvGrpSpPr>
          <p:cNvPr id="2" name="组合 1"/>
          <p:cNvGrpSpPr/>
          <p:nvPr/>
        </p:nvGrpSpPr>
        <p:grpSpPr>
          <a:xfrm>
            <a:off x="1376068" y="1631132"/>
            <a:ext cx="8698021" cy="1022147"/>
            <a:chOff x="1151093" y="2124505"/>
            <a:chExt cx="6339367" cy="954107"/>
          </a:xfrm>
        </p:grpSpPr>
        <mc:AlternateContent xmlns:mc="http://schemas.openxmlformats.org/markup-compatibility/2006" xmlns:a14="http://schemas.microsoft.com/office/drawing/2010/main">
          <mc:Choice Requires="a14">
            <p:sp>
              <p:nvSpPr>
                <p:cNvPr id="53" name="文本框 52"/>
                <p:cNvSpPr txBox="1"/>
                <p:nvPr/>
              </p:nvSpPr>
              <p:spPr>
                <a:xfrm>
                  <a:off x="1151093" y="2124505"/>
                  <a:ext cx="6339367" cy="954107"/>
                </a:xfrm>
                <a:prstGeom prst="rect">
                  <a:avLst/>
                </a:prstGeom>
                <a:noFill/>
              </p:spPr>
              <p:txBody>
                <a:bodyPr wrap="square" rtlCol="0">
                  <a:spAutoFit/>
                </a:bodyPr>
                <a:lstStyle/>
                <a:p>
                  <a:r>
                    <a:rPr lang="zh-CN" altLang="en-US" sz="2800" dirty="0">
                      <a:sym typeface="+mn-ea"/>
                    </a:rPr>
                    <a:t>如果从     到实数集上的映射</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sym typeface="+mn-ea"/>
                    </a:rPr>
                    <a:t>(•</a:t>
                  </a:r>
                  <a:r>
                    <a:rPr lang="en-US" altLang="zh-CN" sz="2800" dirty="0">
                      <a:ea typeface="思源黑体 CN Normal" panose="020B0400000000000000" pitchFamily="34" charset="-122"/>
                    </a:rPr>
                    <a:t>)</a:t>
                  </a:r>
                  <a:r>
                    <a:rPr lang="zh-CN" altLang="en-US" sz="2800" dirty="0">
                      <a:sym typeface="+mn-ea"/>
                    </a:rPr>
                    <a:t>满足如下条件：</a:t>
                  </a:r>
                </a:p>
              </p:txBody>
            </p:sp>
          </mc:Choice>
          <mc:Fallback xmlns="">
            <p:sp>
              <p:nvSpPr>
                <p:cNvPr id="53" name="文本框 52"/>
                <p:cNvSpPr txBox="1">
                  <a:spLocks noRot="1" noChangeAspect="1" noMove="1" noResize="1" noEditPoints="1" noAdjustHandles="1" noChangeArrowheads="1" noChangeShapeType="1" noTextEdit="1"/>
                </p:cNvSpPr>
                <p:nvPr/>
              </p:nvSpPr>
              <p:spPr>
                <a:xfrm>
                  <a:off x="1151093" y="2124505"/>
                  <a:ext cx="6339367" cy="954107"/>
                </a:xfrm>
                <a:prstGeom prst="rect">
                  <a:avLst/>
                </a:prstGeom>
                <a:blipFill rotWithShape="1">
                  <a:blip r:embed="rId8"/>
                </a:blipFill>
              </p:spPr>
              <p:txBody>
                <a:bodyPr/>
                <a:lstStyle/>
                <a:p>
                  <a:r>
                    <a:rPr lang="zh-CN" altLang="en-US">
                      <a:noFill/>
                    </a:rPr>
                    <a:t> </a:t>
                  </a:r>
                </a:p>
              </p:txBody>
            </p:sp>
          </mc:Fallback>
        </mc:AlternateContent>
        <p:pic>
          <p:nvPicPr>
            <p:cNvPr id="28" name="图片 27"/>
            <p:cNvPicPr>
              <a:picLocks noChangeAspect="1"/>
            </p:cNvPicPr>
            <p:nvPr/>
          </p:nvPicPr>
          <p:blipFill rotWithShape="1">
            <a:blip r:embed="rId9">
              <a:clrChange>
                <a:clrFrom>
                  <a:srgbClr val="FFFFFF"/>
                </a:clrFrom>
                <a:clrTo>
                  <a:srgbClr val="FFFFFF">
                    <a:alpha val="0"/>
                  </a:srgbClr>
                </a:clrTo>
              </a:clrChange>
              <a:duotone>
                <a:prstClr val="black"/>
                <a:srgbClr val="F2F6FF">
                  <a:tint val="45000"/>
                  <a:satMod val="400000"/>
                </a:srgbClr>
              </a:duotone>
              <a:extLst>
                <a:ext uri="{BEBA8EAE-BF5A-486C-A8C5-ECC9F3942E4B}">
                  <a14:imgProps xmlns:a14="http://schemas.microsoft.com/office/drawing/2010/main">
                    <a14:imgLayer r:embed="rId7">
                      <a14:imgEffect>
                        <a14:sharpenSoften amount="50000"/>
                      </a14:imgEffect>
                    </a14:imgLayer>
                  </a14:imgProps>
                </a:ext>
              </a:extLst>
            </a:blip>
            <a:srcRect l="69210" t="26085" b="22643"/>
            <a:stretch>
              <a:fillRect/>
            </a:stretch>
          </p:blipFill>
          <p:spPr>
            <a:xfrm>
              <a:off x="2020099" y="2212065"/>
              <a:ext cx="289561" cy="318570"/>
            </a:xfrm>
            <a:prstGeom prst="rect">
              <a:avLst/>
            </a:prstGeom>
          </p:spPr>
        </p:pic>
      </p:grpSp>
      <p:graphicFrame>
        <p:nvGraphicFramePr>
          <p:cNvPr id="43" name="Object 3"/>
          <p:cNvGraphicFramePr>
            <a:graphicFrameLocks noChangeAspect="1"/>
          </p:cNvGraphicFramePr>
          <p:nvPr/>
        </p:nvGraphicFramePr>
        <p:xfrm>
          <a:off x="3611381" y="4058979"/>
          <a:ext cx="3222608" cy="979046"/>
        </p:xfrm>
        <a:graphic>
          <a:graphicData uri="http://schemas.openxmlformats.org/presentationml/2006/ole">
            <mc:AlternateContent xmlns:mc="http://schemas.openxmlformats.org/markup-compatibility/2006">
              <mc:Choice xmlns:v="urn:schemas-microsoft-com:vml" Requires="v">
                <p:oleObj name="Equation" r:id="rId10" imgW="28956000" imgH="10363200" progId="Equation.DSMT4">
                  <p:embed/>
                </p:oleObj>
              </mc:Choice>
              <mc:Fallback>
                <p:oleObj name="Equation" r:id="rId10" imgW="28956000" imgH="10363200" progId="Equation.DSMT4">
                  <p:embed/>
                  <p:pic>
                    <p:nvPicPr>
                      <p:cNvPr id="0" name="Object 3"/>
                      <p:cNvPicPr>
                        <a:picLocks noChangeAspect="1" noChangeArrowheads="1"/>
                      </p:cNvPicPr>
                      <p:nvPr/>
                    </p:nvPicPr>
                    <p:blipFill>
                      <a:blip r:embed="rId11"/>
                      <a:srcRect/>
                      <a:stretch>
                        <a:fillRect/>
                      </a:stretch>
                    </p:blipFill>
                    <p:spPr bwMode="auto">
                      <a:xfrm>
                        <a:off x="3611381" y="4058979"/>
                        <a:ext cx="3222608" cy="979046"/>
                      </a:xfrm>
                      <a:prstGeom prst="rect">
                        <a:avLst/>
                      </a:prstGeom>
                      <a:noFill/>
                      <a:ln>
                        <a:noFill/>
                      </a:ln>
                    </p:spPr>
                  </p:pic>
                </p:oleObj>
              </mc:Fallback>
            </mc:AlternateContent>
          </a:graphicData>
        </a:graphic>
      </p:graphicFrame>
      <p:sp>
        <p:nvSpPr>
          <p:cNvPr id="3" name="灯片编号占位符 2"/>
          <p:cNvSpPr>
            <a:spLocks noGrp="1"/>
          </p:cNvSpPr>
          <p:nvPr>
            <p:ph type="sldNum" sz="quarter" idx="12"/>
          </p:nvPr>
        </p:nvSpPr>
        <p:spPr/>
        <p:txBody>
          <a:bodyPr/>
          <a:lstStyle/>
          <a:p>
            <a:fld id="{5FD308DF-D0D6-41CA-8E01-1A1CE80A10EE}" type="slidenum">
              <a:rPr lang="zh-CN" altLang="en-US" smtClean="0"/>
              <a:t>49</a:t>
            </a:fld>
            <a:endParaRPr lang="zh-CN" altLang="en-US"/>
          </a:p>
        </p:txBody>
      </p:sp>
      <p:grpSp>
        <p:nvGrpSpPr>
          <p:cNvPr id="6" name="组合 5"/>
          <p:cNvGrpSpPr/>
          <p:nvPr/>
        </p:nvGrpSpPr>
        <p:grpSpPr>
          <a:xfrm>
            <a:off x="1307807" y="5150477"/>
            <a:ext cx="8766282" cy="1383665"/>
            <a:chOff x="1362525" y="5239003"/>
            <a:chExt cx="8766282" cy="1383665"/>
          </a:xfrm>
        </p:grpSpPr>
        <mc:AlternateContent xmlns:mc="http://schemas.openxmlformats.org/markup-compatibility/2006" xmlns:a14="http://schemas.microsoft.com/office/drawing/2010/main">
          <mc:Choice Requires="a14">
            <p:sp>
              <p:nvSpPr>
                <p:cNvPr id="23" name="矩形 22"/>
                <p:cNvSpPr/>
                <p:nvPr/>
              </p:nvSpPr>
              <p:spPr>
                <a:xfrm>
                  <a:off x="1362525" y="5239003"/>
                  <a:ext cx="8766282" cy="1383665"/>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就称</a:t>
                  </a:r>
                  <a14:m>
                    <m:oMath xmlns:m="http://schemas.openxmlformats.org/officeDocument/2006/math">
                      <m:r>
                        <a:rPr lang="en-US" altLang="zh-CN" sz="2800" b="1" i="1">
                          <a:latin typeface="Cambria Math" panose="02040503050406030204"/>
                          <a:ea typeface="Cambria Math" panose="02040503050406030204"/>
                        </a:rPr>
                        <m:t>ℙ</m:t>
                      </m:r>
                    </m:oMath>
                  </a14:m>
                  <a:r>
                    <a:rPr lang="zh-CN" altLang="en-US" sz="2800" dirty="0">
                      <a:latin typeface="思源黑体 CN Normal" panose="020B0400000000000000" pitchFamily="34" charset="-122"/>
                      <a:ea typeface="思源黑体 CN Normal" panose="020B0400000000000000" pitchFamily="34" charset="-122"/>
                    </a:rPr>
                    <a:t>为  上的</a:t>
                  </a:r>
                  <a:r>
                    <a:rPr lang="zh-CN" altLang="en-US" sz="2800" b="1" dirty="0">
                      <a:latin typeface="思源黑体 CN Normal" panose="020B0400000000000000" pitchFamily="34" charset="-122"/>
                      <a:ea typeface="思源黑体 CN Normal" panose="020B0400000000000000" pitchFamily="34" charset="-122"/>
                    </a:rPr>
                    <a:t>概率测度</a:t>
                  </a:r>
                  <a:r>
                    <a:rPr lang="zh-CN" altLang="en-US" sz="2800" dirty="0">
                      <a:latin typeface="思源黑体 CN Normal" panose="020B0400000000000000" pitchFamily="34" charset="-122"/>
                      <a:ea typeface="思源黑体 CN Normal" panose="020B0400000000000000" pitchFamily="34" charset="-122"/>
                    </a:rPr>
                    <a:t>，简称为</a:t>
                  </a:r>
                  <a:r>
                    <a:rPr lang="zh-CN" altLang="en-US" sz="2800" b="1" dirty="0">
                      <a:latin typeface="思源黑体 CN Normal" panose="020B0400000000000000" pitchFamily="34" charset="-122"/>
                      <a:ea typeface="思源黑体 CN Normal" panose="020B0400000000000000" pitchFamily="34" charset="-122"/>
                    </a:rPr>
                    <a:t>概率</a:t>
                  </a:r>
                  <a:r>
                    <a:rPr lang="zh-CN" altLang="en-US" sz="2800" dirty="0">
                      <a:latin typeface="思源黑体 CN Normal" panose="020B0400000000000000" pitchFamily="34" charset="-122"/>
                      <a:ea typeface="思源黑体 CN Normal" panose="020B0400000000000000" pitchFamily="34" charset="-122"/>
                    </a:rPr>
                    <a:t>；称</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A</a:t>
                  </a:r>
                  <a:r>
                    <a:rPr lang="en-US" altLang="zh-CN" sz="2800" dirty="0">
                      <a:latin typeface="+mj-lt"/>
                      <a:ea typeface="思源黑体 CN Normal" panose="020B0400000000000000" pitchFamily="34" charset="-122"/>
                    </a:rPr>
                    <a:t>)</a:t>
                  </a:r>
                  <a:r>
                    <a:rPr lang="zh-CN" altLang="en-US" sz="2800" dirty="0">
                      <a:latin typeface="思源黑体 CN Normal" panose="020B0400000000000000" pitchFamily="34" charset="-122"/>
                      <a:ea typeface="思源黑体 CN Normal" panose="020B0400000000000000" pitchFamily="34" charset="-122"/>
                    </a:rPr>
                    <a:t>为</a:t>
                  </a:r>
                  <a:r>
                    <a:rPr lang="zh-CN" altLang="en-US" sz="2800" b="1" dirty="0">
                      <a:latin typeface="思源黑体 CN Normal" panose="020B0400000000000000" pitchFamily="34" charset="-122"/>
                      <a:ea typeface="思源黑体 CN Normal" panose="020B0400000000000000" pitchFamily="34" charset="-122"/>
                    </a:rPr>
                    <a:t>事件</a:t>
                  </a:r>
                  <a:r>
                    <a:rPr lang="en-US" altLang="zh-CN" sz="2800" b="1" i="1" dirty="0">
                      <a:latin typeface="+mj-lt"/>
                      <a:ea typeface="思源黑体 CN Normal" panose="020B0400000000000000" pitchFamily="34" charset="-122"/>
                    </a:rPr>
                    <a:t>A</a:t>
                  </a:r>
                  <a:r>
                    <a:rPr lang="zh-CN" altLang="en-US" sz="2800" b="1" dirty="0">
                      <a:latin typeface="+mj-lt"/>
                      <a:ea typeface="思源黑体 CN Normal" panose="020B0400000000000000" pitchFamily="34" charset="-122"/>
                    </a:rPr>
                    <a:t>的概率</a:t>
                  </a:r>
                  <a:r>
                    <a:rPr lang="zh-CN" altLang="en-US" sz="2800" dirty="0">
                      <a:latin typeface="思源黑体 CN Normal" panose="020B0400000000000000" pitchFamily="34" charset="-122"/>
                      <a:ea typeface="思源黑体 CN Normal" panose="020B0400000000000000" pitchFamily="34" charset="-122"/>
                    </a:rPr>
                    <a:t>；称</a:t>
                  </a:r>
                  <a:r>
                    <a:rPr lang="en-US" altLang="zh-CN" sz="2800" dirty="0">
                      <a:ea typeface="思源黑体 CN Normal" panose="020B0400000000000000" pitchFamily="34" charset="-122"/>
                    </a:rPr>
                    <a:t>(</a:t>
                  </a:r>
                  <a14:m>
                    <m:oMath xmlns:m="http://schemas.openxmlformats.org/officeDocument/2006/math">
                      <m:r>
                        <m:rPr>
                          <m:nor/>
                        </m:rPr>
                        <a:rPr lang="en-US" altLang="zh-CN" sz="2800" dirty="0">
                          <a:latin typeface="Cambria Math" panose="02040503050406030204" pitchFamily="18" charset="0"/>
                        </a:rPr>
                        <m:t>Ω</m:t>
                      </m:r>
                    </m:oMath>
                  </a14:m>
                  <a:r>
                    <a:rPr lang="en-US" altLang="zh-CN" sz="2800" dirty="0">
                      <a:ea typeface="思源黑体 CN Normal" panose="020B0400000000000000" pitchFamily="34" charset="-122"/>
                    </a:rPr>
                    <a:t>,      ,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ea typeface="思源黑体 CN Normal" panose="020B0400000000000000" pitchFamily="34" charset="-122"/>
                    </a:rPr>
                    <a:t>)</a:t>
                  </a:r>
                  <a:r>
                    <a:rPr lang="zh-CN" altLang="en-US" sz="2800" dirty="0">
                      <a:latin typeface="思源黑体 CN Normal" panose="020B0400000000000000" pitchFamily="34" charset="-122"/>
                      <a:ea typeface="思源黑体 CN Normal" panose="020B0400000000000000" pitchFamily="34" charset="-122"/>
                    </a:rPr>
                    <a:t>为</a:t>
                  </a:r>
                  <a:r>
                    <a:rPr lang="zh-CN" altLang="en-US" sz="2800" b="1" dirty="0">
                      <a:latin typeface="思源黑体 CN Normal" panose="020B0400000000000000" pitchFamily="34" charset="-122"/>
                      <a:ea typeface="思源黑体 CN Normal" panose="020B0400000000000000" pitchFamily="34" charset="-122"/>
                    </a:rPr>
                    <a:t>概率空间</a:t>
                  </a:r>
                  <a:r>
                    <a:rPr lang="en-US" altLang="zh-CN" sz="2800" b="1"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a:p>
                  <a:endParaRPr lang="zh-CN" altLang="en-US" sz="2800" dirty="0">
                    <a:latin typeface="思源黑体 CN Normal" panose="020B0400000000000000" pitchFamily="34" charset="-122"/>
                    <a:ea typeface="思源黑体 CN Normal" panose="020B0400000000000000" pitchFamily="34" charset="-122"/>
                  </a:endParaRPr>
                </a:p>
              </p:txBody>
            </p:sp>
          </mc:Choice>
          <mc:Fallback xmlns="">
            <p:sp>
              <p:nvSpPr>
                <p:cNvPr id="23" name="矩形 22"/>
                <p:cNvSpPr>
                  <a:spLocks noRot="1" noChangeAspect="1" noMove="1" noResize="1" noEditPoints="1" noAdjustHandles="1" noChangeArrowheads="1" noChangeShapeType="1" noTextEdit="1"/>
                </p:cNvSpPr>
                <p:nvPr/>
              </p:nvSpPr>
              <p:spPr>
                <a:xfrm>
                  <a:off x="1362525" y="5239003"/>
                  <a:ext cx="8766282" cy="1383665"/>
                </a:xfrm>
                <a:prstGeom prst="rect">
                  <a:avLst/>
                </a:prstGeom>
                <a:blipFill rotWithShape="1">
                  <a:blip r:embed="rId12"/>
                </a:blipFill>
                <a:ln w="57150">
                  <a:noFill/>
                </a:ln>
              </p:spPr>
              <p:txBody>
                <a:bodyPr/>
                <a:lstStyle/>
                <a:p>
                  <a:r>
                    <a:rPr lang="zh-CN" altLang="en-US">
                      <a:noFill/>
                    </a:rPr>
                    <a:t> </a:t>
                  </a:r>
                </a:p>
              </p:txBody>
            </p:sp>
          </mc:Fallback>
        </mc:AlternateContent>
        <p:pic>
          <p:nvPicPr>
            <p:cNvPr id="31" name="图片 30"/>
            <p:cNvPicPr>
              <a:picLocks noChangeAspect="1"/>
            </p:cNvPicPr>
            <p:nvPr/>
          </p:nvPicPr>
          <p:blipFill rotWithShape="1">
            <a:blip r:embed="rId9">
              <a:clrChange>
                <a:clrFrom>
                  <a:srgbClr val="FFFFFF"/>
                </a:clrFrom>
                <a:clrTo>
                  <a:srgbClr val="FFFFFF">
                    <a:alpha val="0"/>
                  </a:srgbClr>
                </a:clrTo>
              </a:clrChange>
              <a:duotone>
                <a:prstClr val="black"/>
                <a:srgbClr val="F2F6FF">
                  <a:tint val="45000"/>
                  <a:satMod val="400000"/>
                </a:srgbClr>
              </a:duotone>
              <a:extLst>
                <a:ext uri="{BEBA8EAE-BF5A-486C-A8C5-ECC9F3942E4B}">
                  <a14:imgProps xmlns:a14="http://schemas.microsoft.com/office/drawing/2010/main">
                    <a14:imgLayer r:embed="rId7">
                      <a14:imgEffect>
                        <a14:sharpenSoften amount="50000"/>
                      </a14:imgEffect>
                    </a14:imgLayer>
                  </a14:imgProps>
                </a:ext>
              </a:extLst>
            </a:blip>
            <a:srcRect l="69210" t="26085" b="22643"/>
            <a:stretch>
              <a:fillRect/>
            </a:stretch>
          </p:blipFill>
          <p:spPr>
            <a:xfrm>
              <a:off x="4226844" y="5841343"/>
              <a:ext cx="385648" cy="282424"/>
            </a:xfrm>
            <a:prstGeom prst="rect">
              <a:avLst/>
            </a:prstGeom>
          </p:spPr>
        </p:pic>
        <p:pic>
          <p:nvPicPr>
            <p:cNvPr id="42" name="图片 41"/>
            <p:cNvPicPr>
              <a:picLocks noChangeAspect="1"/>
            </p:cNvPicPr>
            <p:nvPr/>
          </p:nvPicPr>
          <p:blipFill rotWithShape="1">
            <a:blip r:embed="rId9">
              <a:clrChange>
                <a:clrFrom>
                  <a:srgbClr val="FFFFFF"/>
                </a:clrFrom>
                <a:clrTo>
                  <a:srgbClr val="FFFFFF">
                    <a:alpha val="0"/>
                  </a:srgbClr>
                </a:clrTo>
              </a:clrChange>
              <a:duotone>
                <a:prstClr val="black"/>
                <a:srgbClr val="F2F6FF">
                  <a:tint val="45000"/>
                  <a:satMod val="400000"/>
                </a:srgbClr>
              </a:duotone>
              <a:extLst>
                <a:ext uri="{BEBA8EAE-BF5A-486C-A8C5-ECC9F3942E4B}">
                  <a14:imgProps xmlns:a14="http://schemas.microsoft.com/office/drawing/2010/main">
                    <a14:imgLayer r:embed="rId7">
                      <a14:imgEffect>
                        <a14:sharpenSoften amount="50000"/>
                      </a14:imgEffect>
                    </a14:imgLayer>
                  </a14:imgProps>
                </a:ext>
              </a:extLst>
            </a:blip>
            <a:srcRect l="69210" t="26085" b="22643"/>
            <a:stretch>
              <a:fillRect/>
            </a:stretch>
          </p:blipFill>
          <p:spPr>
            <a:xfrm>
              <a:off x="2777586" y="5330804"/>
              <a:ext cx="443248" cy="380762"/>
            </a:xfrm>
            <a:prstGeom prst="rect">
              <a:avLst/>
            </a:prstGeom>
          </p:spPr>
        </p:pic>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26118" y="1290056"/>
            <a:ext cx="8562177" cy="2862322"/>
          </a:xfrm>
          <a:prstGeom prst="rect">
            <a:avLst/>
          </a:prstGeom>
          <a:noFill/>
        </p:spPr>
        <p:txBody>
          <a:bodyPr wrap="square" rtlCol="0">
            <a:spAutoFit/>
          </a:bodyPr>
          <a:lstStyle/>
          <a:p>
            <a:pPr indent="521970"/>
            <a:r>
              <a:rPr lang="en-US" altLang="zh-CN" sz="2000" dirty="0"/>
              <a:t>1651</a:t>
            </a:r>
            <a:r>
              <a:rPr lang="zh-CN" altLang="en-US" sz="2000" dirty="0"/>
              <a:t>年的夏天，法国数学家、物理学家布莱瑟</a:t>
            </a:r>
            <a:r>
              <a:rPr lang="en-US" altLang="zh-CN" sz="2000" dirty="0"/>
              <a:t>·</a:t>
            </a:r>
            <a:r>
              <a:rPr lang="zh-CN" altLang="en-US" sz="2000" dirty="0">
                <a:solidFill>
                  <a:srgbClr val="FF0000"/>
                </a:solidFill>
              </a:rPr>
              <a:t>帕斯卡</a:t>
            </a:r>
            <a:r>
              <a:rPr lang="en-US" altLang="zh-CN" sz="2000" dirty="0"/>
              <a:t>(</a:t>
            </a:r>
            <a:r>
              <a:rPr lang="en-US" altLang="zh-CN" sz="2000" dirty="0" err="1"/>
              <a:t>Blaise</a:t>
            </a:r>
            <a:r>
              <a:rPr lang="en-US" altLang="zh-CN" sz="2000" dirty="0"/>
              <a:t> Pascul,1623—1662)</a:t>
            </a:r>
            <a:r>
              <a:rPr lang="zh-CN" altLang="en-US" sz="2000" dirty="0"/>
              <a:t>在前往浦挨托镇的旅行途中，偶然遇到了一位名叫</a:t>
            </a:r>
            <a:r>
              <a:rPr lang="zh-CN" altLang="en-US" sz="2000" dirty="0">
                <a:solidFill>
                  <a:srgbClr val="FF0000"/>
                </a:solidFill>
              </a:rPr>
              <a:t>梅雷</a:t>
            </a:r>
            <a:r>
              <a:rPr lang="zh-CN" altLang="en-US" sz="2000" dirty="0"/>
              <a:t>（又译梅勒，</a:t>
            </a:r>
            <a:r>
              <a:rPr lang="en-US" altLang="zh-CN" sz="2000" dirty="0"/>
              <a:t>Chevalier Mere</a:t>
            </a:r>
            <a:r>
              <a:rPr lang="zh-CN" altLang="en-US" sz="2000" dirty="0"/>
              <a:t>）的贵族公子哥儿，他是一位赌场的好手。为了消磨旅途的寂寞，他同帕斯卡谈起了他曾经在赌博中遇到的问题，这是一个十分有趣的“分赌注”的问题。</a:t>
            </a:r>
            <a:br>
              <a:rPr lang="zh-CN" altLang="en-US" sz="2000" dirty="0"/>
            </a:br>
            <a:r>
              <a:rPr lang="zh-CN" altLang="en-US" sz="2000" dirty="0"/>
              <a:t>         梅雷说有一次他和</a:t>
            </a:r>
            <a:r>
              <a:rPr lang="zh-CN" altLang="en-US" sz="2000" dirty="0">
                <a:solidFill>
                  <a:srgbClr val="FF0000"/>
                </a:solidFill>
              </a:rPr>
              <a:t>赌友</a:t>
            </a:r>
            <a:r>
              <a:rPr lang="zh-CN" altLang="en-US" sz="2000" dirty="0"/>
              <a:t>掷骰子时各押</a:t>
            </a:r>
            <a:r>
              <a:rPr lang="en-US" altLang="zh-CN" sz="2000" dirty="0"/>
              <a:t>32</a:t>
            </a:r>
            <a:r>
              <a:rPr lang="zh-CN" altLang="en-US" sz="2000" dirty="0"/>
              <a:t>个金币的赌注，双方约定如果先掷出三次</a:t>
            </a:r>
            <a:r>
              <a:rPr lang="en-US" altLang="zh-CN" sz="2000" dirty="0"/>
              <a:t>6</a:t>
            </a:r>
            <a:r>
              <a:rPr lang="zh-CN" altLang="en-US" sz="2000" dirty="0"/>
              <a:t>点梅雷获胜，如果先掷出三次</a:t>
            </a:r>
            <a:r>
              <a:rPr lang="en-US" altLang="zh-CN" sz="2000" dirty="0"/>
              <a:t>4</a:t>
            </a:r>
            <a:r>
              <a:rPr lang="zh-CN" altLang="en-US" sz="2000" dirty="0"/>
              <a:t>点，则对方获胜。当</a:t>
            </a:r>
            <a:r>
              <a:rPr lang="zh-CN" altLang="en-US" sz="2000" u="sng" dirty="0"/>
              <a:t>掷出两次</a:t>
            </a:r>
            <a:r>
              <a:rPr lang="en-US" altLang="zh-CN" sz="2000" u="sng" dirty="0"/>
              <a:t>6</a:t>
            </a:r>
            <a:r>
              <a:rPr lang="zh-CN" altLang="en-US" sz="2000" u="sng" dirty="0"/>
              <a:t>点</a:t>
            </a:r>
            <a:r>
              <a:rPr lang="zh-CN" altLang="en-US" sz="2000" dirty="0"/>
              <a:t>，</a:t>
            </a:r>
            <a:r>
              <a:rPr lang="zh-CN" altLang="en-US" sz="2000" u="sng" dirty="0"/>
              <a:t>一次</a:t>
            </a:r>
            <a:r>
              <a:rPr lang="en-US" altLang="zh-CN" sz="2000" u="sng" dirty="0"/>
              <a:t>4</a:t>
            </a:r>
            <a:r>
              <a:rPr lang="zh-CN" altLang="en-US" sz="2000" u="sng" dirty="0"/>
              <a:t>点</a:t>
            </a:r>
            <a:r>
              <a:rPr lang="zh-CN" altLang="en-US" sz="2000" dirty="0"/>
              <a:t>时，梅雷因有事赌博只好中断。剩下的问题是两人如何分这</a:t>
            </a:r>
            <a:r>
              <a:rPr lang="en-US" altLang="zh-CN" sz="2000" dirty="0"/>
              <a:t>64</a:t>
            </a:r>
            <a:r>
              <a:rPr lang="zh-CN" altLang="en-US" sz="2000" dirty="0"/>
              <a:t>个金币，他俩因这个问题产生了争执。</a:t>
            </a:r>
            <a:endParaRPr lang="en-US" altLang="zh-CN" sz="2000" dirty="0"/>
          </a:p>
        </p:txBody>
      </p:sp>
      <p:sp>
        <p:nvSpPr>
          <p:cNvPr id="8" name="矩形 7"/>
          <p:cNvSpPr/>
          <p:nvPr/>
        </p:nvSpPr>
        <p:spPr>
          <a:xfrm>
            <a:off x="1626118" y="4552281"/>
            <a:ext cx="8430322" cy="1015663"/>
          </a:xfrm>
          <a:prstGeom prst="rect">
            <a:avLst/>
          </a:prstGeom>
        </p:spPr>
        <p:txBody>
          <a:bodyPr wrap="square">
            <a:spAutoFit/>
          </a:bodyPr>
          <a:lstStyle/>
          <a:p>
            <a:pPr indent="521970"/>
            <a:r>
              <a:rPr lang="zh-CN" altLang="en-US" sz="2000" dirty="0"/>
              <a:t>赌友说：他要再碰上两次</a:t>
            </a:r>
            <a:r>
              <a:rPr lang="en-US" altLang="zh-CN" sz="2000" dirty="0"/>
              <a:t>4</a:t>
            </a:r>
            <a:r>
              <a:rPr lang="zh-CN" altLang="en-US" sz="2000" dirty="0"/>
              <a:t>点，或梅雷要再碰上一次</a:t>
            </a:r>
            <a:r>
              <a:rPr lang="en-US" altLang="zh-CN" sz="2000" dirty="0"/>
              <a:t>6</a:t>
            </a:r>
            <a:r>
              <a:rPr lang="zh-CN" altLang="en-US" sz="2000" dirty="0"/>
              <a:t>点就算赢，所以他有权分得梅雷分得的一半，即梅雷分</a:t>
            </a:r>
            <a:r>
              <a:rPr lang="en-US" altLang="zh-CN" sz="2000" dirty="0"/>
              <a:t>64</a:t>
            </a:r>
            <a:r>
              <a:rPr lang="zh-CN" altLang="en-US" sz="2000" dirty="0"/>
              <a:t>个金币的</a:t>
            </a:r>
            <a:r>
              <a:rPr lang="en-US" altLang="zh-CN" sz="2000" dirty="0"/>
              <a:t>2/3</a:t>
            </a:r>
            <a:r>
              <a:rPr lang="zh-CN" altLang="en-US" sz="2000" dirty="0"/>
              <a:t>，自己分</a:t>
            </a:r>
            <a:r>
              <a:rPr lang="en-US" altLang="zh-CN" sz="2000" dirty="0"/>
              <a:t>64</a:t>
            </a:r>
            <a:r>
              <a:rPr lang="zh-CN" altLang="en-US" sz="2000" dirty="0"/>
              <a:t>个金币的</a:t>
            </a:r>
            <a:r>
              <a:rPr lang="en-US" altLang="zh-CN" sz="2000" dirty="0"/>
              <a:t>1/3</a:t>
            </a:r>
            <a:r>
              <a:rPr lang="zh-CN" altLang="en-US" sz="2000" dirty="0"/>
              <a:t>。</a:t>
            </a:r>
            <a:endParaRPr lang="en-US" altLang="zh-CN" sz="2000" dirty="0"/>
          </a:p>
        </p:txBody>
      </p:sp>
      <p:sp>
        <p:nvSpPr>
          <p:cNvPr id="2" name="灯片编号占位符 1"/>
          <p:cNvSpPr>
            <a:spLocks noGrp="1"/>
          </p:cNvSpPr>
          <p:nvPr>
            <p:ph type="sldNum" sz="quarter" idx="12"/>
          </p:nvPr>
        </p:nvSpPr>
        <p:spPr/>
        <p:txBody>
          <a:bodyPr/>
          <a:lstStyle/>
          <a:p>
            <a:fld id="{5FD308DF-D0D6-41CA-8E01-1A1CE80A10EE}" type="slidenum">
              <a:rPr lang="zh-CN" altLang="en-US" smtClean="0"/>
              <a:t>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5"/>
          <p:cNvSpPr txBox="1"/>
          <p:nvPr/>
        </p:nvSpPr>
        <p:spPr>
          <a:xfrm>
            <a:off x="1349296" y="1429558"/>
            <a:ext cx="5408342"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000"/>
              </a:lnSpc>
            </a:pPr>
            <a:r>
              <a:rPr lang="zh-CN" altLang="en-US" sz="2400" dirty="0"/>
              <a:t>安德列</a:t>
            </a:r>
            <a:r>
              <a:rPr lang="en-US" altLang="zh-CN" sz="2400" dirty="0"/>
              <a:t>·</a:t>
            </a:r>
            <a:r>
              <a:rPr lang="zh-CN" altLang="en-US" sz="2400" dirty="0"/>
              <a:t>柯尔莫哥洛夫（</a:t>
            </a:r>
            <a:r>
              <a:rPr lang="en-US" altLang="zh-CN" sz="2400" dirty="0"/>
              <a:t>1903</a:t>
            </a:r>
            <a:r>
              <a:rPr lang="zh-CN" altLang="en-US" sz="2400" dirty="0"/>
              <a:t>年</a:t>
            </a:r>
            <a:r>
              <a:rPr lang="en-US" altLang="zh-CN" sz="2400" dirty="0"/>
              <a:t>4</a:t>
            </a:r>
            <a:r>
              <a:rPr lang="zh-CN" altLang="en-US" sz="2400" dirty="0"/>
              <a:t>月</a:t>
            </a:r>
            <a:r>
              <a:rPr lang="en-US" altLang="zh-CN" sz="2400" dirty="0"/>
              <a:t>25</a:t>
            </a:r>
            <a:r>
              <a:rPr lang="zh-CN" altLang="en-US" sz="2400" dirty="0"/>
              <a:t>日－</a:t>
            </a:r>
            <a:r>
              <a:rPr lang="en-US" altLang="zh-CN" sz="2400" dirty="0"/>
              <a:t>1987</a:t>
            </a:r>
            <a:r>
              <a:rPr lang="zh-CN" altLang="en-US" sz="2400" dirty="0"/>
              <a:t>年</a:t>
            </a:r>
            <a:r>
              <a:rPr lang="en-US" altLang="zh-CN" sz="2400" dirty="0"/>
              <a:t>10</a:t>
            </a:r>
            <a:r>
              <a:rPr lang="zh-CN" altLang="en-US" sz="2400" dirty="0"/>
              <a:t>月</a:t>
            </a:r>
            <a:r>
              <a:rPr lang="en-US" altLang="zh-CN" sz="2400" dirty="0"/>
              <a:t>20</a:t>
            </a:r>
            <a:r>
              <a:rPr lang="zh-CN" altLang="en-US" sz="2400" dirty="0"/>
              <a:t>日），</a:t>
            </a:r>
            <a:r>
              <a:rPr lang="en-US" altLang="zh-CN" sz="2400" dirty="0"/>
              <a:t>20</a:t>
            </a:r>
            <a:r>
              <a:rPr lang="zh-CN" altLang="en-US" sz="2400" dirty="0"/>
              <a:t>世纪苏联最杰出的数学家，也是</a:t>
            </a:r>
            <a:r>
              <a:rPr lang="en-US" altLang="zh-CN" sz="2400" dirty="0"/>
              <a:t>20</a:t>
            </a:r>
            <a:r>
              <a:rPr lang="zh-CN" altLang="en-US" sz="2600" dirty="0"/>
              <a:t>世纪</a:t>
            </a:r>
            <a:r>
              <a:rPr lang="zh-CN" altLang="en-US" sz="2400" dirty="0"/>
              <a:t>世界上为数极少的百科全书式的数学天才；</a:t>
            </a:r>
          </a:p>
          <a:p>
            <a:pPr>
              <a:lnSpc>
                <a:spcPts val="4000"/>
              </a:lnSpc>
            </a:pPr>
            <a:r>
              <a:rPr lang="zh-CN" altLang="en-US" sz="2400" dirty="0"/>
              <a:t>他的研究几乎遍及数学的所有领域，做出许多开创性的贡献；</a:t>
            </a:r>
            <a:endParaRPr lang="en-US" altLang="zh-CN" sz="2400" dirty="0"/>
          </a:p>
          <a:p>
            <a:pPr>
              <a:lnSpc>
                <a:spcPts val="4000"/>
              </a:lnSpc>
            </a:pPr>
            <a:r>
              <a:rPr lang="zh-CN" altLang="en-US" sz="2400" dirty="0"/>
              <a:t>他于</a:t>
            </a:r>
            <a:r>
              <a:rPr lang="en-US" altLang="zh-CN" sz="2400" dirty="0"/>
              <a:t>1933</a:t>
            </a:r>
            <a:r>
              <a:rPr lang="zh-CN" altLang="en-US" sz="2400" dirty="0"/>
              <a:t>出版的</a:t>
            </a:r>
            <a:r>
              <a:rPr lang="en-US" altLang="zh-CN" sz="2400" dirty="0"/>
              <a:t>《</a:t>
            </a:r>
            <a:r>
              <a:rPr lang="zh-CN" altLang="en-US" sz="2400" dirty="0"/>
              <a:t>概率论的基本概念</a:t>
            </a:r>
            <a:r>
              <a:rPr lang="en-US" altLang="zh-CN" sz="2400" dirty="0"/>
              <a:t>》</a:t>
            </a:r>
            <a:r>
              <a:rPr lang="zh-CN" altLang="en-US" sz="2400" dirty="0"/>
              <a:t>标志着概率论的公理化体系的建立</a:t>
            </a:r>
            <a:r>
              <a:rPr lang="en-US" altLang="zh-CN" sz="2400" dirty="0"/>
              <a:t>.</a:t>
            </a:r>
            <a:endParaRPr lang="zh-CN" altLang="en-US" sz="2400" dirty="0"/>
          </a:p>
          <a:p>
            <a:pPr>
              <a:lnSpc>
                <a:spcPts val="4000"/>
              </a:lnSpc>
            </a:pPr>
            <a:endParaRPr lang="zh-CN" altLang="en-US" sz="2400" dirty="0"/>
          </a:p>
        </p:txBody>
      </p:sp>
      <p:pic>
        <p:nvPicPr>
          <p:cNvPr id="3" name="图片 2"/>
          <p:cNvPicPr>
            <a:picLocks noChangeAspect="1"/>
          </p:cNvPicPr>
          <p:nvPr/>
        </p:nvPicPr>
        <p:blipFill>
          <a:blip r:embed="rId2"/>
          <a:stretch>
            <a:fillRect/>
          </a:stretch>
        </p:blipFill>
        <p:spPr>
          <a:xfrm>
            <a:off x="7303017" y="1563373"/>
            <a:ext cx="3354097" cy="3511840"/>
          </a:xfrm>
          <a:prstGeom prst="rect">
            <a:avLst/>
          </a:prstGeom>
        </p:spPr>
      </p:pic>
      <p:sp>
        <p:nvSpPr>
          <p:cNvPr id="4" name="灯片编号占位符 3"/>
          <p:cNvSpPr>
            <a:spLocks noGrp="1"/>
          </p:cNvSpPr>
          <p:nvPr>
            <p:ph type="sldNum" sz="quarter" idx="12"/>
          </p:nvPr>
        </p:nvSpPr>
        <p:spPr/>
        <p:txBody>
          <a:bodyPr/>
          <a:lstStyle/>
          <a:p>
            <a:fld id="{5FD308DF-D0D6-41CA-8E01-1A1CE80A10EE}" type="slidenum">
              <a:rPr lang="zh-CN" altLang="en-US" smtClean="0"/>
              <a:t>50</a:t>
            </a:fld>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606796" y="1856249"/>
            <a:ext cx="3018305" cy="523220"/>
            <a:chOff x="1180079" y="1357076"/>
            <a:chExt cx="3018305" cy="523220"/>
          </a:xfrm>
        </p:grpSpPr>
        <p:sp>
          <p:nvSpPr>
            <p:cNvPr id="8" name="矩形 7"/>
            <p:cNvSpPr/>
            <p:nvPr/>
          </p:nvSpPr>
          <p:spPr>
            <a:xfrm>
              <a:off x="1555751" y="1357076"/>
              <a:ext cx="2642633"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Bold" panose="020B0800000000000000" pitchFamily="34" charset="-122"/>
                </a:rPr>
                <a:t>例</a:t>
              </a:r>
              <a:r>
                <a:rPr lang="en-US" altLang="zh-CN" sz="2800" b="1" dirty="0">
                  <a:solidFill>
                    <a:srgbClr val="004EA2"/>
                  </a:solidFill>
                  <a:ea typeface="思源黑体 CN Bold" panose="020B0800000000000000" pitchFamily="34" charset="-122"/>
                </a:rPr>
                <a:t>1</a:t>
              </a:r>
            </a:p>
          </p:txBody>
        </p:sp>
        <p:grpSp>
          <p:nvGrpSpPr>
            <p:cNvPr id="9" name="组合 8"/>
            <p:cNvGrpSpPr/>
            <p:nvPr/>
          </p:nvGrpSpPr>
          <p:grpSpPr>
            <a:xfrm>
              <a:off x="1180079" y="1415466"/>
              <a:ext cx="375672" cy="375672"/>
              <a:chOff x="1180079" y="1415466"/>
              <a:chExt cx="375672" cy="375672"/>
            </a:xfrm>
          </p:grpSpPr>
          <p:sp>
            <p:nvSpPr>
              <p:cNvPr id="10" name="矩形 9"/>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18" name="矩形 17"/>
          <p:cNvSpPr/>
          <p:nvPr/>
        </p:nvSpPr>
        <p:spPr>
          <a:xfrm>
            <a:off x="1606796" y="2363265"/>
            <a:ext cx="8897653" cy="1082669"/>
          </a:xfrm>
          <a:prstGeom prst="rect">
            <a:avLst/>
          </a:prstGeom>
          <a:noFill/>
          <a:ln w="57150">
            <a:noFill/>
          </a:ln>
        </p:spPr>
        <p:txBody>
          <a:bodyPr wrap="square" anchor="ctr" anchorCtr="0">
            <a:spAutoFit/>
          </a:bodyPr>
          <a:lstStyle/>
          <a:p>
            <a:pPr>
              <a:lnSpc>
                <a:spcPct val="120000"/>
              </a:lnSpc>
            </a:pPr>
            <a:r>
              <a:rPr lang="zh-CN" altLang="en-US" sz="2800" dirty="0">
                <a:latin typeface="思源黑体 CN Normal" panose="020B0400000000000000" pitchFamily="34" charset="-122"/>
                <a:ea typeface="思源黑体 CN Normal" panose="020B0400000000000000" pitchFamily="34" charset="-122"/>
              </a:rPr>
              <a:t>投掷一枚硬币，结果不是正面向上，就是反面向上</a:t>
            </a:r>
            <a:r>
              <a:rPr lang="en-US" altLang="zh-CN" sz="2800" dirty="0">
                <a:latin typeface="思源黑体 CN Normal" panose="020B0400000000000000" pitchFamily="34" charset="-122"/>
                <a:ea typeface="思源黑体 CN Normal" panose="020B0400000000000000" pitchFamily="34" charset="-122"/>
              </a:rPr>
              <a:t>. </a:t>
            </a:r>
            <a:r>
              <a:rPr lang="zh-CN" altLang="en-US" sz="2800" dirty="0">
                <a:latin typeface="思源黑体 CN Normal" panose="020B0400000000000000" pitchFamily="34" charset="-122"/>
                <a:ea typeface="思源黑体 CN Normal" panose="020B0400000000000000" pitchFamily="34" charset="-122"/>
              </a:rPr>
              <a:t>此时可以通过频率估计出现正面（反面）的概率</a:t>
            </a:r>
            <a:r>
              <a:rPr lang="en-US" altLang="zh-CN" sz="2800" dirty="0">
                <a:latin typeface="思源黑体 CN Normal" panose="020B0400000000000000" pitchFamily="34" charset="-122"/>
                <a:ea typeface="思源黑体 CN Normal" panose="020B0400000000000000" pitchFamily="34" charset="-122"/>
              </a:rPr>
              <a:t>. </a:t>
            </a:r>
            <a:endParaRPr lang="zh-CN" altLang="en-US" sz="2800" dirty="0">
              <a:latin typeface="思源黑体 CN Normal" panose="020B0400000000000000" pitchFamily="34" charset="-122"/>
              <a:ea typeface="思源黑体 CN Normal" panose="020B0400000000000000" pitchFamily="34" charset="-122"/>
            </a:endParaRPr>
          </a:p>
        </p:txBody>
      </p:sp>
      <p:grpSp>
        <p:nvGrpSpPr>
          <p:cNvPr id="19" name="组合 18"/>
          <p:cNvGrpSpPr/>
          <p:nvPr/>
        </p:nvGrpSpPr>
        <p:grpSpPr>
          <a:xfrm>
            <a:off x="1494264" y="3232259"/>
            <a:ext cx="9010185" cy="2471177"/>
            <a:chOff x="931222" y="2492709"/>
            <a:chExt cx="6609682" cy="2471177"/>
          </a:xfrm>
        </p:grpSpPr>
        <p:sp>
          <p:nvSpPr>
            <p:cNvPr id="21" name="矩形 20"/>
            <p:cNvSpPr/>
            <p:nvPr/>
          </p:nvSpPr>
          <p:spPr>
            <a:xfrm>
              <a:off x="1028699" y="3120571"/>
              <a:ext cx="6512205" cy="18433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931222" y="2492709"/>
              <a:ext cx="883473" cy="1862048"/>
            </a:xfrm>
            <a:prstGeom prst="rect">
              <a:avLst/>
            </a:prstGeom>
            <a:noFill/>
          </p:spPr>
          <p:txBody>
            <a:bodyPr wrap="squar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sp>
        <p:nvSpPr>
          <p:cNvPr id="23" name="矩形 22"/>
          <p:cNvSpPr/>
          <p:nvPr/>
        </p:nvSpPr>
        <p:spPr>
          <a:xfrm>
            <a:off x="1687551" y="3983591"/>
            <a:ext cx="8738839" cy="1599477"/>
          </a:xfrm>
          <a:prstGeom prst="rect">
            <a:avLst/>
          </a:prstGeom>
        </p:spPr>
        <p:txBody>
          <a:bodyPr wrap="square">
            <a:spAutoFit/>
          </a:bodyPr>
          <a:lstStyle/>
          <a:p>
            <a:pPr>
              <a:lnSpc>
                <a:spcPct val="120000"/>
              </a:lnSpc>
            </a:pPr>
            <a:r>
              <a:rPr lang="zh-CN" altLang="en-US" sz="2800" dirty="0"/>
              <a:t>很多随机现象</a:t>
            </a:r>
            <a:r>
              <a:rPr lang="zh-CN" altLang="en-US" sz="2400" dirty="0"/>
              <a:t>（如产品质量是否合格，成绩是否及格，药品是否有效等）</a:t>
            </a:r>
            <a:r>
              <a:rPr lang="zh-CN" altLang="en-US" sz="2800" dirty="0"/>
              <a:t>都呈现出与例子相同的特点：只有两个基本事件</a:t>
            </a:r>
            <a:r>
              <a:rPr lang="en-US" altLang="zh-CN" sz="2800" dirty="0"/>
              <a:t>. </a:t>
            </a:r>
            <a:r>
              <a:rPr lang="zh-CN" altLang="en-US" sz="2800" dirty="0"/>
              <a:t>可以把其中一个称为</a:t>
            </a:r>
            <a:r>
              <a:rPr lang="zh-CN" altLang="en-US" sz="2800" b="1" dirty="0"/>
              <a:t>成功</a:t>
            </a:r>
            <a:r>
              <a:rPr lang="zh-CN" altLang="en-US" sz="2800" dirty="0"/>
              <a:t>，另一个称为</a:t>
            </a:r>
            <a:r>
              <a:rPr lang="zh-CN" altLang="en-US" sz="2800" b="1" dirty="0"/>
              <a:t>失败</a:t>
            </a:r>
            <a:r>
              <a:rPr lang="en-US" altLang="zh-CN" sz="2800" b="1" dirty="0"/>
              <a:t>.</a:t>
            </a:r>
            <a:endParaRPr lang="zh-CN" altLang="en-US" sz="2800" dirty="0"/>
          </a:p>
        </p:txBody>
      </p:sp>
      <p:grpSp>
        <p:nvGrpSpPr>
          <p:cNvPr id="12" name="组合 11"/>
          <p:cNvGrpSpPr/>
          <p:nvPr/>
        </p:nvGrpSpPr>
        <p:grpSpPr>
          <a:xfrm>
            <a:off x="4170814" y="1154564"/>
            <a:ext cx="2985829" cy="584775"/>
            <a:chOff x="3640129" y="2222429"/>
            <a:chExt cx="1690428" cy="584775"/>
          </a:xfrm>
        </p:grpSpPr>
        <mc:AlternateContent xmlns:mc="http://schemas.openxmlformats.org/markup-compatibility/2006" xmlns:a14="http://schemas.microsoft.com/office/drawing/2010/main">
          <mc:Choice Requires="a14">
            <p:sp>
              <p:nvSpPr>
                <p:cNvPr id="13" name="矩形 12"/>
                <p:cNvSpPr/>
                <p:nvPr/>
              </p:nvSpPr>
              <p:spPr>
                <a:xfrm>
                  <a:off x="3640129" y="2222429"/>
                  <a:ext cx="1690428" cy="584775"/>
                </a:xfrm>
                <a:prstGeom prst="rect">
                  <a:avLst/>
                </a:prstGeom>
                <a:noFill/>
                <a:ln w="57150">
                  <a:noFill/>
                </a:ln>
              </p:spPr>
              <p:txBody>
                <a:bodyPr wrap="square" anchor="ctr" anchorCtr="0">
                  <a:spAutoFit/>
                </a:bodyPr>
                <a:lstStyle/>
                <a:p>
                  <a:r>
                    <a:rPr lang="en-US" altLang="zh-CN" sz="3200" dirty="0">
                      <a:ea typeface="思源黑体 CN Normal" panose="020B0400000000000000" pitchFamily="34" charset="-122"/>
                    </a:rPr>
                    <a:t>(</a:t>
                  </a:r>
                  <a14:m>
                    <m:oMath xmlns:m="http://schemas.openxmlformats.org/officeDocument/2006/math">
                      <m:r>
                        <m:rPr>
                          <m:nor/>
                        </m:rPr>
                        <a:rPr lang="en-US" altLang="zh-CN" sz="3200" dirty="0">
                          <a:latin typeface="Cambria Math" panose="02040503050406030204" pitchFamily="18" charset="0"/>
                        </a:rPr>
                        <m:t>Ω</m:t>
                      </m:r>
                    </m:oMath>
                  </a14:m>
                  <a:r>
                    <a:rPr lang="zh-CN" altLang="en-US" sz="3200" dirty="0">
                      <a:latin typeface="思源黑体 CN Normal" panose="020B0400000000000000" pitchFamily="34" charset="-122"/>
                      <a:ea typeface="思源黑体 CN Normal" panose="020B0400000000000000" pitchFamily="34" charset="-122"/>
                    </a:rPr>
                    <a:t> </a:t>
                  </a:r>
                  <a:r>
                    <a:rPr lang="en-US" altLang="zh-CN" sz="3200" dirty="0">
                      <a:ea typeface="思源黑体 CN Normal" panose="020B0400000000000000" pitchFamily="34" charset="-122"/>
                    </a:rPr>
                    <a:t>,      , </a:t>
                  </a:r>
                  <a14:m>
                    <m:oMath xmlns:m="http://schemas.openxmlformats.org/officeDocument/2006/math">
                      <m:r>
                        <a:rPr lang="en-US" altLang="zh-CN" sz="3200" b="1" i="1">
                          <a:latin typeface="Cambria Math" panose="02040503050406030204"/>
                          <a:ea typeface="Cambria Math" panose="02040503050406030204"/>
                        </a:rPr>
                        <m:t>ℙ</m:t>
                      </m:r>
                    </m:oMath>
                  </a14:m>
                  <a:r>
                    <a:rPr lang="en-US" altLang="zh-CN" sz="3200" dirty="0">
                      <a:ea typeface="思源黑体 CN Normal" panose="020B0400000000000000" pitchFamily="34" charset="-122"/>
                    </a:rPr>
                    <a:t>  )</a:t>
                  </a:r>
                  <a:endParaRPr lang="zh-CN" altLang="en-US" sz="3200" dirty="0">
                    <a:latin typeface="思源黑体 CN Normal" panose="020B0400000000000000" pitchFamily="34" charset="-122"/>
                    <a:ea typeface="思源黑体 CN Normal" panose="020B0400000000000000" pitchFamily="34" charset="-122"/>
                  </a:endParaRPr>
                </a:p>
              </p:txBody>
            </p:sp>
          </mc:Choice>
          <mc:Fallback xmlns="">
            <p:sp>
              <p:nvSpPr>
                <p:cNvPr id="13" name="矩形 12"/>
                <p:cNvSpPr>
                  <a:spLocks noRot="1" noChangeAspect="1" noMove="1" noResize="1" noEditPoints="1" noAdjustHandles="1" noChangeArrowheads="1" noChangeShapeType="1" noTextEdit="1"/>
                </p:cNvSpPr>
                <p:nvPr/>
              </p:nvSpPr>
              <p:spPr>
                <a:xfrm>
                  <a:off x="3640129" y="2222429"/>
                  <a:ext cx="1690428" cy="584775"/>
                </a:xfrm>
                <a:prstGeom prst="rect">
                  <a:avLst/>
                </a:prstGeom>
                <a:blipFill rotWithShape="1">
                  <a:blip r:embed="rId4"/>
                </a:blipFill>
                <a:ln w="57150">
                  <a:noFill/>
                </a:ln>
              </p:spPr>
              <p:txBody>
                <a:bodyPr/>
                <a:lstStyle/>
                <a:p>
                  <a:r>
                    <a:rPr lang="zh-CN" altLang="en-US">
                      <a:noFill/>
                    </a:rPr>
                    <a:t> </a:t>
                  </a:r>
                </a:p>
              </p:txBody>
            </p:sp>
          </mc:Fallback>
        </mc:AlternateContent>
        <p:pic>
          <p:nvPicPr>
            <p:cNvPr id="14" name="图片 13"/>
            <p:cNvPicPr>
              <a:picLocks noChangeAspect="1"/>
            </p:cNvPicPr>
            <p:nvPr/>
          </p:nvPicPr>
          <p:blipFill rotWithShape="1">
            <a:blip r:embed="rId5">
              <a:clrChange>
                <a:clrFrom>
                  <a:srgbClr val="FFFFFF"/>
                </a:clrFrom>
                <a:clrTo>
                  <a:srgbClr val="FFFFFF">
                    <a:alpha val="0"/>
                  </a:srgbClr>
                </a:clrTo>
              </a:clrChange>
              <a:duotone>
                <a:prstClr val="black"/>
                <a:srgbClr val="F2F6FF">
                  <a:tint val="45000"/>
                  <a:satMod val="400000"/>
                </a:srgbClr>
              </a:duotone>
              <a:extLst>
                <a:ext uri="{BEBA8EAE-BF5A-486C-A8C5-ECC9F3942E4B}">
                  <a14:imgProps xmlns:a14="http://schemas.microsoft.com/office/drawing/2010/main">
                    <a14:imgLayer r:embed="rId6">
                      <a14:imgEffect>
                        <a14:sharpenSoften amount="50000"/>
                      </a14:imgEffect>
                    </a14:imgLayer>
                  </a14:imgProps>
                </a:ext>
              </a:extLst>
            </a:blip>
            <a:srcRect l="69210" t="26085" b="22643"/>
            <a:stretch>
              <a:fillRect/>
            </a:stretch>
          </p:blipFill>
          <p:spPr>
            <a:xfrm>
              <a:off x="4057528" y="2369412"/>
              <a:ext cx="323935" cy="345459"/>
            </a:xfrm>
            <a:prstGeom prst="rect">
              <a:avLst/>
            </a:prstGeom>
          </p:spPr>
        </p:pic>
      </p:grpSp>
      <p:sp>
        <p:nvSpPr>
          <p:cNvPr id="15" name="矩形 14"/>
          <p:cNvSpPr/>
          <p:nvPr/>
        </p:nvSpPr>
        <p:spPr>
          <a:xfrm>
            <a:off x="2365561" y="1205116"/>
            <a:ext cx="1811545" cy="523220"/>
          </a:xfrm>
          <a:prstGeom prst="rect">
            <a:avLst/>
          </a:prstGeom>
          <a:noFill/>
          <a:ln w="57150">
            <a:noFill/>
          </a:ln>
        </p:spPr>
        <p:txBody>
          <a:bodyPr wrap="square" anchor="ctr" anchorCtr="0">
            <a:spAutoFit/>
          </a:bodyPr>
          <a:lstStyle/>
          <a:p>
            <a:r>
              <a:rPr lang="zh-CN" altLang="en-US" sz="2800" b="1" dirty="0">
                <a:latin typeface="思源黑体 CN Normal" panose="020B0400000000000000" pitchFamily="34" charset="-122"/>
                <a:ea typeface="思源黑体 CN Normal" panose="020B0400000000000000" pitchFamily="34" charset="-122"/>
              </a:rPr>
              <a:t>概率空间：</a:t>
            </a:r>
            <a:endParaRPr lang="zh-CN" altLang="en-US" sz="2800" dirty="0">
              <a:latin typeface="思源黑体 CN Normal" panose="020B0400000000000000" pitchFamily="34" charset="-122"/>
              <a:ea typeface="思源黑体 CN Normal" panose="020B0400000000000000" pitchFamily="34" charset="-122"/>
            </a:endParaRPr>
          </a:p>
        </p:txBody>
      </p:sp>
      <p:sp>
        <p:nvSpPr>
          <p:cNvPr id="2" name="灯片编号占位符 1"/>
          <p:cNvSpPr>
            <a:spLocks noGrp="1"/>
          </p:cNvSpPr>
          <p:nvPr>
            <p:ph type="sldNum" sz="quarter" idx="12"/>
          </p:nvPr>
        </p:nvSpPr>
        <p:spPr/>
        <p:txBody>
          <a:bodyPr/>
          <a:lstStyle/>
          <a:p>
            <a:fld id="{5FD308DF-D0D6-41CA-8E01-1A1CE80A10EE}" type="slidenum">
              <a:rPr lang="zh-CN" altLang="en-US" smtClean="0"/>
              <a:t>51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572322" y="1667412"/>
            <a:ext cx="5042368" cy="531946"/>
            <a:chOff x="1053632" y="1397127"/>
            <a:chExt cx="5042368" cy="531946"/>
          </a:xfrm>
        </p:grpSpPr>
        <p:sp>
          <p:nvSpPr>
            <p:cNvPr id="4" name="矩形 3"/>
            <p:cNvSpPr/>
            <p:nvPr/>
          </p:nvSpPr>
          <p:spPr>
            <a:xfrm>
              <a:off x="1520318" y="1405853"/>
              <a:ext cx="4575682"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定义</a:t>
              </a:r>
              <a:endParaRPr lang="en-US" altLang="zh-CN" sz="2800" dirty="0">
                <a:solidFill>
                  <a:srgbClr val="004EA2"/>
                </a:solidFill>
                <a:ea typeface="思源黑体 CN Bold" panose="020B0800000000000000" pitchFamily="34" charset="-122"/>
              </a:endParaRPr>
            </a:p>
          </p:txBody>
        </p:sp>
        <p:grpSp>
          <p:nvGrpSpPr>
            <p:cNvPr id="35" name="组合 34"/>
            <p:cNvGrpSpPr/>
            <p:nvPr/>
          </p:nvGrpSpPr>
          <p:grpSpPr>
            <a:xfrm>
              <a:off x="1053632" y="1397127"/>
              <a:ext cx="428587" cy="424183"/>
              <a:chOff x="1053632" y="1397127"/>
              <a:chExt cx="428587" cy="424183"/>
            </a:xfrm>
          </p:grpSpPr>
          <p:sp>
            <p:nvSpPr>
              <p:cNvPr id="33" name="矩形 32"/>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1109134" y="1448225"/>
                <a:ext cx="373085" cy="373085"/>
                <a:chOff x="1109134" y="1448225"/>
                <a:chExt cx="373085" cy="373085"/>
              </a:xfrm>
            </p:grpSpPr>
            <p:sp>
              <p:nvSpPr>
                <p:cNvPr id="30" name="矩形 29"/>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53" name="文本框 52"/>
          <p:cNvSpPr txBox="1"/>
          <p:nvPr/>
        </p:nvSpPr>
        <p:spPr>
          <a:xfrm>
            <a:off x="1572322" y="2556367"/>
            <a:ext cx="8742555" cy="1599477"/>
          </a:xfrm>
          <a:prstGeom prst="rect">
            <a:avLst/>
          </a:prstGeom>
          <a:noFill/>
        </p:spPr>
        <p:txBody>
          <a:bodyPr wrap="square" rtlCol="0">
            <a:spAutoFit/>
          </a:bodyPr>
          <a:lstStyle/>
          <a:p>
            <a:pPr>
              <a:lnSpc>
                <a:spcPct val="120000"/>
              </a:lnSpc>
            </a:pPr>
            <a:r>
              <a:rPr lang="zh-CN" altLang="en-US" sz="2800" dirty="0">
                <a:sym typeface="+mn-ea"/>
              </a:rPr>
              <a:t>若随机实验只有“成功”与“失败”两个基本事件，就称该实验为</a:t>
            </a:r>
            <a:r>
              <a:rPr lang="zh-CN" altLang="en-US" sz="2800" b="1" dirty="0">
                <a:solidFill>
                  <a:srgbClr val="FF0000"/>
                </a:solidFill>
                <a:sym typeface="+mn-ea"/>
              </a:rPr>
              <a:t>伯努利实验</a:t>
            </a:r>
            <a:r>
              <a:rPr lang="en-US" altLang="zh-CN" sz="2800" dirty="0">
                <a:sym typeface="+mn-ea"/>
              </a:rPr>
              <a:t>.  </a:t>
            </a:r>
            <a:r>
              <a:rPr lang="zh-CN" altLang="en-US" sz="2800" dirty="0">
                <a:sym typeface="+mn-ea"/>
              </a:rPr>
              <a:t>称“成功”出现的概率为</a:t>
            </a:r>
            <a:r>
              <a:rPr lang="zh-CN" altLang="en-US" sz="2800" b="1" dirty="0">
                <a:sym typeface="+mn-ea"/>
              </a:rPr>
              <a:t>成功概率</a:t>
            </a:r>
            <a:r>
              <a:rPr lang="zh-CN" altLang="en-US" sz="2800" dirty="0">
                <a:sym typeface="+mn-ea"/>
              </a:rPr>
              <a:t>，称“失败”出现的概率为</a:t>
            </a:r>
            <a:r>
              <a:rPr lang="zh-CN" altLang="en-US" sz="2800" b="1" dirty="0">
                <a:sym typeface="+mn-ea"/>
              </a:rPr>
              <a:t>失败概率</a:t>
            </a:r>
            <a:r>
              <a:rPr lang="en-US" altLang="zh-CN" sz="2800" b="1" dirty="0">
                <a:sym typeface="+mn-ea"/>
              </a:rPr>
              <a:t>.</a:t>
            </a:r>
            <a:endParaRPr lang="zh-CN" altLang="en-US" sz="2800" b="1" dirty="0">
              <a:sym typeface="+mn-ea"/>
            </a:endParaRPr>
          </a:p>
        </p:txBody>
      </p:sp>
      <p:sp>
        <p:nvSpPr>
          <p:cNvPr id="2" name="灯片编号占位符 1"/>
          <p:cNvSpPr>
            <a:spLocks noGrp="1"/>
          </p:cNvSpPr>
          <p:nvPr>
            <p:ph type="sldNum" sz="quarter" idx="12"/>
          </p:nvPr>
        </p:nvSpPr>
        <p:spPr/>
        <p:txBody>
          <a:bodyPr/>
          <a:lstStyle/>
          <a:p>
            <a:fld id="{5FD308DF-D0D6-41CA-8E01-1A1CE80A10EE}" type="slidenum">
              <a:rPr lang="zh-CN" altLang="en-US" smtClean="0"/>
              <a:t>52</a:t>
            </a:fld>
            <a:endParaRPr lang="zh-CN" altLang="en-US"/>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566671" y="2893907"/>
            <a:ext cx="9150966" cy="252186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000"/>
              </a:lnSpc>
            </a:pPr>
            <a:endParaRPr lang="zh-CN" altLang="en-US" sz="2800"/>
          </a:p>
        </p:txBody>
      </p:sp>
      <p:grpSp>
        <p:nvGrpSpPr>
          <p:cNvPr id="7" name="组合 6"/>
          <p:cNvGrpSpPr/>
          <p:nvPr/>
        </p:nvGrpSpPr>
        <p:grpSpPr>
          <a:xfrm>
            <a:off x="1457313" y="1106727"/>
            <a:ext cx="3003623" cy="523220"/>
            <a:chOff x="1180079" y="1357076"/>
            <a:chExt cx="3003623" cy="523220"/>
          </a:xfrm>
        </p:grpSpPr>
        <p:sp>
          <p:nvSpPr>
            <p:cNvPr id="8" name="矩形 7"/>
            <p:cNvSpPr/>
            <p:nvPr/>
          </p:nvSpPr>
          <p:spPr>
            <a:xfrm>
              <a:off x="1555751" y="1357076"/>
              <a:ext cx="2627951"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Bold" panose="020B0800000000000000" pitchFamily="34" charset="-122"/>
                </a:rPr>
                <a:t>伯努利试验</a:t>
              </a:r>
              <a:r>
                <a:rPr lang="en-US" altLang="zh-CN" sz="2800" b="1" dirty="0">
                  <a:solidFill>
                    <a:srgbClr val="004EA2"/>
                  </a:solidFill>
                  <a:ea typeface="思源黑体 CN Bold" panose="020B0800000000000000" pitchFamily="34" charset="-122"/>
                </a:rPr>
                <a:t> </a:t>
              </a:r>
            </a:p>
          </p:txBody>
        </p:sp>
        <p:grpSp>
          <p:nvGrpSpPr>
            <p:cNvPr id="9" name="组合 8"/>
            <p:cNvGrpSpPr/>
            <p:nvPr/>
          </p:nvGrpSpPr>
          <p:grpSpPr>
            <a:xfrm>
              <a:off x="1180079" y="1415466"/>
              <a:ext cx="375672" cy="375672"/>
              <a:chOff x="1180079" y="1415466"/>
              <a:chExt cx="375672" cy="375672"/>
            </a:xfrm>
          </p:grpSpPr>
          <p:sp>
            <p:nvSpPr>
              <p:cNvPr id="10" name="矩形 9"/>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13" name="矩形 12"/>
              <p:cNvSpPr/>
              <p:nvPr/>
            </p:nvSpPr>
            <p:spPr>
              <a:xfrm>
                <a:off x="3744991" y="1099525"/>
                <a:ext cx="6887860" cy="565604"/>
              </a:xfrm>
              <a:prstGeom prst="rect">
                <a:avLst/>
              </a:prstGeom>
              <a:noFill/>
              <a:ln w="57150">
                <a:noFill/>
              </a:ln>
            </p:spPr>
            <p:txBody>
              <a:bodyPr wrap="square" anchor="ctr" anchorCtr="0">
                <a:spAutoFit/>
              </a:bodyPr>
              <a:lstStyle/>
              <a:p>
                <a:pPr>
                  <a:lnSpc>
                    <a:spcPct val="120000"/>
                  </a:lnSpc>
                </a:pPr>
                <a:r>
                  <a:rPr lang="zh-CN" altLang="en-US" sz="2800" dirty="0">
                    <a:latin typeface="思源黑体 CN Normal" panose="020B0400000000000000" pitchFamily="34" charset="-122"/>
                    <a:ea typeface="思源黑体 CN Normal" panose="020B0400000000000000" pitchFamily="34" charset="-122"/>
                  </a:rPr>
                  <a:t>样本空间</a:t>
                </a:r>
                <a14:m>
                  <m:oMath xmlns:m="http://schemas.openxmlformats.org/officeDocument/2006/math">
                    <m:r>
                      <m:rPr>
                        <m:nor/>
                      </m:rPr>
                      <a:rPr lang="en-US" altLang="zh-CN" sz="2800" dirty="0">
                        <a:latin typeface="Cambria Math" panose="02040503050406030204" pitchFamily="18" charset="0"/>
                      </a:rPr>
                      <m:t>Ω</m:t>
                    </m:r>
                    <m:r>
                      <a:rPr lang="en-US" altLang="zh-CN" sz="2800" i="1" dirty="0">
                        <a:latin typeface="Cambria Math" panose="02040503050406030204" pitchFamily="18" charset="0"/>
                      </a:rPr>
                      <m:t> </m:t>
                    </m:r>
                  </m:oMath>
                </a14:m>
                <a:r>
                  <a:rPr lang="en-US" altLang="zh-CN" sz="2800" dirty="0">
                    <a:latin typeface="思源黑体 CN Normal" panose="020B0400000000000000" pitchFamily="34" charset="-122"/>
                    <a:ea typeface="思源黑体 CN Normal" panose="020B0400000000000000" pitchFamily="34" charset="-122"/>
                  </a:rPr>
                  <a:t>= {</a:t>
                </a:r>
                <a:r>
                  <a:rPr lang="zh-CN" altLang="en-US" sz="2800" dirty="0">
                    <a:latin typeface="思源黑体 CN Normal" panose="020B0400000000000000" pitchFamily="34" charset="-122"/>
                    <a:ea typeface="思源黑体 CN Normal" panose="020B0400000000000000" pitchFamily="34" charset="-122"/>
                  </a:rPr>
                  <a:t>成功，失败</a:t>
                </a:r>
                <a:r>
                  <a:rPr lang="en-US" altLang="zh-CN" sz="2800" dirty="0">
                    <a:latin typeface="思源黑体 CN Normal" panose="020B0400000000000000" pitchFamily="34" charset="-122"/>
                    <a:ea typeface="思源黑体 CN Normal" panose="020B0400000000000000" pitchFamily="34" charset="-122"/>
                  </a:rPr>
                  <a:t>}</a:t>
                </a:r>
                <a:r>
                  <a:rPr lang="zh-CN" altLang="en-US" sz="2800" dirty="0">
                    <a:latin typeface="思源黑体 CN Normal" panose="020B0400000000000000" pitchFamily="34" charset="-122"/>
                    <a:ea typeface="思源黑体 CN Normal" panose="020B0400000000000000" pitchFamily="34" charset="-122"/>
                  </a:rPr>
                  <a:t>，事件域取</a:t>
                </a:r>
              </a:p>
            </p:txBody>
          </p:sp>
        </mc:Choice>
        <mc:Fallback xmlns="">
          <p:sp>
            <p:nvSpPr>
              <p:cNvPr id="13" name="矩形 12"/>
              <p:cNvSpPr>
                <a:spLocks noRot="1" noChangeAspect="1" noMove="1" noResize="1" noEditPoints="1" noAdjustHandles="1" noChangeArrowheads="1" noChangeShapeType="1" noTextEdit="1"/>
              </p:cNvSpPr>
              <p:nvPr/>
            </p:nvSpPr>
            <p:spPr>
              <a:xfrm>
                <a:off x="3744991" y="1099525"/>
                <a:ext cx="6887860" cy="565604"/>
              </a:xfrm>
              <a:prstGeom prst="rect">
                <a:avLst/>
              </a:prstGeom>
              <a:blipFill rotWithShape="1">
                <a:blip r:embed="rId4"/>
                <a:stretch>
                  <a:fillRect l="-6" t="-60" r="6" b="28"/>
                </a:stretch>
              </a:blipFill>
              <a:ln w="57150">
                <a:noFill/>
              </a:ln>
            </p:spPr>
            <p:txBody>
              <a:bodyPr/>
              <a:lstStyle/>
              <a:p>
                <a:r>
                  <a:rPr lang="zh-CN" altLang="en-US">
                    <a:noFill/>
                  </a:rPr>
                  <a:t> </a:t>
                </a:r>
              </a:p>
            </p:txBody>
          </p:sp>
        </mc:Fallback>
      </mc:AlternateContent>
      <p:grpSp>
        <p:nvGrpSpPr>
          <p:cNvPr id="4" name="组合 3"/>
          <p:cNvGrpSpPr/>
          <p:nvPr/>
        </p:nvGrpSpPr>
        <p:grpSpPr>
          <a:xfrm>
            <a:off x="3744991" y="1757488"/>
            <a:ext cx="5091967" cy="598679"/>
            <a:chOff x="2649673" y="2651207"/>
            <a:chExt cx="5091967" cy="598679"/>
          </a:xfrm>
        </p:grpSpPr>
        <p:pic>
          <p:nvPicPr>
            <p:cNvPr id="3" name="图片 2"/>
            <p:cNvPicPr>
              <a:picLocks noChangeAspect="1"/>
            </p:cNvPicPr>
            <p:nvPr/>
          </p:nvPicPr>
          <p:blipFill>
            <a:blip r:embed="rId5">
              <a:clrChange>
                <a:clrFrom>
                  <a:srgbClr val="FEFFFF"/>
                </a:clrFrom>
                <a:clrTo>
                  <a:srgbClr val="FE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2649673" y="2666855"/>
              <a:ext cx="654631" cy="583031"/>
            </a:xfrm>
            <a:prstGeom prst="rect">
              <a:avLst/>
            </a:prstGeom>
          </p:spPr>
        </p:pic>
        <mc:AlternateContent xmlns:mc="http://schemas.openxmlformats.org/markup-compatibility/2006" xmlns:a14="http://schemas.microsoft.com/office/drawing/2010/main">
          <mc:Choice Requires="a14">
            <p:sp>
              <p:nvSpPr>
                <p:cNvPr id="16" name="矩形 15"/>
                <p:cNvSpPr/>
                <p:nvPr/>
              </p:nvSpPr>
              <p:spPr>
                <a:xfrm>
                  <a:off x="3171962" y="2651207"/>
                  <a:ext cx="4569678" cy="565604"/>
                </a:xfrm>
                <a:prstGeom prst="rect">
                  <a:avLst/>
                </a:prstGeom>
                <a:noFill/>
                <a:ln w="57150">
                  <a:noFill/>
                </a:ln>
              </p:spPr>
              <p:txBody>
                <a:bodyPr wrap="square" anchor="ctr" anchorCtr="0">
                  <a:spAutoFit/>
                </a:bodyPr>
                <a:lstStyle/>
                <a:p>
                  <a:pPr>
                    <a:lnSpc>
                      <a:spcPct val="120000"/>
                    </a:lnSpc>
                  </a:pPr>
                  <a:r>
                    <a:rPr lang="en-US" altLang="zh-CN" sz="2800" dirty="0">
                      <a:latin typeface="思源黑体 CN Normal" panose="020B0400000000000000" pitchFamily="34" charset="-122"/>
                      <a:ea typeface="思源黑体 CN Normal" panose="020B0400000000000000" pitchFamily="34" charset="-122"/>
                    </a:rPr>
                    <a:t>=</a:t>
                  </a:r>
                  <a14:m>
                    <m:oMath xmlns:m="http://schemas.openxmlformats.org/officeDocument/2006/math">
                      <m:r>
                        <a:rPr lang="zh-CN" altLang="en-US" sz="2800" i="1" smtClean="0">
                          <a:latin typeface="Cambria Math" panose="02040503050406030204" pitchFamily="18" charset="0"/>
                          <a:ea typeface="思源黑体 CN Normal" panose="020B0400000000000000" pitchFamily="34" charset="-122"/>
                        </a:rPr>
                        <m:t> </m:t>
                      </m:r>
                    </m:oMath>
                  </a14:m>
                  <a:r>
                    <a:rPr lang="en-US" altLang="zh-CN" sz="2800" dirty="0">
                      <a:latin typeface="思源黑体 CN Normal" panose="020B0400000000000000" pitchFamily="34" charset="-122"/>
                      <a:ea typeface="思源黑体 CN Normal" panose="020B0400000000000000" pitchFamily="34" charset="-122"/>
                    </a:rPr>
                    <a:t>{</a:t>
                  </a:r>
                  <a14:m>
                    <m:oMath xmlns:m="http://schemas.openxmlformats.org/officeDocument/2006/math">
                      <m:r>
                        <a:rPr lang="zh-CN" altLang="en-US" sz="2800" dirty="0" smtClean="0">
                          <a:latin typeface="Cambria Math" panose="02040503050406030204" pitchFamily="18" charset="0"/>
                        </a:rPr>
                        <m:t>∅</m:t>
                      </m:r>
                    </m:oMath>
                  </a14:m>
                  <a:r>
                    <a:rPr lang="zh-CN" altLang="en-US" sz="2800" dirty="0">
                      <a:latin typeface="思源黑体 CN Normal" panose="020B0400000000000000" pitchFamily="34" charset="-122"/>
                      <a:ea typeface="思源黑体 CN Normal" panose="020B0400000000000000" pitchFamily="34" charset="-122"/>
                    </a:rPr>
                    <a:t>，</a:t>
                  </a:r>
                  <a:r>
                    <a:rPr lang="en-US" altLang="zh-CN" sz="2800" dirty="0">
                      <a:latin typeface="思源黑体 CN Normal" panose="020B0400000000000000" pitchFamily="34" charset="-122"/>
                      <a:ea typeface="思源黑体 CN Normal" panose="020B0400000000000000" pitchFamily="34" charset="-122"/>
                    </a:rPr>
                    <a:t>{</a:t>
                  </a:r>
                  <a:r>
                    <a:rPr lang="zh-CN" altLang="en-US" sz="2800" dirty="0">
                      <a:latin typeface="思源黑体 CN Normal" panose="020B0400000000000000" pitchFamily="34" charset="-122"/>
                      <a:ea typeface="思源黑体 CN Normal" panose="020B0400000000000000" pitchFamily="34" charset="-122"/>
                    </a:rPr>
                    <a:t>成功</a:t>
                  </a:r>
                  <a:r>
                    <a:rPr lang="en-US" altLang="zh-CN" sz="2800" dirty="0">
                      <a:latin typeface="思源黑体 CN Normal" panose="020B0400000000000000" pitchFamily="34" charset="-122"/>
                      <a:ea typeface="思源黑体 CN Normal" panose="020B0400000000000000" pitchFamily="34" charset="-122"/>
                    </a:rPr>
                    <a:t>}</a:t>
                  </a:r>
                  <a:r>
                    <a:rPr lang="zh-CN" altLang="en-US" sz="2800" dirty="0">
                      <a:latin typeface="思源黑体 CN Normal" panose="020B0400000000000000" pitchFamily="34" charset="-122"/>
                      <a:ea typeface="思源黑体 CN Normal" panose="020B0400000000000000" pitchFamily="34" charset="-122"/>
                    </a:rPr>
                    <a:t>，</a:t>
                  </a:r>
                  <a:r>
                    <a:rPr lang="en-US" altLang="zh-CN" sz="2800" dirty="0">
                      <a:latin typeface="思源黑体 CN Normal" panose="020B0400000000000000" pitchFamily="34" charset="-122"/>
                      <a:ea typeface="思源黑体 CN Normal" panose="020B0400000000000000" pitchFamily="34" charset="-122"/>
                    </a:rPr>
                    <a:t>{</a:t>
                  </a:r>
                  <a:r>
                    <a:rPr lang="zh-CN" altLang="en-US" sz="2800" dirty="0">
                      <a:latin typeface="思源黑体 CN Normal" panose="020B0400000000000000" pitchFamily="34" charset="-122"/>
                      <a:ea typeface="思源黑体 CN Normal" panose="020B0400000000000000" pitchFamily="34" charset="-122"/>
                    </a:rPr>
                    <a:t>失败</a:t>
                  </a:r>
                  <a:r>
                    <a:rPr lang="en-US" altLang="zh-CN" sz="2800" dirty="0">
                      <a:latin typeface="思源黑体 CN Normal" panose="020B0400000000000000" pitchFamily="34" charset="-122"/>
                      <a:ea typeface="思源黑体 CN Normal" panose="020B0400000000000000" pitchFamily="34" charset="-122"/>
                    </a:rPr>
                    <a:t>}</a:t>
                  </a:r>
                  <a:r>
                    <a:rPr lang="zh-CN" altLang="en-US" sz="2800" dirty="0">
                      <a:latin typeface="思源黑体 CN Normal" panose="020B0400000000000000" pitchFamily="34" charset="-122"/>
                      <a:ea typeface="思源黑体 CN Normal" panose="020B0400000000000000" pitchFamily="34" charset="-122"/>
                    </a:rPr>
                    <a:t>，</a:t>
                  </a:r>
                  <a14:m>
                    <m:oMath xmlns:m="http://schemas.openxmlformats.org/officeDocument/2006/math">
                      <m:r>
                        <m:rPr>
                          <m:nor/>
                        </m:rPr>
                        <a:rPr lang="en-US" altLang="zh-CN" sz="2800" dirty="0">
                          <a:latin typeface="Cambria Math" panose="02040503050406030204" pitchFamily="18" charset="0"/>
                        </a:rPr>
                        <m:t>Ω</m:t>
                      </m:r>
                      <m:r>
                        <m:rPr>
                          <m:nor/>
                        </m:rPr>
                        <a:rPr lang="en-US" altLang="zh-CN" sz="2800" b="0" i="0" dirty="0" smtClean="0">
                          <a:latin typeface="Cambria Math" panose="02040503050406030204" pitchFamily="18" charset="0"/>
                        </a:rPr>
                        <m:t> </m:t>
                      </m:r>
                    </m:oMath>
                  </a14:m>
                  <a:r>
                    <a:rPr lang="en-US" altLang="zh-CN" sz="2800"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p:txBody>
            </p:sp>
          </mc:Choice>
          <mc:Fallback xmlns="">
            <p:sp>
              <p:nvSpPr>
                <p:cNvPr id="16" name="矩形 15"/>
                <p:cNvSpPr>
                  <a:spLocks noRot="1" noChangeAspect="1" noMove="1" noResize="1" noEditPoints="1" noAdjustHandles="1" noChangeArrowheads="1" noChangeShapeType="1" noTextEdit="1"/>
                </p:cNvSpPr>
                <p:nvPr/>
              </p:nvSpPr>
              <p:spPr>
                <a:xfrm>
                  <a:off x="3171962" y="2651207"/>
                  <a:ext cx="4569678" cy="565604"/>
                </a:xfrm>
                <a:prstGeom prst="rect">
                  <a:avLst/>
                </a:prstGeom>
                <a:blipFill rotWithShape="1">
                  <a:blip r:embed="rId7"/>
                </a:blipFill>
                <a:ln w="57150">
                  <a:noFill/>
                </a:ln>
              </p:spPr>
              <p:txBody>
                <a:bodyPr/>
                <a:lstStyle/>
                <a:p>
                  <a:r>
                    <a:rPr lang="zh-CN" altLang="en-US">
                      <a:noFill/>
                    </a:rPr>
                    <a:t> </a:t>
                  </a:r>
                </a:p>
              </p:txBody>
            </p:sp>
          </mc:Fallback>
        </mc:AlternateContent>
      </p:grpSp>
      <p:grpSp>
        <p:nvGrpSpPr>
          <p:cNvPr id="5" name="组合 4"/>
          <p:cNvGrpSpPr/>
          <p:nvPr/>
        </p:nvGrpSpPr>
        <p:grpSpPr>
          <a:xfrm>
            <a:off x="1457313" y="2893483"/>
            <a:ext cx="9277375" cy="2856680"/>
            <a:chOff x="1188254" y="3058526"/>
            <a:chExt cx="6983007" cy="1943257"/>
          </a:xfrm>
        </p:grpSpPr>
        <p:grpSp>
          <p:nvGrpSpPr>
            <p:cNvPr id="20" name="组合 19"/>
            <p:cNvGrpSpPr/>
            <p:nvPr/>
          </p:nvGrpSpPr>
          <p:grpSpPr>
            <a:xfrm>
              <a:off x="1188254" y="3058526"/>
              <a:ext cx="6983007" cy="1943257"/>
              <a:chOff x="840527" y="1703000"/>
              <a:chExt cx="6983007" cy="726553"/>
            </a:xfrm>
          </p:grpSpPr>
          <p:sp>
            <p:nvSpPr>
              <p:cNvPr id="27" name="矩形 26"/>
              <p:cNvSpPr/>
              <p:nvPr/>
            </p:nvSpPr>
            <p:spPr>
              <a:xfrm>
                <a:off x="840527" y="1703108"/>
                <a:ext cx="90488" cy="64139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400"/>
                  </a:lnSpc>
                </a:pPr>
                <a:endParaRPr lang="zh-CN" altLang="en-US" sz="2800"/>
              </a:p>
            </p:txBody>
          </p:sp>
          <mc:AlternateContent xmlns:mc="http://schemas.openxmlformats.org/markup-compatibility/2006" xmlns:a14="http://schemas.microsoft.com/office/drawing/2010/main">
            <mc:Choice Requires="a14">
              <p:sp>
                <p:nvSpPr>
                  <p:cNvPr id="25" name="矩形 24"/>
                  <p:cNvSpPr/>
                  <p:nvPr/>
                </p:nvSpPr>
                <p:spPr>
                  <a:xfrm>
                    <a:off x="1083020" y="1703000"/>
                    <a:ext cx="6740514" cy="726553"/>
                  </a:xfrm>
                  <a:prstGeom prst="rect">
                    <a:avLst/>
                  </a:prstGeom>
                  <a:noFill/>
                  <a:ln w="57150">
                    <a:noFill/>
                  </a:ln>
                </p:spPr>
                <p:txBody>
                  <a:bodyPr wrap="square" anchor="ctr" anchorCtr="0">
                    <a:spAutoFit/>
                  </a:bodyPr>
                  <a:lstStyle/>
                  <a:p>
                    <a:pPr>
                      <a:lnSpc>
                        <a:spcPts val="4400"/>
                      </a:lnSpc>
                    </a:pPr>
                    <a:r>
                      <a:rPr lang="zh-CN" altLang="en-US" sz="2800" b="1" dirty="0">
                        <a:solidFill>
                          <a:srgbClr val="004EA2"/>
                        </a:solidFill>
                        <a:latin typeface="思源黑体 CN Normal" panose="020B0400000000000000" pitchFamily="34" charset="-122"/>
                        <a:ea typeface="思源黑体 CN Normal" panose="020B0400000000000000" pitchFamily="34" charset="-122"/>
                      </a:rPr>
                      <a:t>定义：</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成功</a:t>
                    </a:r>
                    <a:r>
                      <a:rPr lang="en-US" altLang="zh-CN" sz="2800" dirty="0">
                        <a:ea typeface="思源黑体 CN Normal" panose="020B0400000000000000" pitchFamily="34" charset="-122"/>
                      </a:rPr>
                      <a:t>})</a:t>
                    </a:r>
                    <a14:m>
                      <m:oMath xmlns:m="http://schemas.openxmlformats.org/officeDocument/2006/math">
                        <m:r>
                          <a:rPr lang="en-US" altLang="zh-CN" sz="2800">
                            <a:latin typeface="Cambria Math" panose="02040503050406030204" pitchFamily="18" charset="0"/>
                            <a:ea typeface="思源黑体 CN Normal" panose="020B0400000000000000" pitchFamily="34" charset="-122"/>
                          </a:rPr>
                          <m:t> </m:t>
                        </m:r>
                        <m:r>
                          <a:rPr lang="en-US" altLang="zh-CN" sz="2800" i="1">
                            <a:latin typeface="Cambria Math" panose="02040503050406030204" pitchFamily="18" charset="0"/>
                            <a:ea typeface="思源黑体 CN Normal" panose="020B0400000000000000" pitchFamily="34" charset="-122"/>
                          </a:rPr>
                          <m:t>≜ </m:t>
                        </m:r>
                      </m:oMath>
                    </a14:m>
                    <a:r>
                      <a:rPr lang="en-US" altLang="zh-CN" sz="2800" i="1" dirty="0">
                        <a:ea typeface="思源黑体 CN Normal" panose="020B0400000000000000" pitchFamily="34" charset="-122"/>
                      </a:rPr>
                      <a:t>p</a:t>
                    </a:r>
                    <a:r>
                      <a:rPr lang="zh-CN" altLang="en-US" sz="2800" dirty="0">
                        <a:ea typeface="思源黑体 CN Normal" panose="020B0400000000000000" pitchFamily="34" charset="-122"/>
                      </a:rPr>
                      <a:t>，</a:t>
                    </a:r>
                    <a:r>
                      <a:rPr lang="en-US" altLang="zh-CN" sz="2800" dirty="0">
                        <a:ea typeface="思源黑体 CN Normal" panose="020B0400000000000000" pitchFamily="34" charset="-122"/>
                      </a:rPr>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失败</a:t>
                    </a:r>
                    <a:r>
                      <a:rPr lang="en-US" altLang="zh-CN" sz="2800" dirty="0">
                        <a:ea typeface="思源黑体 CN Normal" panose="020B0400000000000000" pitchFamily="34" charset="-122"/>
                      </a:rPr>
                      <a:t>})</a:t>
                    </a:r>
                    <a14:m>
                      <m:oMath xmlns:m="http://schemas.openxmlformats.org/officeDocument/2006/math">
                        <m:r>
                          <a:rPr lang="en-US" altLang="zh-CN" sz="2800">
                            <a:latin typeface="Cambria Math" panose="02040503050406030204" pitchFamily="18" charset="0"/>
                            <a:ea typeface="思源黑体 CN Normal" panose="020B0400000000000000" pitchFamily="34" charset="-122"/>
                          </a:rPr>
                          <m:t> </m:t>
                        </m:r>
                        <m:r>
                          <a:rPr lang="en-US" altLang="zh-CN" sz="2800" i="1">
                            <a:latin typeface="Cambria Math" panose="02040503050406030204" pitchFamily="18" charset="0"/>
                            <a:ea typeface="思源黑体 CN Normal" panose="020B0400000000000000" pitchFamily="34" charset="-122"/>
                          </a:rPr>
                          <m:t>≜</m:t>
                        </m:r>
                      </m:oMath>
                    </a14:m>
                    <a:r>
                      <a:rPr lang="en-US" altLang="zh-CN" sz="2800" i="1" dirty="0">
                        <a:ea typeface="思源黑体 CN Normal" panose="020B0400000000000000" pitchFamily="34" charset="-122"/>
                      </a:rPr>
                      <a:t> q</a:t>
                    </a:r>
                    <a:r>
                      <a:rPr lang="zh-CN" altLang="en-US" sz="2800" dirty="0">
                        <a:ea typeface="思源黑体 CN Normal" panose="020B0400000000000000" pitchFamily="34" charset="-122"/>
                      </a:rPr>
                      <a:t>，</a:t>
                    </a:r>
                    <a:endParaRPr lang="en-US" altLang="zh-CN" sz="2800" dirty="0">
                      <a:ea typeface="思源黑体 CN Normal" panose="020B0400000000000000" pitchFamily="34" charset="-122"/>
                    </a:endParaRPr>
                  </a:p>
                  <a:p>
                    <a:pPr>
                      <a:lnSpc>
                        <a:spcPts val="4400"/>
                      </a:lnSpc>
                    </a:pPr>
                    <a:r>
                      <a:rPr lang="en-US" altLang="zh-CN" sz="2800" b="1" dirty="0">
                        <a:ea typeface="思源黑体 CN Normal" panose="020B0400000000000000" pitchFamily="34" charset="-122"/>
                      </a:rPr>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ea typeface="思源黑体 CN Normal" panose="020B0400000000000000" pitchFamily="34" charset="-122"/>
                      </a:rPr>
                      <a:t>(</a:t>
                    </a:r>
                    <a14:m>
                      <m:oMath xmlns:m="http://schemas.openxmlformats.org/officeDocument/2006/math">
                        <m:r>
                          <m:rPr>
                            <m:nor/>
                          </m:rPr>
                          <a:rPr lang="zh-CN" altLang="en-US" sz="2800" dirty="0">
                            <a:latin typeface="Cambria Math" panose="02040503050406030204" pitchFamily="18" charset="0"/>
                          </a:rPr>
                          <m:t>∅</m:t>
                        </m:r>
                      </m:oMath>
                    </a14:m>
                    <a:r>
                      <a:rPr lang="en-US" altLang="zh-CN" sz="2800" dirty="0">
                        <a:ea typeface="思源黑体 CN Normal" panose="020B0400000000000000" pitchFamily="34" charset="-122"/>
                      </a:rPr>
                      <a:t>)</a:t>
                    </a:r>
                    <a14:m>
                      <m:oMath xmlns:m="http://schemas.openxmlformats.org/officeDocument/2006/math">
                        <m:r>
                          <a:rPr lang="en-US" altLang="zh-CN" sz="2800" i="1">
                            <a:latin typeface="Cambria Math" panose="02040503050406030204" pitchFamily="18" charset="0"/>
                            <a:ea typeface="思源黑体 CN Normal" panose="020B0400000000000000" pitchFamily="34" charset="-122"/>
                          </a:rPr>
                          <m:t>≜0</m:t>
                        </m:r>
                        <m:r>
                          <m:rPr>
                            <m:nor/>
                          </m:rPr>
                          <a:rPr lang="zh-CN" altLang="en-US" sz="2800" dirty="0">
                            <a:latin typeface="Cambria Math" panose="02040503050406030204" pitchFamily="18" charset="0"/>
                            <a:ea typeface="思源黑体 CN Normal" panose="020B0400000000000000" pitchFamily="34" charset="-122"/>
                          </a:rPr>
                          <m:t>，</m:t>
                        </m:r>
                        <m:r>
                          <a:rPr lang="en-US" altLang="zh-CN" sz="2800" b="1" i="1">
                            <a:latin typeface="Cambria Math" panose="02040503050406030204"/>
                            <a:ea typeface="Cambria Math" panose="02040503050406030204"/>
                          </a:rPr>
                          <m:t>ℙ</m:t>
                        </m:r>
                        <m:r>
                          <m:rPr>
                            <m:nor/>
                          </m:rPr>
                          <a:rPr lang="en-US" altLang="zh-CN" sz="2800" dirty="0">
                            <a:latin typeface="Cambria Math" panose="02040503050406030204" pitchFamily="18" charset="0"/>
                            <a:ea typeface="思源黑体 CN Normal" panose="020B0400000000000000" pitchFamily="34" charset="-122"/>
                          </a:rPr>
                          <m:t>(</m:t>
                        </m:r>
                        <m:r>
                          <m:rPr>
                            <m:nor/>
                          </m:rPr>
                          <a:rPr lang="en-US" altLang="zh-CN" sz="2800" dirty="0">
                            <a:latin typeface="Cambria Math" panose="02040503050406030204" pitchFamily="18" charset="0"/>
                          </a:rPr>
                          <m:t>Ω</m:t>
                        </m:r>
                        <m:r>
                          <m:rPr>
                            <m:nor/>
                          </m:rPr>
                          <a:rPr lang="en-US" altLang="zh-CN" sz="2800" dirty="0">
                            <a:latin typeface="Cambria Math" panose="02040503050406030204" pitchFamily="18" charset="0"/>
                            <a:ea typeface="思源黑体 CN Normal" panose="020B0400000000000000" pitchFamily="34" charset="-122"/>
                          </a:rPr>
                          <m:t>)</m:t>
                        </m:r>
                        <m:r>
                          <a:rPr lang="en-US" altLang="zh-CN" sz="2800" i="1">
                            <a:latin typeface="Cambria Math" panose="02040503050406030204" pitchFamily="18" charset="0"/>
                            <a:ea typeface="思源黑体 CN Normal" panose="020B0400000000000000" pitchFamily="34" charset="-122"/>
                          </a:rPr>
                          <m:t>≜1</m:t>
                        </m:r>
                        <m:r>
                          <a:rPr lang="zh-CN" altLang="en-US" sz="2800" i="1">
                            <a:latin typeface="Cambria Math" panose="02040503050406030204" pitchFamily="18" charset="0"/>
                            <a:ea typeface="思源黑体 CN Normal" panose="020B0400000000000000" pitchFamily="34" charset="-122"/>
                          </a:rPr>
                          <m:t>，</m:t>
                        </m:r>
                      </m:oMath>
                    </a14:m>
                    <a:endParaRPr lang="en-US" altLang="zh-CN" sz="2800" dirty="0">
                      <a:ea typeface="思源黑体 CN Normal" panose="020B0400000000000000" pitchFamily="34" charset="-122"/>
                    </a:endParaRPr>
                  </a:p>
                  <a:p>
                    <a:pPr>
                      <a:lnSpc>
                        <a:spcPts val="4400"/>
                      </a:lnSpc>
                    </a:pPr>
                    <a:r>
                      <a:rPr lang="zh-CN" altLang="en-US" sz="2800" dirty="0">
                        <a:ea typeface="思源黑体 CN Normal" panose="020B0400000000000000" pitchFamily="34" charset="-122"/>
                      </a:rPr>
                      <a:t>其中</a:t>
                    </a:r>
                    <a:r>
                      <a:rPr lang="en-US" altLang="zh-CN" sz="2800" dirty="0">
                        <a:ea typeface="思源黑体 CN Normal" panose="020B0400000000000000" pitchFamily="34" charset="-122"/>
                      </a:rPr>
                      <a:t>0&lt;</a:t>
                    </a:r>
                    <a:r>
                      <a:rPr lang="en-US" altLang="zh-CN" sz="2800" i="1" dirty="0">
                        <a:ea typeface="思源黑体 CN Normal" panose="020B0400000000000000" pitchFamily="34" charset="-122"/>
                      </a:rPr>
                      <a:t>p</a:t>
                    </a:r>
                    <a:r>
                      <a:rPr lang="en-US" altLang="zh-CN" sz="2800" dirty="0">
                        <a:ea typeface="思源黑体 CN Normal" panose="020B0400000000000000" pitchFamily="34" charset="-122"/>
                      </a:rPr>
                      <a:t>&lt;1, </a:t>
                    </a:r>
                    <a:r>
                      <a:rPr lang="en-US" altLang="zh-CN" sz="2800" i="1" dirty="0">
                        <a:ea typeface="思源黑体 CN Normal" panose="020B0400000000000000" pitchFamily="34" charset="-122"/>
                      </a:rPr>
                      <a:t>q=</a:t>
                    </a:r>
                    <a:r>
                      <a:rPr lang="en-US" altLang="zh-CN" sz="2800" dirty="0">
                        <a:ea typeface="思源黑体 CN Normal" panose="020B0400000000000000" pitchFamily="34" charset="-122"/>
                      </a:rPr>
                      <a:t>1</a:t>
                    </a:r>
                    <a:r>
                      <a:rPr lang="en-US" altLang="zh-CN" sz="2800" dirty="0">
                        <a:ea typeface="思源黑体 CN Normal" panose="020B0400000000000000" pitchFamily="34" charset="-122"/>
                        <a:sym typeface="Symbol" panose="05050102010706020507" pitchFamily="18" charset="2"/>
                      </a:rPr>
                      <a:t></a:t>
                    </a:r>
                    <a:r>
                      <a:rPr lang="en-US" altLang="zh-CN" sz="2800" i="1" dirty="0">
                        <a:ea typeface="思源黑体 CN Normal" panose="020B0400000000000000" pitchFamily="34" charset="-122"/>
                      </a:rPr>
                      <a:t>p</a:t>
                    </a:r>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显然</a:t>
                    </a:r>
                    <a14:m>
                      <m:oMath xmlns:m="http://schemas.openxmlformats.org/officeDocument/2006/math">
                        <m:r>
                          <a:rPr lang="en-US" altLang="zh-CN" sz="2800" b="1" i="1">
                            <a:latin typeface="Cambria Math" panose="02040503050406030204"/>
                            <a:ea typeface="Cambria Math" panose="02040503050406030204"/>
                          </a:rPr>
                          <m:t>ℙ</m:t>
                        </m:r>
                      </m:oMath>
                    </a14:m>
                    <a:r>
                      <a:rPr lang="zh-CN" altLang="en-US" sz="2800" dirty="0">
                        <a:ea typeface="思源黑体 CN Normal" panose="020B0400000000000000" pitchFamily="34" charset="-122"/>
                      </a:rPr>
                      <a:t>为定义在     上的概率，称</a:t>
                    </a:r>
                    <a:endParaRPr lang="en-US" altLang="zh-CN" sz="2800" dirty="0">
                      <a:ea typeface="思源黑体 CN Normal" panose="020B0400000000000000" pitchFamily="34" charset="-122"/>
                    </a:endParaRPr>
                  </a:p>
                  <a:p>
                    <a:pPr>
                      <a:lnSpc>
                        <a:spcPts val="4400"/>
                      </a:lnSpc>
                    </a:pPr>
                    <a:r>
                      <a:rPr lang="zh-CN" altLang="en-US" sz="2800" dirty="0">
                        <a:ea typeface="思源黑体 CN Normal" panose="020B0400000000000000" pitchFamily="34" charset="-122"/>
                      </a:rPr>
                      <a:t> </a:t>
                    </a:r>
                    <a:r>
                      <a:rPr lang="en-US" altLang="zh-CN" sz="2800" dirty="0">
                        <a:ea typeface="思源黑体 CN Normal" panose="020B0400000000000000" pitchFamily="34" charset="-122"/>
                      </a:rPr>
                      <a:t>(</a:t>
                    </a:r>
                    <a14:m>
                      <m:oMath xmlns:m="http://schemas.openxmlformats.org/officeDocument/2006/math">
                        <m:r>
                          <m:rPr>
                            <m:nor/>
                          </m:rPr>
                          <a:rPr lang="en-US" altLang="zh-CN" sz="2800" dirty="0">
                            <a:latin typeface="Cambria Math" panose="02040503050406030204" pitchFamily="18" charset="0"/>
                          </a:rPr>
                          <m:t>Ω</m:t>
                        </m:r>
                      </m:oMath>
                    </a14:m>
                    <a:r>
                      <a:rPr lang="zh-CN" altLang="en-US" sz="2800" dirty="0">
                        <a:ea typeface="思源黑体 CN Normal" panose="020B0400000000000000" pitchFamily="34" charset="-122"/>
                      </a:rPr>
                      <a:t> </a:t>
                    </a:r>
                    <a14:m>
                      <m:oMath xmlns:m="http://schemas.openxmlformats.org/officeDocument/2006/math">
                        <m:r>
                          <m:rPr>
                            <m:nor/>
                          </m:rPr>
                          <a:rPr lang="zh-CN" altLang="en-US" sz="2800" dirty="0">
                            <a:latin typeface="Cambria Math" panose="02040503050406030204" pitchFamily="18" charset="0"/>
                            <a:ea typeface="思源黑体 CN Normal" panose="020B0400000000000000" pitchFamily="34" charset="-122"/>
                          </a:rPr>
                          <m:t>，</m:t>
                        </m:r>
                      </m:oMath>
                    </a14:m>
                    <a:r>
                      <a:rPr lang="zh-CN" altLang="en-US" sz="2800" dirty="0">
                        <a:ea typeface="思源黑体 CN Normal" panose="020B0400000000000000" pitchFamily="34" charset="-122"/>
                      </a:rPr>
                      <a:t> </a:t>
                    </a:r>
                    <a14:m>
                      <m:oMath xmlns:m="http://schemas.openxmlformats.org/officeDocument/2006/math">
                        <m:r>
                          <a:rPr lang="en-US" altLang="zh-CN" sz="2800" dirty="0">
                            <a:latin typeface="Cambria Math" panose="02040503050406030204" pitchFamily="18" charset="0"/>
                            <a:ea typeface="思源黑体 CN Normal" panose="020B0400000000000000" pitchFamily="34" charset="-122"/>
                          </a:rPr>
                          <m:t>   </m:t>
                        </m:r>
                      </m:oMath>
                    </a14:m>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为</a:t>
                    </a:r>
                    <a:r>
                      <a:rPr lang="zh-CN" altLang="en-US" sz="2800" b="1" dirty="0">
                        <a:ea typeface="思源黑体 CN Normal" panose="020B0400000000000000" pitchFamily="34" charset="-122"/>
                      </a:rPr>
                      <a:t>伯努利概率空间</a:t>
                    </a:r>
                    <a:r>
                      <a:rPr lang="zh-CN" altLang="en-US" sz="2800" dirty="0">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a:p>
                    <a:pPr>
                      <a:lnSpc>
                        <a:spcPts val="4400"/>
                      </a:lnSpc>
                    </a:pPr>
                    <a:endParaRPr lang="en-US" altLang="zh-CN" sz="2800" dirty="0">
                      <a:ea typeface="思源黑体 CN Normal" panose="020B0400000000000000" pitchFamily="34" charset="-122"/>
                    </a:endParaRPr>
                  </a:p>
                </p:txBody>
              </p:sp>
            </mc:Choice>
            <mc:Fallback xmlns="">
              <p:sp>
                <p:nvSpPr>
                  <p:cNvPr id="25" name="矩形 24"/>
                  <p:cNvSpPr>
                    <a:spLocks noRot="1" noChangeAspect="1" noMove="1" noResize="1" noEditPoints="1" noAdjustHandles="1" noChangeArrowheads="1" noChangeShapeType="1" noTextEdit="1"/>
                  </p:cNvSpPr>
                  <p:nvPr/>
                </p:nvSpPr>
                <p:spPr>
                  <a:xfrm>
                    <a:off x="1083020" y="1703000"/>
                    <a:ext cx="6740514" cy="726553"/>
                  </a:xfrm>
                  <a:prstGeom prst="rect">
                    <a:avLst/>
                  </a:prstGeom>
                  <a:blipFill rotWithShape="1">
                    <a:blip r:embed="rId8"/>
                  </a:blipFill>
                  <a:ln w="57150">
                    <a:noFill/>
                  </a:ln>
                </p:spPr>
                <p:txBody>
                  <a:bodyPr/>
                  <a:lstStyle/>
                  <a:p>
                    <a:r>
                      <a:rPr lang="zh-CN" altLang="en-US">
                        <a:noFill/>
                      </a:rPr>
                      <a:t> </a:t>
                    </a:r>
                  </a:p>
                </p:txBody>
              </p:sp>
            </mc:Fallback>
          </mc:AlternateContent>
          <p:sp>
            <p:nvSpPr>
              <p:cNvPr id="29" name="矩形 28"/>
              <p:cNvSpPr/>
              <p:nvPr/>
            </p:nvSpPr>
            <p:spPr>
              <a:xfrm>
                <a:off x="1136562" y="2066276"/>
                <a:ext cx="5401407" cy="152512"/>
              </a:xfrm>
              <a:prstGeom prst="rect">
                <a:avLst/>
              </a:prstGeom>
              <a:noFill/>
              <a:ln w="57150">
                <a:noFill/>
              </a:ln>
            </p:spPr>
            <p:txBody>
              <a:bodyPr wrap="square" anchor="ctr" anchorCtr="0">
                <a:spAutoFit/>
              </a:bodyPr>
              <a:lstStyle/>
              <a:p>
                <a:pPr>
                  <a:lnSpc>
                    <a:spcPts val="4400"/>
                  </a:lnSpc>
                </a:pPr>
                <a:endParaRPr lang="en-US" altLang="zh-CN" sz="2800" dirty="0">
                  <a:latin typeface="+mj-lt"/>
                  <a:ea typeface="思源黑体 CN Normal" panose="020B0400000000000000" pitchFamily="34" charset="-122"/>
                </a:endParaRPr>
              </a:p>
            </p:txBody>
          </p:sp>
        </p:grpSp>
        <p:pic>
          <p:nvPicPr>
            <p:cNvPr id="30" name="图片 29"/>
            <p:cNvPicPr>
              <a:picLocks noChangeAspect="1"/>
            </p:cNvPicPr>
            <p:nvPr/>
          </p:nvPicPr>
          <p:blipFill rotWithShape="1">
            <a:blip r:embed="rId9">
              <a:clrChange>
                <a:clrFrom>
                  <a:srgbClr val="FEFFFF"/>
                </a:clrFrom>
                <a:clrTo>
                  <a:srgbClr val="FEFFFF">
                    <a:alpha val="0"/>
                  </a:srgbClr>
                </a:clrTo>
              </a:clrChange>
              <a:duotone>
                <a:prstClr val="black"/>
                <a:srgbClr val="DEEBF7">
                  <a:tint val="45000"/>
                  <a:satMod val="400000"/>
                </a:srgbClr>
              </a:duotone>
              <a:extLst>
                <a:ext uri="{BEBA8EAE-BF5A-486C-A8C5-ECC9F3942E4B}">
                  <a14:imgProps xmlns:a14="http://schemas.microsoft.com/office/drawing/2010/main">
                    <a14:imgLayer r:embed="rId6">
                      <a14:imgEffect>
                        <a14:brightnessContrast contrast="40000"/>
                      </a14:imgEffect>
                      <a14:imgEffect>
                        <a14:saturation sat="400000"/>
                      </a14:imgEffect>
                      <a14:imgEffect>
                        <a14:sharpenSoften amount="50000"/>
                      </a14:imgEffect>
                    </a14:imgLayer>
                  </a14:imgProps>
                </a:ext>
              </a:extLst>
            </a:blip>
            <a:srcRect l="20059" t="25025" r="20774" b="21119"/>
            <a:stretch>
              <a:fillRect/>
            </a:stretch>
          </p:blipFill>
          <p:spPr>
            <a:xfrm>
              <a:off x="2157118" y="4360619"/>
              <a:ext cx="302920" cy="245571"/>
            </a:xfrm>
            <a:prstGeom prst="rect">
              <a:avLst/>
            </a:prstGeom>
          </p:spPr>
        </p:pic>
        <p:pic>
          <p:nvPicPr>
            <p:cNvPr id="31" name="图片 30"/>
            <p:cNvPicPr>
              <a:picLocks noChangeAspect="1"/>
            </p:cNvPicPr>
            <p:nvPr/>
          </p:nvPicPr>
          <p:blipFill rotWithShape="1">
            <a:blip r:embed="rId9">
              <a:clrChange>
                <a:clrFrom>
                  <a:srgbClr val="FEFFFF"/>
                </a:clrFrom>
                <a:clrTo>
                  <a:srgbClr val="FEFFFF">
                    <a:alpha val="0"/>
                  </a:srgbClr>
                </a:clrTo>
              </a:clrChange>
              <a:duotone>
                <a:prstClr val="black"/>
                <a:srgbClr val="DEEBF7">
                  <a:tint val="45000"/>
                  <a:satMod val="400000"/>
                </a:srgbClr>
              </a:duotone>
              <a:extLst>
                <a:ext uri="{BEBA8EAE-BF5A-486C-A8C5-ECC9F3942E4B}">
                  <a14:imgProps xmlns:a14="http://schemas.microsoft.com/office/drawing/2010/main">
                    <a14:imgLayer r:embed="rId6">
                      <a14:imgEffect>
                        <a14:brightnessContrast contrast="40000"/>
                      </a14:imgEffect>
                      <a14:imgEffect>
                        <a14:saturation sat="400000"/>
                      </a14:imgEffect>
                      <a14:imgEffect>
                        <a14:sharpenSoften amount="50000"/>
                      </a14:imgEffect>
                    </a14:imgLayer>
                  </a14:imgProps>
                </a:ext>
              </a:extLst>
            </a:blip>
            <a:srcRect l="20059" t="25025" r="20774" b="21119"/>
            <a:stretch>
              <a:fillRect/>
            </a:stretch>
          </p:blipFill>
          <p:spPr>
            <a:xfrm>
              <a:off x="5577931" y="3976411"/>
              <a:ext cx="302920" cy="245571"/>
            </a:xfrm>
            <a:prstGeom prst="rect">
              <a:avLst/>
            </a:prstGeom>
          </p:spPr>
        </p:pic>
      </p:grpSp>
      <p:sp>
        <p:nvSpPr>
          <p:cNvPr id="2" name="灯片编号占位符 1"/>
          <p:cNvSpPr>
            <a:spLocks noGrp="1"/>
          </p:cNvSpPr>
          <p:nvPr>
            <p:ph type="sldNum" sz="quarter" idx="12"/>
          </p:nvPr>
        </p:nvSpPr>
        <p:spPr/>
        <p:txBody>
          <a:bodyPr/>
          <a:lstStyle/>
          <a:p>
            <a:fld id="{5FD308DF-D0D6-41CA-8E01-1A1CE80A10EE}" type="slidenum">
              <a:rPr lang="zh-CN" altLang="en-US" smtClean="0"/>
              <a:t>53</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660378" y="1121833"/>
            <a:ext cx="4325371" cy="461665"/>
            <a:chOff x="1180079" y="1387853"/>
            <a:chExt cx="4325371" cy="461665"/>
          </a:xfrm>
        </p:grpSpPr>
        <p:sp>
          <p:nvSpPr>
            <p:cNvPr id="8" name="矩形 7"/>
            <p:cNvSpPr/>
            <p:nvPr/>
          </p:nvSpPr>
          <p:spPr>
            <a:xfrm>
              <a:off x="1555751" y="1387853"/>
              <a:ext cx="3949699"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有限个点组成的样本空间</a:t>
              </a:r>
              <a:r>
                <a:rPr lang="en-US" altLang="zh-CN" sz="2400" b="1" dirty="0">
                  <a:solidFill>
                    <a:srgbClr val="004EA2"/>
                  </a:solidFill>
                  <a:ea typeface="思源黑体 CN Bold" panose="020B0800000000000000" pitchFamily="34" charset="-122"/>
                </a:rPr>
                <a:t> </a:t>
              </a:r>
            </a:p>
          </p:txBody>
        </p:sp>
        <p:grpSp>
          <p:nvGrpSpPr>
            <p:cNvPr id="9" name="组合 8"/>
            <p:cNvGrpSpPr/>
            <p:nvPr/>
          </p:nvGrpSpPr>
          <p:grpSpPr>
            <a:xfrm>
              <a:off x="1180079" y="1415466"/>
              <a:ext cx="375672" cy="375672"/>
              <a:chOff x="1180079" y="1415466"/>
              <a:chExt cx="375672" cy="375672"/>
            </a:xfrm>
          </p:grpSpPr>
          <p:sp>
            <p:nvSpPr>
              <p:cNvPr id="10" name="矩形 9"/>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grpSp>
        <p:nvGrpSpPr>
          <p:cNvPr id="2" name="组合 1"/>
          <p:cNvGrpSpPr/>
          <p:nvPr/>
        </p:nvGrpSpPr>
        <p:grpSpPr>
          <a:xfrm>
            <a:off x="1683511" y="1727320"/>
            <a:ext cx="9211230" cy="1082412"/>
            <a:chOff x="801769" y="2419332"/>
            <a:chExt cx="9211230" cy="1082412"/>
          </a:xfrm>
        </p:grpSpPr>
        <mc:AlternateContent xmlns:mc="http://schemas.openxmlformats.org/markup-compatibility/2006" xmlns:a14="http://schemas.microsoft.com/office/drawing/2010/main">
          <mc:Choice Requires="a14">
            <p:sp>
              <p:nvSpPr>
                <p:cNvPr id="13" name="矩形 12"/>
                <p:cNvSpPr/>
                <p:nvPr/>
              </p:nvSpPr>
              <p:spPr>
                <a:xfrm>
                  <a:off x="801769" y="2419332"/>
                  <a:ext cx="9211230" cy="1082412"/>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样本空间</a:t>
                  </a:r>
                  <a14:m>
                    <m:oMath xmlns:m="http://schemas.openxmlformats.org/officeDocument/2006/math">
                      <m:r>
                        <m:rPr>
                          <m:nor/>
                        </m:rPr>
                        <a:rPr lang="en-US" altLang="zh-CN" sz="2800" dirty="0">
                          <a:latin typeface="+mj-lt"/>
                        </a:rPr>
                        <m:t>Ω</m:t>
                      </m:r>
                      <m:r>
                        <a:rPr lang="en-US" altLang="zh-CN" sz="2800" i="1" dirty="0">
                          <a:latin typeface="Cambria Math" panose="02040503050406030204" pitchFamily="18" charset="0"/>
                        </a:rPr>
                        <m:t> </m:t>
                      </m:r>
                    </m:oMath>
                  </a14:m>
                  <a:r>
                    <a:rPr lang="en-US" altLang="zh-CN"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w</a:t>
                  </a:r>
                  <a:r>
                    <a:rPr lang="en-US" altLang="zh-CN" sz="2800" baseline="-25000" dirty="0">
                      <a:latin typeface="+mj-lt"/>
                      <a:ea typeface="思源黑体 CN Normal" panose="020B0400000000000000" pitchFamily="34" charset="-122"/>
                    </a:rPr>
                    <a:t>1</a:t>
                  </a:r>
                  <a:r>
                    <a:rPr lang="zh-CN" altLang="en-US" sz="2800" dirty="0">
                      <a:latin typeface="+mj-lt"/>
                      <a:ea typeface="思源黑体 CN Normal" panose="020B0400000000000000" pitchFamily="34" charset="-122"/>
                    </a:rPr>
                    <a:t>，</a:t>
                  </a:r>
                  <a:r>
                    <a:rPr lang="en-US" altLang="zh-CN" sz="2800" dirty="0">
                      <a:latin typeface="+mj-lt"/>
                      <a:ea typeface="思源黑体 CN Normal" panose="020B0400000000000000" pitchFamily="34" charset="-122"/>
                    </a:rPr>
                    <a:t>…, </a:t>
                  </a:r>
                  <a:r>
                    <a:rPr lang="en-US" altLang="zh-CN" sz="2800" i="1" dirty="0" err="1">
                      <a:latin typeface="+mj-lt"/>
                      <a:ea typeface="思源黑体 CN Normal" panose="020B0400000000000000" pitchFamily="34" charset="-122"/>
                    </a:rPr>
                    <a:t>w</a:t>
                  </a:r>
                  <a:r>
                    <a:rPr lang="en-US" altLang="zh-CN" sz="2800" i="1" baseline="-25000" dirty="0" err="1">
                      <a:latin typeface="+mj-lt"/>
                      <a:ea typeface="思源黑体 CN Normal" panose="020B0400000000000000" pitchFamily="34" charset="-122"/>
                    </a:rPr>
                    <a:t>n</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   由</a:t>
                  </a:r>
                  <a14:m>
                    <m:oMath xmlns:m="http://schemas.openxmlformats.org/officeDocument/2006/math">
                      <m:r>
                        <m:rPr>
                          <m:nor/>
                        </m:rPr>
                        <a:rPr lang="en-US" altLang="zh-CN" sz="2800" dirty="0">
                          <a:latin typeface="Cambria Math" panose="02040503050406030204" pitchFamily="18" charset="0"/>
                        </a:rPr>
                        <m:t>Ω</m:t>
                      </m:r>
                    </m:oMath>
                  </a14:m>
                  <a:r>
                    <a:rPr lang="zh-CN" altLang="en-US" sz="2800" dirty="0">
                      <a:latin typeface="+mj-lt"/>
                      <a:ea typeface="思源黑体 CN Normal" panose="020B0400000000000000" pitchFamily="34" charset="-122"/>
                    </a:rPr>
                    <a:t>的一切子集所构成</a:t>
                  </a:r>
                  <a:r>
                    <a:rPr lang="en-US" altLang="zh-CN" sz="2800"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如果样本点</a:t>
                  </a:r>
                  <a:r>
                    <a:rPr lang="en-US" altLang="zh-CN" sz="2800" i="1" dirty="0" err="1">
                      <a:ea typeface="思源黑体 CN Normal" panose="020B0400000000000000" pitchFamily="34" charset="-122"/>
                    </a:rPr>
                    <a:t>w</a:t>
                  </a:r>
                  <a:r>
                    <a:rPr lang="en-US" altLang="zh-CN" sz="2800" i="1" baseline="-25000" dirty="0" err="1">
                      <a:ea typeface="思源黑体 CN Normal" panose="020B0400000000000000" pitchFamily="34" charset="-122"/>
                    </a:rPr>
                    <a:t>i</a:t>
                  </a:r>
                  <a:r>
                    <a:rPr lang="zh-CN" altLang="en-US" sz="2800" dirty="0">
                      <a:latin typeface="+mj-lt"/>
                      <a:ea typeface="思源黑体 CN Normal" panose="020B0400000000000000" pitchFamily="34" charset="-122"/>
                    </a:rPr>
                    <a:t>出现的概率为</a:t>
                  </a:r>
                  <a:r>
                    <a:rPr lang="en-US" altLang="zh-CN" sz="2800" i="1" dirty="0">
                      <a:ea typeface="思源黑体 CN Normal" panose="020B0400000000000000" pitchFamily="34" charset="-122"/>
                    </a:rPr>
                    <a:t>p</a:t>
                  </a:r>
                  <a:r>
                    <a:rPr lang="en-US" altLang="zh-CN" sz="2800" i="1" baseline="-25000" dirty="0">
                      <a:ea typeface="思源黑体 CN Normal" panose="020B0400000000000000" pitchFamily="34" charset="-122"/>
                    </a:rPr>
                    <a:t>i</a:t>
                  </a:r>
                  <a:r>
                    <a:rPr lang="en-US" altLang="zh-CN" sz="2800" baseline="-25000" dirty="0">
                      <a:ea typeface="思源黑体 CN Normal" panose="020B0400000000000000" pitchFamily="34" charset="-122"/>
                    </a:rPr>
                    <a:t> </a:t>
                  </a:r>
                  <a:r>
                    <a:rPr lang="zh-CN" altLang="en-US" sz="2800" dirty="0">
                      <a:latin typeface="+mj-lt"/>
                      <a:ea typeface="思源黑体 CN Normal" panose="020B0400000000000000" pitchFamily="34" charset="-122"/>
                    </a:rPr>
                    <a:t>，</a:t>
                  </a:r>
                  <a:r>
                    <a:rPr lang="en-US" altLang="zh-CN" sz="2800" dirty="0">
                      <a:latin typeface="+mj-lt"/>
                      <a:ea typeface="思源黑体 CN Normal" panose="020B0400000000000000" pitchFamily="34" charset="-122"/>
                    </a:rPr>
                    <a:t>1 </a:t>
                  </a:r>
                  <a:r>
                    <a:rPr lang="zh-CN" altLang="en-US" sz="2800" dirty="0">
                      <a:latin typeface="+mj-lt"/>
                      <a:ea typeface="思源黑体 CN Normal" panose="020B0400000000000000" pitchFamily="34" charset="-122"/>
                    </a:rPr>
                    <a:t>≤ </a:t>
                  </a:r>
                  <a:r>
                    <a:rPr lang="en-US" altLang="zh-CN" sz="2800" i="1" dirty="0" err="1">
                      <a:latin typeface="+mj-lt"/>
                      <a:ea typeface="思源黑体 CN Normal" panose="020B0400000000000000" pitchFamily="34" charset="-122"/>
                    </a:rPr>
                    <a:t>i</a:t>
                  </a:r>
                  <a:r>
                    <a:rPr lang="en-US" altLang="zh-CN" sz="2800"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 </a:t>
                  </a:r>
                  <a:r>
                    <a:rPr lang="en-US" altLang="zh-CN" sz="2800" i="1" dirty="0">
                      <a:latin typeface="+mj-lt"/>
                      <a:ea typeface="思源黑体 CN Normal" panose="020B0400000000000000" pitchFamily="34" charset="-122"/>
                    </a:rPr>
                    <a:t>n</a:t>
                  </a:r>
                  <a:r>
                    <a:rPr lang="zh-CN" altLang="en-US" sz="2800" dirty="0">
                      <a:latin typeface="+mj-lt"/>
                      <a:ea typeface="思源黑体 CN Normal" panose="020B0400000000000000" pitchFamily="34" charset="-122"/>
                    </a:rPr>
                    <a:t>，定义</a:t>
                  </a:r>
                </a:p>
              </p:txBody>
            </p:sp>
          </mc:Choice>
          <mc:Fallback xmlns="">
            <p:sp>
              <p:nvSpPr>
                <p:cNvPr id="13" name="矩形 12"/>
                <p:cNvSpPr>
                  <a:spLocks noRot="1" noChangeAspect="1" noMove="1" noResize="1" noEditPoints="1" noAdjustHandles="1" noChangeArrowheads="1" noChangeShapeType="1" noTextEdit="1"/>
                </p:cNvSpPr>
                <p:nvPr/>
              </p:nvSpPr>
              <p:spPr>
                <a:xfrm>
                  <a:off x="801769" y="2419332"/>
                  <a:ext cx="9211230" cy="1082412"/>
                </a:xfrm>
                <a:prstGeom prst="rect">
                  <a:avLst/>
                </a:prstGeom>
                <a:blipFill rotWithShape="1">
                  <a:blip r:embed="rId4"/>
                </a:blipFill>
                <a:ln w="57150">
                  <a:noFill/>
                </a:ln>
              </p:spPr>
              <p:txBody>
                <a:bodyPr/>
                <a:lstStyle/>
                <a:p>
                  <a:r>
                    <a:rPr lang="zh-CN" altLang="en-US">
                      <a:noFill/>
                    </a:rPr>
                    <a:t> </a:t>
                  </a:r>
                </a:p>
              </p:txBody>
            </p:sp>
          </mc:Fallback>
        </mc:AlternateContent>
        <p:pic>
          <p:nvPicPr>
            <p:cNvPr id="21" name="图片 20"/>
            <p:cNvPicPr>
              <a:picLocks noChangeAspect="1"/>
            </p:cNvPicPr>
            <p:nvPr/>
          </p:nvPicPr>
          <p:blipFill rotWithShape="1">
            <a:blip r:embed="rId5">
              <a:clrChange>
                <a:clrFrom>
                  <a:srgbClr val="FEFFFF"/>
                </a:clrFrom>
                <a:clrTo>
                  <a:srgbClr val="FEFFFF">
                    <a:alpha val="0"/>
                  </a:srgbClr>
                </a:clrTo>
              </a:clrChange>
              <a:extLst>
                <a:ext uri="{BEBA8EAE-BF5A-486C-A8C5-ECC9F3942E4B}">
                  <a14:imgProps xmlns:a14="http://schemas.microsoft.com/office/drawing/2010/main">
                    <a14:imgLayer r:embed="rId6">
                      <a14:imgEffect>
                        <a14:saturation sat="400000"/>
                      </a14:imgEffect>
                      <a14:imgEffect>
                        <a14:sharpenSoften amount="50000"/>
                      </a14:imgEffect>
                    </a14:imgLayer>
                  </a14:imgProps>
                </a:ext>
              </a:extLst>
            </a:blip>
            <a:srcRect l="15423" t="25006" r="21043" b="21802"/>
            <a:stretch>
              <a:fillRect/>
            </a:stretch>
          </p:blipFill>
          <p:spPr>
            <a:xfrm>
              <a:off x="5014465" y="2557350"/>
              <a:ext cx="399585" cy="297956"/>
            </a:xfrm>
            <a:prstGeom prst="rect">
              <a:avLst/>
            </a:prstGeom>
          </p:spPr>
        </p:pic>
      </p:grpSp>
      <p:grpSp>
        <p:nvGrpSpPr>
          <p:cNvPr id="12" name="组合 11"/>
          <p:cNvGrpSpPr/>
          <p:nvPr/>
        </p:nvGrpSpPr>
        <p:grpSpPr>
          <a:xfrm>
            <a:off x="2889388" y="3037453"/>
            <a:ext cx="6633753" cy="1213640"/>
            <a:chOff x="2212471" y="2952017"/>
            <a:chExt cx="4964876" cy="669890"/>
          </a:xfrm>
        </p:grpSpPr>
        <p:pic>
          <p:nvPicPr>
            <p:cNvPr id="6" name="图片 5"/>
            <p:cNvPicPr>
              <a:picLocks noChangeAspect="1"/>
            </p:cNvPicPr>
            <p:nvPr/>
          </p:nvPicPr>
          <p:blipFill rotWithShape="1">
            <a:blip r:embed="rId7">
              <a:clrChange>
                <a:clrFrom>
                  <a:srgbClr val="FFFDDB"/>
                </a:clrFrom>
                <a:clrTo>
                  <a:srgbClr val="FFFDDB">
                    <a:alpha val="0"/>
                  </a:srgbClr>
                </a:clrTo>
              </a:clrChange>
              <a:duotone>
                <a:prstClr val="black"/>
                <a:srgbClr val="F1F6FF">
                  <a:tint val="45000"/>
                  <a:satMod val="400000"/>
                </a:srgbClr>
              </a:duotone>
              <a:extLst>
                <a:ext uri="{BEBA8EAE-BF5A-486C-A8C5-ECC9F3942E4B}">
                  <a14:imgProps xmlns:a14="http://schemas.microsoft.com/office/drawing/2010/main">
                    <a14:imgLayer r:embed="rId8">
                      <a14:imgEffect>
                        <a14:colorTemperature colorTemp="11200"/>
                      </a14:imgEffect>
                      <a14:imgEffect>
                        <a14:saturation sat="400000"/>
                      </a14:imgEffect>
                      <a14:imgEffect>
                        <a14:sharpenSoften amount="50000"/>
                      </a14:imgEffect>
                    </a14:imgLayer>
                  </a14:imgProps>
                </a:ext>
              </a:extLst>
            </a:blip>
            <a:srcRect l="3157" t="20763" r="37835" b="22099"/>
            <a:stretch>
              <a:fillRect/>
            </a:stretch>
          </p:blipFill>
          <p:spPr>
            <a:xfrm>
              <a:off x="2212471" y="2990117"/>
              <a:ext cx="3497803" cy="631790"/>
            </a:xfrm>
            <a:prstGeom prst="rect">
              <a:avLst/>
            </a:prstGeom>
            <a:solidFill>
              <a:srgbClr val="EEF5FF"/>
            </a:solidFill>
            <a:effectLst/>
          </p:spPr>
        </p:pic>
        <p:sp>
          <p:nvSpPr>
            <p:cNvPr id="34" name="矩形 33"/>
            <p:cNvSpPr/>
            <p:nvPr/>
          </p:nvSpPr>
          <p:spPr>
            <a:xfrm>
              <a:off x="6478751" y="2952017"/>
              <a:ext cx="698596" cy="429413"/>
            </a:xfrm>
            <a:prstGeom prst="rect">
              <a:avLst/>
            </a:prstGeom>
            <a:noFill/>
            <a:ln w="57150">
              <a:noFill/>
            </a:ln>
          </p:spPr>
          <p:txBody>
            <a:bodyPr wrap="square" anchor="ctr" anchorCtr="0">
              <a:spAutoFit/>
            </a:bodyPr>
            <a:lstStyle/>
            <a:p>
              <a:pPr>
                <a:lnSpc>
                  <a:spcPct val="120000"/>
                </a:lnSpc>
              </a:pPr>
              <a:r>
                <a:rPr lang="en-US" altLang="zh-CN" sz="2000" dirty="0">
                  <a:latin typeface="+mj-lt"/>
                  <a:ea typeface="思源黑体 CN Normal" panose="020B0400000000000000" pitchFamily="34" charset="-122"/>
                </a:rPr>
                <a:t>(2.9)</a:t>
              </a:r>
              <a:endParaRPr lang="zh-CN" altLang="en-US" sz="2000" dirty="0">
                <a:latin typeface="+mj-lt"/>
                <a:ea typeface="思源黑体 CN Normal" panose="020B0400000000000000" pitchFamily="34" charset="-122"/>
              </a:endParaRPr>
            </a:p>
          </p:txBody>
        </p:sp>
      </p:grpSp>
      <p:grpSp>
        <p:nvGrpSpPr>
          <p:cNvPr id="14" name="组合 13"/>
          <p:cNvGrpSpPr/>
          <p:nvPr/>
        </p:nvGrpSpPr>
        <p:grpSpPr>
          <a:xfrm>
            <a:off x="1626840" y="4354547"/>
            <a:ext cx="9211230" cy="1082412"/>
            <a:chOff x="1042325" y="3884869"/>
            <a:chExt cx="9211230" cy="1082412"/>
          </a:xfrm>
        </p:grpSpPr>
        <p:grpSp>
          <p:nvGrpSpPr>
            <p:cNvPr id="36" name="组合 35"/>
            <p:cNvGrpSpPr/>
            <p:nvPr/>
          </p:nvGrpSpPr>
          <p:grpSpPr>
            <a:xfrm>
              <a:off x="1042325" y="3884869"/>
              <a:ext cx="9211230" cy="1082412"/>
              <a:chOff x="1042325" y="2419332"/>
              <a:chExt cx="9211230" cy="1082412"/>
            </a:xfrm>
          </p:grpSpPr>
          <mc:AlternateContent xmlns:mc="http://schemas.openxmlformats.org/markup-compatibility/2006" xmlns:a14="http://schemas.microsoft.com/office/drawing/2010/main">
            <mc:Choice Requires="a14">
              <p:sp>
                <p:nvSpPr>
                  <p:cNvPr id="37" name="矩形 36"/>
                  <p:cNvSpPr/>
                  <p:nvPr/>
                </p:nvSpPr>
                <p:spPr>
                  <a:xfrm>
                    <a:off x="1042325" y="2419332"/>
                    <a:ext cx="9211230" cy="1082412"/>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可以验证</a:t>
                    </a:r>
                    <a14:m>
                      <m:oMath xmlns:m="http://schemas.openxmlformats.org/officeDocument/2006/math">
                        <m:r>
                          <a:rPr lang="en-US" altLang="zh-CN" sz="2800" b="1" i="1">
                            <a:latin typeface="Cambria Math" panose="02040503050406030204"/>
                            <a:ea typeface="Cambria Math" panose="02040503050406030204"/>
                          </a:rPr>
                          <m:t>ℙ</m:t>
                        </m:r>
                      </m:oMath>
                    </a14:m>
                    <a:r>
                      <a:rPr lang="zh-CN" altLang="en-US" sz="2800" dirty="0">
                        <a:latin typeface="+mj-lt"/>
                        <a:ea typeface="思源黑体 CN Normal" panose="020B0400000000000000" pitchFamily="34" charset="-122"/>
                      </a:rPr>
                      <a:t>为定义在     上的概率测度，称</a:t>
                    </a:r>
                    <a:r>
                      <a:rPr lang="en-US" altLang="zh-CN" sz="2800" dirty="0">
                        <a:latin typeface="+mj-lt"/>
                        <a:ea typeface="思源黑体 CN Normal" panose="020B0400000000000000" pitchFamily="34" charset="-122"/>
                      </a:rPr>
                      <a:t>(</a:t>
                    </a:r>
                    <a14:m>
                      <m:oMath xmlns:m="http://schemas.openxmlformats.org/officeDocument/2006/math">
                        <m:r>
                          <m:rPr>
                            <m:nor/>
                          </m:rPr>
                          <a:rPr lang="en-US" altLang="zh-CN" sz="2800" dirty="0">
                            <a:latin typeface="Cambria Math" panose="02040503050406030204" pitchFamily="18" charset="0"/>
                          </a:rPr>
                          <m:t>Ω</m:t>
                        </m:r>
                      </m:oMath>
                    </a14:m>
                    <a:r>
                      <a:rPr lang="en-US" altLang="zh-CN" sz="2800" dirty="0">
                        <a:latin typeface="+mj-lt"/>
                        <a:ea typeface="思源黑体 CN Normal" panose="020B0400000000000000" pitchFamily="34" charset="-122"/>
                      </a:rPr>
                      <a:t> ,     ,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为</a:t>
                    </a:r>
                    <a:r>
                      <a:rPr lang="zh-CN" altLang="en-US" sz="2800" b="1" dirty="0">
                        <a:latin typeface="+mj-lt"/>
                        <a:ea typeface="思源黑体 CN Normal" panose="020B0400000000000000" pitchFamily="34" charset="-122"/>
                      </a:rPr>
                      <a:t>有限概率空间</a:t>
                    </a:r>
                    <a:r>
                      <a:rPr lang="en-US" altLang="zh-CN" sz="2800" b="1" dirty="0">
                        <a:latin typeface="+mj-lt"/>
                        <a:ea typeface="思源黑体 CN Normal" panose="020B0400000000000000" pitchFamily="34" charset="-122"/>
                      </a:rPr>
                      <a:t>.</a:t>
                    </a:r>
                    <a:endParaRPr lang="en-US" altLang="zh-CN" sz="2800" dirty="0">
                      <a:latin typeface="+mj-lt"/>
                      <a:ea typeface="思源黑体 CN Normal" panose="020B0400000000000000" pitchFamily="34" charset="-122"/>
                    </a:endParaRPr>
                  </a:p>
                </p:txBody>
              </p:sp>
            </mc:Choice>
            <mc:Fallback xmlns="">
              <p:sp>
                <p:nvSpPr>
                  <p:cNvPr id="37" name="矩形 36"/>
                  <p:cNvSpPr>
                    <a:spLocks noRot="1" noChangeAspect="1" noMove="1" noResize="1" noEditPoints="1" noAdjustHandles="1" noChangeArrowheads="1" noChangeShapeType="1" noTextEdit="1"/>
                  </p:cNvSpPr>
                  <p:nvPr/>
                </p:nvSpPr>
                <p:spPr>
                  <a:xfrm>
                    <a:off x="1042325" y="2419332"/>
                    <a:ext cx="9211230" cy="1082412"/>
                  </a:xfrm>
                  <a:prstGeom prst="rect">
                    <a:avLst/>
                  </a:prstGeom>
                  <a:blipFill rotWithShape="1">
                    <a:blip r:embed="rId9"/>
                  </a:blipFill>
                  <a:ln w="57150">
                    <a:noFill/>
                  </a:ln>
                </p:spPr>
                <p:txBody>
                  <a:bodyPr/>
                  <a:lstStyle/>
                  <a:p>
                    <a:r>
                      <a:rPr lang="zh-CN" altLang="en-US">
                        <a:noFill/>
                      </a:rPr>
                      <a:t> </a:t>
                    </a:r>
                  </a:p>
                </p:txBody>
              </p:sp>
            </mc:Fallback>
          </mc:AlternateContent>
          <p:pic>
            <p:nvPicPr>
              <p:cNvPr id="38" name="图片 37"/>
              <p:cNvPicPr>
                <a:picLocks noChangeAspect="1"/>
              </p:cNvPicPr>
              <p:nvPr/>
            </p:nvPicPr>
            <p:blipFill rotWithShape="1">
              <a:blip r:embed="rId10">
                <a:clrChange>
                  <a:clrFrom>
                    <a:srgbClr val="FEFFFF"/>
                  </a:clrFrom>
                  <a:clrTo>
                    <a:srgbClr val="FE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17871" t="22456" r="20922" b="22564"/>
              <a:stretch>
                <a:fillRect/>
              </a:stretch>
            </p:blipFill>
            <p:spPr>
              <a:xfrm>
                <a:off x="4192254" y="2558543"/>
                <a:ext cx="462806" cy="370245"/>
              </a:xfrm>
              <a:prstGeom prst="rect">
                <a:avLst/>
              </a:prstGeom>
            </p:spPr>
          </p:pic>
        </p:grpSp>
        <p:pic>
          <p:nvPicPr>
            <p:cNvPr id="39" name="图片 38"/>
            <p:cNvPicPr>
              <a:picLocks noChangeAspect="1"/>
            </p:cNvPicPr>
            <p:nvPr/>
          </p:nvPicPr>
          <p:blipFill rotWithShape="1">
            <a:blip r:embed="rId5">
              <a:clrChange>
                <a:clrFrom>
                  <a:srgbClr val="FEFFFF"/>
                </a:clrFrom>
                <a:clrTo>
                  <a:srgbClr val="FEFFFF">
                    <a:alpha val="0"/>
                  </a:srgbClr>
                </a:clrTo>
              </a:clrChange>
              <a:extLst>
                <a:ext uri="{BEBA8EAE-BF5A-486C-A8C5-ECC9F3942E4B}">
                  <a14:imgProps xmlns:a14="http://schemas.microsoft.com/office/drawing/2010/main">
                    <a14:imgLayer r:embed="rId6">
                      <a14:imgEffect>
                        <a14:saturation sat="400000"/>
                      </a14:imgEffect>
                      <a14:imgEffect>
                        <a14:sharpenSoften amount="50000"/>
                      </a14:imgEffect>
                    </a14:imgLayer>
                  </a14:imgProps>
                </a:ext>
              </a:extLst>
            </a:blip>
            <a:srcRect l="15423" t="25006" r="21043" b="21802"/>
            <a:stretch>
              <a:fillRect/>
            </a:stretch>
          </p:blipFill>
          <p:spPr>
            <a:xfrm>
              <a:off x="8046636" y="4056158"/>
              <a:ext cx="436515" cy="325494"/>
            </a:xfrm>
            <a:prstGeom prst="rect">
              <a:avLst/>
            </a:prstGeom>
          </p:spPr>
        </p:pic>
      </p:grpSp>
      <p:sp>
        <p:nvSpPr>
          <p:cNvPr id="3" name="灯片编号占位符 2"/>
          <p:cNvSpPr>
            <a:spLocks noGrp="1"/>
          </p:cNvSpPr>
          <p:nvPr>
            <p:ph type="sldNum" sz="quarter" idx="12"/>
          </p:nvPr>
        </p:nvSpPr>
        <p:spPr/>
        <p:txBody>
          <a:bodyPr/>
          <a:lstStyle/>
          <a:p>
            <a:fld id="{5FD308DF-D0D6-41CA-8E01-1A1CE80A10EE}" type="slidenum">
              <a:rPr lang="zh-CN" altLang="en-US" smtClean="0"/>
              <a:t>54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336728" y="1138534"/>
            <a:ext cx="1876137" cy="523220"/>
            <a:chOff x="1180079" y="1357076"/>
            <a:chExt cx="1876137" cy="523220"/>
          </a:xfrm>
        </p:grpSpPr>
        <p:sp>
          <p:nvSpPr>
            <p:cNvPr id="8" name="矩形 7"/>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例如</a:t>
              </a:r>
              <a:r>
                <a:rPr lang="en-US" altLang="zh-CN" sz="2800" b="1" dirty="0">
                  <a:solidFill>
                    <a:srgbClr val="004EA2"/>
                  </a:solidFill>
                  <a:ea typeface="思源黑体 CN Bold" panose="020B0800000000000000" pitchFamily="34" charset="-122"/>
                </a:rPr>
                <a:t> </a:t>
              </a:r>
            </a:p>
          </p:txBody>
        </p:sp>
        <p:grpSp>
          <p:nvGrpSpPr>
            <p:cNvPr id="9" name="组合 8"/>
            <p:cNvGrpSpPr/>
            <p:nvPr/>
          </p:nvGrpSpPr>
          <p:grpSpPr>
            <a:xfrm>
              <a:off x="1180079" y="1415466"/>
              <a:ext cx="375672" cy="375672"/>
              <a:chOff x="1180079" y="1415466"/>
              <a:chExt cx="375672" cy="375672"/>
            </a:xfrm>
          </p:grpSpPr>
          <p:sp>
            <p:nvSpPr>
              <p:cNvPr id="10" name="矩形 9"/>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13" name="矩形 12"/>
              <p:cNvSpPr/>
              <p:nvPr/>
            </p:nvSpPr>
            <p:spPr>
              <a:xfrm>
                <a:off x="1712400" y="1777565"/>
                <a:ext cx="7030157" cy="565348"/>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在掷骰子实验中</a:t>
                </a:r>
                <a14:m>
                  <m:oMath xmlns:m="http://schemas.openxmlformats.org/officeDocument/2006/math">
                    <m:r>
                      <m:rPr>
                        <m:nor/>
                      </m:rPr>
                      <a:rPr lang="en-US" altLang="zh-CN" sz="2800" dirty="0">
                        <a:latin typeface="Cambria Math" panose="02040503050406030204" pitchFamily="18" charset="0"/>
                      </a:rPr>
                      <m:t>Ω</m:t>
                    </m:r>
                  </m:oMath>
                </a14:m>
                <a:r>
                  <a:rPr lang="en-US" altLang="zh-CN" sz="2800" dirty="0">
                    <a:latin typeface="+mj-lt"/>
                    <a:ea typeface="思源黑体 CN Normal" panose="020B0400000000000000" pitchFamily="34" charset="-122"/>
                  </a:rPr>
                  <a:t> ={1</a:t>
                </a:r>
                <a:r>
                  <a:rPr lang="zh-CN" altLang="en-US" sz="2800" dirty="0">
                    <a:latin typeface="+mj-lt"/>
                    <a:ea typeface="思源黑体 CN Normal" panose="020B0400000000000000" pitchFamily="34" charset="-122"/>
                  </a:rPr>
                  <a:t>，</a:t>
                </a:r>
                <a:r>
                  <a:rPr lang="en-US" altLang="zh-CN" sz="2800" dirty="0">
                    <a:latin typeface="+mj-lt"/>
                    <a:ea typeface="思源黑体 CN Normal" panose="020B0400000000000000" pitchFamily="34" charset="-122"/>
                  </a:rPr>
                  <a:t>2</a:t>
                </a:r>
                <a:r>
                  <a:rPr lang="zh-CN" altLang="en-US" sz="2800" dirty="0">
                    <a:latin typeface="+mj-lt"/>
                    <a:ea typeface="思源黑体 CN Normal" panose="020B0400000000000000" pitchFamily="34" charset="-122"/>
                  </a:rPr>
                  <a:t>，</a:t>
                </a:r>
                <a:r>
                  <a:rPr lang="en-US" altLang="zh-CN" sz="2800" dirty="0">
                    <a:latin typeface="+mj-lt"/>
                    <a:ea typeface="思源黑体 CN Normal" panose="020B0400000000000000" pitchFamily="34" charset="-122"/>
                  </a:rPr>
                  <a:t>3</a:t>
                </a:r>
                <a:r>
                  <a:rPr lang="zh-CN" altLang="en-US" sz="2800" dirty="0">
                    <a:latin typeface="+mj-lt"/>
                    <a:ea typeface="思源黑体 CN Normal" panose="020B0400000000000000" pitchFamily="34" charset="-122"/>
                  </a:rPr>
                  <a:t>，</a:t>
                </a:r>
                <a:r>
                  <a:rPr lang="en-US" altLang="zh-CN" sz="2800" dirty="0">
                    <a:latin typeface="+mj-lt"/>
                    <a:ea typeface="思源黑体 CN Normal" panose="020B0400000000000000" pitchFamily="34" charset="-122"/>
                  </a:rPr>
                  <a:t>4</a:t>
                </a:r>
                <a:r>
                  <a:rPr lang="zh-CN" altLang="en-US" sz="2800" dirty="0">
                    <a:latin typeface="+mj-lt"/>
                    <a:ea typeface="思源黑体 CN Normal" panose="020B0400000000000000" pitchFamily="34" charset="-122"/>
                  </a:rPr>
                  <a:t>，</a:t>
                </a:r>
                <a:r>
                  <a:rPr lang="en-US" altLang="zh-CN" sz="2800" dirty="0">
                    <a:latin typeface="+mj-lt"/>
                    <a:ea typeface="思源黑体 CN Normal" panose="020B0400000000000000" pitchFamily="34" charset="-122"/>
                  </a:rPr>
                  <a:t>5</a:t>
                </a:r>
                <a:r>
                  <a:rPr lang="zh-CN" altLang="en-US" sz="2800" dirty="0">
                    <a:latin typeface="+mj-lt"/>
                    <a:ea typeface="思源黑体 CN Normal" panose="020B0400000000000000" pitchFamily="34" charset="-122"/>
                  </a:rPr>
                  <a:t>，</a:t>
                </a:r>
                <a:r>
                  <a:rPr lang="en-US" altLang="zh-CN" sz="2800" dirty="0">
                    <a:latin typeface="+mj-lt"/>
                    <a:ea typeface="思源黑体 CN Normal" panose="020B0400000000000000" pitchFamily="34" charset="-122"/>
                  </a:rPr>
                  <a:t>6}</a:t>
                </a:r>
                <a:r>
                  <a:rPr lang="zh-CN" altLang="en-US" sz="2800" dirty="0">
                    <a:latin typeface="+mj-lt"/>
                    <a:ea typeface="思源黑体 CN Normal" panose="020B0400000000000000" pitchFamily="34" charset="-122"/>
                  </a:rPr>
                  <a:t>，</a:t>
                </a:r>
              </a:p>
            </p:txBody>
          </p:sp>
        </mc:Choice>
        <mc:Fallback xmlns="">
          <p:sp>
            <p:nvSpPr>
              <p:cNvPr id="13" name="矩形 12"/>
              <p:cNvSpPr>
                <a:spLocks noRot="1" noChangeAspect="1" noMove="1" noResize="1" noEditPoints="1" noAdjustHandles="1" noChangeArrowheads="1" noChangeShapeType="1" noTextEdit="1"/>
              </p:cNvSpPr>
              <p:nvPr/>
            </p:nvSpPr>
            <p:spPr>
              <a:xfrm>
                <a:off x="1712400" y="1777565"/>
                <a:ext cx="7030157" cy="565348"/>
              </a:xfrm>
              <a:prstGeom prst="rect">
                <a:avLst/>
              </a:prstGeom>
              <a:blipFill rotWithShape="1">
                <a:blip r:embed="rId4"/>
                <a:stretch>
                  <a:fillRect l="-6" t="-35" r="7" b="70"/>
                </a:stretch>
              </a:blipFill>
              <a:ln w="57150">
                <a:noFill/>
              </a:ln>
            </p:spPr>
            <p:txBody>
              <a:bodyPr/>
              <a:lstStyle/>
              <a:p>
                <a:r>
                  <a:rPr lang="zh-CN" altLang="en-US">
                    <a:noFill/>
                  </a:rPr>
                  <a:t> </a:t>
                </a:r>
              </a:p>
            </p:txBody>
          </p:sp>
        </mc:Fallback>
      </mc:AlternateContent>
      <p:grpSp>
        <p:nvGrpSpPr>
          <p:cNvPr id="18" name="组合 17"/>
          <p:cNvGrpSpPr/>
          <p:nvPr/>
        </p:nvGrpSpPr>
        <p:grpSpPr>
          <a:xfrm>
            <a:off x="2471513" y="2536533"/>
            <a:ext cx="6991985" cy="662940"/>
            <a:chOff x="2694704" y="2603081"/>
            <a:chExt cx="6991985" cy="662940"/>
          </a:xfrm>
        </p:grpSpPr>
        <p:pic>
          <p:nvPicPr>
            <p:cNvPr id="19" name="图片 18"/>
            <p:cNvPicPr>
              <a:picLocks noChangeAspect="1"/>
            </p:cNvPicPr>
            <p:nvPr/>
          </p:nvPicPr>
          <p:blipFill>
            <a:blip r:embed="rId5">
              <a:clrChange>
                <a:clrFrom>
                  <a:srgbClr val="FEFFFF"/>
                </a:clrFrom>
                <a:clrTo>
                  <a:srgbClr val="FE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2694704" y="2651977"/>
              <a:ext cx="671338" cy="597910"/>
            </a:xfrm>
            <a:prstGeom prst="rect">
              <a:avLst/>
            </a:prstGeom>
          </p:spPr>
        </p:pic>
        <mc:AlternateContent xmlns:mc="http://schemas.openxmlformats.org/markup-compatibility/2006" xmlns:a14="http://schemas.microsoft.com/office/drawing/2010/main">
          <mc:Choice Requires="a14">
            <p:sp>
              <p:nvSpPr>
                <p:cNvPr id="20" name="矩形 19"/>
                <p:cNvSpPr/>
                <p:nvPr/>
              </p:nvSpPr>
              <p:spPr>
                <a:xfrm>
                  <a:off x="3172224" y="2603081"/>
                  <a:ext cx="6514465" cy="662940"/>
                </a:xfrm>
                <a:prstGeom prst="rect">
                  <a:avLst/>
                </a:prstGeom>
                <a:noFill/>
                <a:ln w="57150">
                  <a:noFill/>
                </a:ln>
              </p:spPr>
              <p:txBody>
                <a:bodyPr wrap="square" anchor="ctr" anchorCtr="0">
                  <a:spAutoFit/>
                </a:bodyPr>
                <a:lstStyle/>
                <a:p>
                  <a:pPr>
                    <a:lnSpc>
                      <a:spcPct val="120000"/>
                    </a:lnSpc>
                  </a:pPr>
                  <a:r>
                    <a:rPr lang="en-US" altLang="zh-CN" sz="2800" dirty="0">
                      <a:latin typeface="+mj-lt"/>
                      <a:ea typeface="思源黑体 CN Normal" panose="020B0400000000000000" pitchFamily="34" charset="-122"/>
                    </a:rPr>
                    <a:t>=</a:t>
                  </a:r>
                  <a14:m>
                    <m:oMath xmlns:m="http://schemas.openxmlformats.org/officeDocument/2006/math">
                      <m:r>
                        <a:rPr lang="zh-CN" altLang="en-US" sz="2800" i="1" smtClean="0">
                          <a:latin typeface="Cambria Math" panose="02040503050406030204" pitchFamily="18" charset="0"/>
                          <a:ea typeface="思源黑体 CN Normal" panose="020B0400000000000000" pitchFamily="34" charset="-122"/>
                        </a:rPr>
                        <m:t> </m:t>
                      </m:r>
                    </m:oMath>
                  </a14:m>
                  <a:r>
                    <a:rPr lang="en-US" altLang="zh-CN"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A</a:t>
                  </a:r>
                  <a:r>
                    <a:rPr lang="en-US" altLang="zh-CN" sz="2800" dirty="0">
                      <a:latin typeface="+mj-lt"/>
                      <a:ea typeface="思源黑体 CN Normal" panose="020B0400000000000000" pitchFamily="34" charset="-122"/>
                    </a:rPr>
                    <a:t>⊂</a:t>
                  </a:r>
                  <a:r>
                    <a:rPr lang="en-US" altLang="zh-CN" sz="2800" dirty="0">
                      <a:latin typeface="+mj-lt"/>
                    </a:rPr>
                    <a:t> </a:t>
                  </a:r>
                  <a14:m>
                    <m:oMath xmlns:m="http://schemas.openxmlformats.org/officeDocument/2006/math">
                      <m:r>
                        <m:rPr>
                          <m:nor/>
                        </m:rPr>
                        <a:rPr lang="en-US" altLang="zh-CN" sz="2800" dirty="0">
                          <a:latin typeface="+mj-lt"/>
                        </a:rPr>
                        <m:t>Ω</m:t>
                      </m:r>
                    </m:oMath>
                  </a14:m>
                  <a:r>
                    <a:rPr lang="en-US" altLang="zh-CN" sz="2800"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a:t>
                  </a:r>
                  <a:r>
                    <a:rPr lang="en-US" altLang="zh-CN" sz="2800" i="1" dirty="0">
                      <a:ea typeface="思源黑体 CN Normal" panose="020B0400000000000000" pitchFamily="34" charset="-122"/>
                    </a:rPr>
                    <a:t> p</a:t>
                  </a:r>
                  <a:r>
                    <a:rPr lang="en-US" altLang="zh-CN" sz="2800" i="1" baseline="-25000" dirty="0">
                      <a:ea typeface="思源黑体 CN Normal" panose="020B0400000000000000" pitchFamily="34" charset="-122"/>
                    </a:rPr>
                    <a:t>i </a:t>
                  </a:r>
                  <a:r>
                    <a:rPr lang="en-US" altLang="zh-CN" sz="2800" i="1" dirty="0">
                      <a:latin typeface="+mj-lt"/>
                      <a:ea typeface="思源黑体 CN Normal" panose="020B0400000000000000" pitchFamily="34" charset="-122"/>
                    </a:rPr>
                    <a:t>=</a:t>
                  </a:r>
                  <a:r>
                    <a:rPr lang="en-US" altLang="zh-CN" sz="2800" b="1" dirty="0">
                      <a:ea typeface="Cambria Math" panose="02040503050406030204"/>
                    </a:rPr>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latin typeface="+mj-lt"/>
                      <a:ea typeface="思源黑体 CN Normal" panose="020B0400000000000000" pitchFamily="34" charset="-122"/>
                    </a:rPr>
                    <a:t> ({</a:t>
                  </a:r>
                  <a:r>
                    <a:rPr lang="en-US" altLang="zh-CN" sz="2800" i="1" dirty="0" err="1">
                      <a:latin typeface="+mj-lt"/>
                      <a:ea typeface="思源黑体 CN Normal" panose="020B0400000000000000" pitchFamily="34" charset="-122"/>
                    </a:rPr>
                    <a:t>i</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a:t>
                  </a:r>
                  <a:r>
                    <a:rPr lang="en-US" altLang="zh-CN" sz="2800" i="1" dirty="0" err="1">
                      <a:latin typeface="+mj-lt"/>
                      <a:ea typeface="思源黑体 CN Normal" panose="020B0400000000000000" pitchFamily="34" charset="-122"/>
                    </a:rPr>
                    <a:t>i</a:t>
                  </a:r>
                  <a14:m>
                    <m:oMath xmlns:m="http://schemas.openxmlformats.org/officeDocument/2006/math">
                      <m:r>
                        <a:rPr lang="en-US" altLang="zh-CN" sz="2800" b="0" i="1" dirty="0" smtClean="0">
                          <a:latin typeface="Cambria Math" panose="02040503050406030204" pitchFamily="18" charset="0"/>
                        </a:rPr>
                        <m:t> </m:t>
                      </m:r>
                      <m:r>
                        <a:rPr lang="zh-CN" altLang="en-US" sz="2800" i="0" dirty="0" smtClean="0">
                          <a:latin typeface="Cambria Math" panose="02040503050406030204" pitchFamily="18" charset="0"/>
                        </a:rPr>
                        <m:t>∈</m:t>
                      </m:r>
                      <m:r>
                        <m:rPr>
                          <m:nor/>
                        </m:rPr>
                        <a:rPr lang="en-US" altLang="zh-CN" sz="2800" dirty="0">
                          <a:latin typeface="+mj-lt"/>
                        </a:rPr>
                        <m:t>Ω</m:t>
                      </m:r>
                      <m:r>
                        <m:rPr>
                          <m:nor/>
                        </m:rPr>
                        <a:rPr lang="en-US" altLang="zh-CN" sz="2800" dirty="0">
                          <a:latin typeface="思源黑体 CN Normal" panose="020B0400000000000000" pitchFamily="34" charset="-122"/>
                          <a:ea typeface="思源黑体 CN Normal" panose="020B0400000000000000" pitchFamily="34" charset="-122"/>
                        </a:rPr>
                        <m:t>.</m:t>
                      </m:r>
                    </m:oMath>
                  </a14:m>
                  <a:endParaRPr lang="zh-CN" altLang="en-US" sz="2800" i="1" dirty="0">
                    <a:latin typeface="+mj-lt"/>
                    <a:ea typeface="思源黑体 CN Normal" panose="020B0400000000000000" pitchFamily="34" charset="-122"/>
                  </a:endParaRPr>
                </a:p>
              </p:txBody>
            </p:sp>
          </mc:Choice>
          <mc:Fallback xmlns="">
            <p:sp>
              <p:nvSpPr>
                <p:cNvPr id="20" name="矩形 19"/>
                <p:cNvSpPr>
                  <a:spLocks noRot="1" noChangeAspect="1" noMove="1" noResize="1" noEditPoints="1" noAdjustHandles="1" noChangeArrowheads="1" noChangeShapeType="1" noTextEdit="1"/>
                </p:cNvSpPr>
                <p:nvPr/>
              </p:nvSpPr>
              <p:spPr>
                <a:xfrm>
                  <a:off x="3172224" y="2603081"/>
                  <a:ext cx="6514465" cy="662940"/>
                </a:xfrm>
                <a:prstGeom prst="rect">
                  <a:avLst/>
                </a:prstGeom>
                <a:blipFill rotWithShape="1">
                  <a:blip r:embed="rId7"/>
                </a:blipFill>
                <a:ln w="57150">
                  <a:noFill/>
                </a:ln>
              </p:spPr>
              <p:txBody>
                <a:bodyPr/>
                <a:lstStyle/>
                <a:p>
                  <a:r>
                    <a:rPr lang="zh-CN" altLang="en-US">
                      <a:noFill/>
                    </a:rPr>
                    <a:t> </a:t>
                  </a:r>
                </a:p>
              </p:txBody>
            </p:sp>
          </mc:Fallback>
        </mc:AlternateContent>
      </p:grpSp>
      <p:grpSp>
        <p:nvGrpSpPr>
          <p:cNvPr id="3" name="组合 2"/>
          <p:cNvGrpSpPr/>
          <p:nvPr/>
        </p:nvGrpSpPr>
        <p:grpSpPr>
          <a:xfrm>
            <a:off x="1712400" y="3403645"/>
            <a:ext cx="8658234" cy="565348"/>
            <a:chOff x="1180079" y="3296752"/>
            <a:chExt cx="6204569" cy="565348"/>
          </a:xfrm>
        </p:grpSpPr>
        <mc:AlternateContent xmlns:mc="http://schemas.openxmlformats.org/markup-compatibility/2006" xmlns:a14="http://schemas.microsoft.com/office/drawing/2010/main">
          <mc:Choice Requires="a14">
            <p:sp>
              <p:nvSpPr>
                <p:cNvPr id="22" name="矩形 21"/>
                <p:cNvSpPr/>
                <p:nvPr/>
              </p:nvSpPr>
              <p:spPr>
                <a:xfrm>
                  <a:off x="1180079" y="3296752"/>
                  <a:ext cx="6204569" cy="565348"/>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那么在</a:t>
                  </a:r>
                  <a:r>
                    <a:rPr lang="en-US" altLang="zh-CN" sz="2800" dirty="0">
                      <a:latin typeface="+mj-lt"/>
                      <a:ea typeface="思源黑体 CN Normal" panose="020B0400000000000000" pitchFamily="34" charset="-122"/>
                    </a:rPr>
                    <a:t>(</a:t>
                  </a:r>
                  <a:r>
                    <a:rPr lang="en-US" altLang="zh-CN" sz="2800" dirty="0">
                      <a:solidFill>
                        <a:srgbClr val="004EA2"/>
                      </a:solidFill>
                      <a:latin typeface="+mj-lt"/>
                      <a:ea typeface="思源黑体 CN Normal" panose="020B0400000000000000" pitchFamily="34" charset="-122"/>
                    </a:rPr>
                    <a:t>2.9</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之下，</a:t>
                  </a:r>
                  <a:r>
                    <a:rPr lang="en-US" altLang="zh-CN" sz="2800" dirty="0">
                      <a:ea typeface="思源黑体 CN Normal" panose="020B0400000000000000" pitchFamily="34" charset="-122"/>
                    </a:rPr>
                    <a:t> (</a:t>
                  </a:r>
                  <a14:m>
                    <m:oMath xmlns:m="http://schemas.openxmlformats.org/officeDocument/2006/math">
                      <m:r>
                        <m:rPr>
                          <m:nor/>
                        </m:rPr>
                        <a:rPr lang="en-US" altLang="zh-CN" sz="2800" dirty="0">
                          <a:latin typeface="Cambria Math" panose="02040503050406030204" pitchFamily="18" charset="0"/>
                        </a:rPr>
                        <m:t>Ω</m:t>
                      </m:r>
                    </m:oMath>
                  </a14:m>
                  <a:r>
                    <a:rPr lang="zh-CN" altLang="en-US" sz="2800" dirty="0">
                      <a:ea typeface="思源黑体 CN Normal" panose="020B0400000000000000" pitchFamily="34" charset="-122"/>
                    </a:rPr>
                    <a:t>，，</a:t>
                  </a:r>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ea typeface="思源黑体 CN Normal" panose="020B0400000000000000" pitchFamily="34" charset="-122"/>
                    </a:rPr>
                    <a:t>)</a:t>
                  </a:r>
                  <a:r>
                    <a:rPr lang="zh-CN" altLang="en-US" sz="2800" dirty="0">
                      <a:latin typeface="+mj-lt"/>
                      <a:ea typeface="思源黑体 CN Normal" panose="020B0400000000000000" pitchFamily="34" charset="-122"/>
                    </a:rPr>
                    <a:t> 为有限概率空间</a:t>
                  </a:r>
                  <a:r>
                    <a:rPr lang="en-US" altLang="zh-CN" sz="2800"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此时</a:t>
                  </a:r>
                </a:p>
              </p:txBody>
            </p:sp>
          </mc:Choice>
          <mc:Fallback xmlns="">
            <p:sp>
              <p:nvSpPr>
                <p:cNvPr id="22" name="矩形 21"/>
                <p:cNvSpPr>
                  <a:spLocks noRot="1" noChangeAspect="1" noMove="1" noResize="1" noEditPoints="1" noAdjustHandles="1" noChangeArrowheads="1" noChangeShapeType="1" noTextEdit="1"/>
                </p:cNvSpPr>
                <p:nvPr/>
              </p:nvSpPr>
              <p:spPr>
                <a:xfrm>
                  <a:off x="1180079" y="3296752"/>
                  <a:ext cx="6204569" cy="565348"/>
                </a:xfrm>
                <a:prstGeom prst="rect">
                  <a:avLst/>
                </a:prstGeom>
                <a:blipFill rotWithShape="1">
                  <a:blip r:embed="rId8"/>
                </a:blipFill>
                <a:ln w="57150">
                  <a:noFill/>
                </a:ln>
              </p:spPr>
              <p:txBody>
                <a:bodyPr/>
                <a:lstStyle/>
                <a:p>
                  <a:r>
                    <a:rPr lang="zh-CN" altLang="en-US">
                      <a:noFill/>
                    </a:rPr>
                    <a:t> </a:t>
                  </a:r>
                </a:p>
              </p:txBody>
            </p:sp>
          </mc:Fallback>
        </mc:AlternateContent>
        <p:pic>
          <p:nvPicPr>
            <p:cNvPr id="23" name="图片 22"/>
            <p:cNvPicPr>
              <a:picLocks noChangeAspect="1"/>
            </p:cNvPicPr>
            <p:nvPr/>
          </p:nvPicPr>
          <p:blipFill rotWithShape="1">
            <a:blip r:embed="rId9">
              <a:clrChange>
                <a:clrFrom>
                  <a:srgbClr val="FEFFFF"/>
                </a:clrFrom>
                <a:clrTo>
                  <a:srgbClr val="FEFFFF">
                    <a:alpha val="0"/>
                  </a:srgbClr>
                </a:clrTo>
              </a:clrChange>
              <a:extLst>
                <a:ext uri="{BEBA8EAE-BF5A-486C-A8C5-ECC9F3942E4B}">
                  <a14:imgProps xmlns:a14="http://schemas.microsoft.com/office/drawing/2010/main">
                    <a14:imgLayer r:embed="rId6">
                      <a14:imgEffect>
                        <a14:saturation sat="400000"/>
                      </a14:imgEffect>
                      <a14:imgEffect>
                        <a14:sharpenSoften amount="50000"/>
                      </a14:imgEffect>
                    </a14:imgLayer>
                  </a14:imgProps>
                </a:ext>
              </a:extLst>
            </a:blip>
            <a:srcRect l="15423" t="25006" r="21043" b="21802"/>
            <a:stretch>
              <a:fillRect/>
            </a:stretch>
          </p:blipFill>
          <p:spPr>
            <a:xfrm>
              <a:off x="3873990" y="3450771"/>
              <a:ext cx="329565" cy="373035"/>
            </a:xfrm>
            <a:prstGeom prst="rect">
              <a:avLst/>
            </a:prstGeom>
          </p:spPr>
        </p:pic>
      </p:grpSp>
      <p:graphicFrame>
        <p:nvGraphicFramePr>
          <p:cNvPr id="25" name="Object 3"/>
          <p:cNvGraphicFramePr>
            <a:graphicFrameLocks noChangeAspect="1"/>
          </p:cNvGraphicFramePr>
          <p:nvPr/>
        </p:nvGraphicFramePr>
        <p:xfrm>
          <a:off x="2698750" y="4506913"/>
          <a:ext cx="6005513" cy="1046162"/>
        </p:xfrm>
        <a:graphic>
          <a:graphicData uri="http://schemas.openxmlformats.org/presentationml/2006/ole">
            <mc:AlternateContent xmlns:mc="http://schemas.openxmlformats.org/markup-compatibility/2006">
              <mc:Choice xmlns:v="urn:schemas-microsoft-com:vml" Requires="v">
                <p:oleObj name="Equation" r:id="rId10" imgW="56388000" imgH="9144000" progId="Equation.DSMT4">
                  <p:embed/>
                </p:oleObj>
              </mc:Choice>
              <mc:Fallback>
                <p:oleObj name="Equation" r:id="rId10" imgW="56388000" imgH="9144000" progId="Equation.DSMT4">
                  <p:embed/>
                  <p:pic>
                    <p:nvPicPr>
                      <p:cNvPr id="0" name="Object 3"/>
                      <p:cNvPicPr>
                        <a:picLocks noChangeAspect="1" noChangeArrowheads="1"/>
                      </p:cNvPicPr>
                      <p:nvPr/>
                    </p:nvPicPr>
                    <p:blipFill>
                      <a:blip r:embed="rId11"/>
                      <a:srcRect/>
                      <a:stretch>
                        <a:fillRect/>
                      </a:stretch>
                    </p:blipFill>
                    <p:spPr bwMode="auto">
                      <a:xfrm>
                        <a:off x="2698750" y="4506913"/>
                        <a:ext cx="6005513" cy="1046162"/>
                      </a:xfrm>
                      <a:prstGeom prst="rect">
                        <a:avLst/>
                      </a:prstGeom>
                      <a:noFill/>
                      <a:ln>
                        <a:noFill/>
                      </a:ln>
                    </p:spPr>
                  </p:pic>
                </p:oleObj>
              </mc:Fallback>
            </mc:AlternateContent>
          </a:graphicData>
        </a:graphic>
      </p:graphicFrame>
      <p:sp>
        <p:nvSpPr>
          <p:cNvPr id="2" name="灯片编号占位符 1"/>
          <p:cNvSpPr>
            <a:spLocks noGrp="1"/>
          </p:cNvSpPr>
          <p:nvPr>
            <p:ph type="sldNum" sz="quarter" idx="12"/>
          </p:nvPr>
        </p:nvSpPr>
        <p:spPr/>
        <p:txBody>
          <a:bodyPr/>
          <a:lstStyle/>
          <a:p>
            <a:fld id="{5FD308DF-D0D6-41CA-8E01-1A1CE80A10EE}" type="slidenum">
              <a:rPr lang="zh-CN" altLang="en-US" smtClean="0"/>
              <a:t>55</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outVertic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370380" y="1096053"/>
            <a:ext cx="5042368" cy="531946"/>
            <a:chOff x="1053632" y="1397127"/>
            <a:chExt cx="5042368" cy="531946"/>
          </a:xfrm>
        </p:grpSpPr>
        <p:sp>
          <p:nvSpPr>
            <p:cNvPr id="4" name="矩形 3"/>
            <p:cNvSpPr/>
            <p:nvPr/>
          </p:nvSpPr>
          <p:spPr>
            <a:xfrm>
              <a:off x="1520318" y="1405853"/>
              <a:ext cx="4575682"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定义</a:t>
              </a:r>
              <a:r>
                <a:rPr lang="en-US" altLang="zh-CN" sz="2800" dirty="0">
                  <a:solidFill>
                    <a:srgbClr val="004EA2"/>
                  </a:solidFill>
                  <a:ea typeface="思源黑体 CN Bold" panose="020B0800000000000000" pitchFamily="34" charset="-122"/>
                </a:rPr>
                <a:t>2.2.3</a:t>
              </a:r>
            </a:p>
          </p:txBody>
        </p:sp>
        <p:grpSp>
          <p:nvGrpSpPr>
            <p:cNvPr id="35" name="组合 34"/>
            <p:cNvGrpSpPr/>
            <p:nvPr/>
          </p:nvGrpSpPr>
          <p:grpSpPr>
            <a:xfrm>
              <a:off x="1053632" y="1397127"/>
              <a:ext cx="428587" cy="424183"/>
              <a:chOff x="1053632" y="1397127"/>
              <a:chExt cx="428587" cy="424183"/>
            </a:xfrm>
          </p:grpSpPr>
          <p:sp>
            <p:nvSpPr>
              <p:cNvPr id="33" name="矩形 32"/>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1109134" y="1448225"/>
                <a:ext cx="373085" cy="373085"/>
                <a:chOff x="1109134" y="1448225"/>
                <a:chExt cx="373085" cy="373085"/>
              </a:xfrm>
            </p:grpSpPr>
            <p:sp>
              <p:nvSpPr>
                <p:cNvPr id="30" name="矩形 29"/>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grpSp>
        <p:nvGrpSpPr>
          <p:cNvPr id="10" name="组合 9"/>
          <p:cNvGrpSpPr/>
          <p:nvPr/>
        </p:nvGrpSpPr>
        <p:grpSpPr>
          <a:xfrm>
            <a:off x="1370380" y="1755840"/>
            <a:ext cx="9200976" cy="1599477"/>
            <a:chOff x="1180079" y="2160799"/>
            <a:chExt cx="6632831" cy="1599477"/>
          </a:xfrm>
        </p:grpSpPr>
        <mc:AlternateContent xmlns:mc="http://schemas.openxmlformats.org/markup-compatibility/2006" xmlns:a14="http://schemas.microsoft.com/office/drawing/2010/main">
          <mc:Choice Requires="a14">
            <p:sp>
              <p:nvSpPr>
                <p:cNvPr id="11" name="矩形 10"/>
                <p:cNvSpPr/>
                <p:nvPr/>
              </p:nvSpPr>
              <p:spPr>
                <a:xfrm>
                  <a:off x="1180079" y="2160799"/>
                  <a:ext cx="6632831" cy="1599477"/>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若</a:t>
                  </a:r>
                  <a:r>
                    <a:rPr lang="en-US" altLang="zh-CN" sz="2800" dirty="0">
                      <a:ea typeface="思源黑体 CN Normal" panose="020B0400000000000000" pitchFamily="34" charset="-122"/>
                    </a:rPr>
                    <a:t>(</a:t>
                  </a:r>
                  <a14:m>
                    <m:oMath xmlns:m="http://schemas.openxmlformats.org/officeDocument/2006/math">
                      <m:r>
                        <m:rPr>
                          <m:nor/>
                        </m:rPr>
                        <a:rPr lang="en-US" altLang="zh-CN" sz="2800" dirty="0">
                          <a:latin typeface="Cambria Math" panose="02040503050406030204" pitchFamily="18" charset="0"/>
                        </a:rPr>
                        <m:t>Ω</m:t>
                      </m:r>
                    </m:oMath>
                  </a14:m>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为有限概率空间，且各个样本点出现的概率相等，就称这个概率空间为</a:t>
                  </a:r>
                  <a:r>
                    <a:rPr lang="zh-CN" altLang="en-US" sz="2800" b="1" dirty="0">
                      <a:ea typeface="思源黑体 CN Normal" panose="020B0400000000000000" pitchFamily="34" charset="-122"/>
                    </a:rPr>
                    <a:t>古典概率空间</a:t>
                  </a:r>
                  <a:r>
                    <a:rPr lang="zh-CN" altLang="en-US" sz="2800" dirty="0">
                      <a:ea typeface="思源黑体 CN Normal" panose="020B0400000000000000" pitchFamily="34" charset="-122"/>
                    </a:rPr>
                    <a:t>，相应的概率称为</a:t>
                  </a:r>
                  <a:r>
                    <a:rPr lang="zh-CN" altLang="en-US" sz="2800" b="1" dirty="0">
                      <a:ea typeface="思源黑体 CN Normal" panose="020B0400000000000000" pitchFamily="34" charset="-122"/>
                    </a:rPr>
                    <a:t>古典概率</a:t>
                  </a:r>
                  <a:r>
                    <a:rPr lang="en-US" altLang="zh-CN" sz="2800" b="1" dirty="0">
                      <a:ea typeface="思源黑体 CN Normal" panose="020B0400000000000000" pitchFamily="34" charset="-122"/>
                    </a:rPr>
                    <a:t>.</a:t>
                  </a:r>
                  <a:endParaRPr lang="en-US" altLang="zh-CN" sz="2800" dirty="0">
                    <a:ea typeface="思源黑体 CN Normal" panose="020B0400000000000000"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1180079" y="2160799"/>
                  <a:ext cx="6632831" cy="1599477"/>
                </a:xfrm>
                <a:prstGeom prst="rect">
                  <a:avLst/>
                </a:prstGeom>
                <a:blipFill rotWithShape="1">
                  <a:blip r:embed="rId3"/>
                </a:blipFill>
                <a:ln w="57150">
                  <a:noFill/>
                </a:ln>
              </p:spPr>
              <p:txBody>
                <a:bodyPr/>
                <a:lstStyle/>
                <a:p>
                  <a:r>
                    <a:rPr lang="zh-CN" altLang="en-US">
                      <a:noFill/>
                    </a:rPr>
                    <a:t> </a:t>
                  </a:r>
                </a:p>
              </p:txBody>
            </p:sp>
          </mc:Fallback>
        </mc:AlternateContent>
        <p:pic>
          <p:nvPicPr>
            <p:cNvPr id="12" name="图片 11"/>
            <p:cNvPicPr>
              <a:picLocks noChangeAspect="1"/>
            </p:cNvPicPr>
            <p:nvPr/>
          </p:nvPicPr>
          <p:blipFill rotWithShape="1">
            <a:blip r:embed="rId4">
              <a:clrChange>
                <a:clrFrom>
                  <a:srgbClr val="FEFFFF"/>
                </a:clrFrom>
                <a:clrTo>
                  <a:srgbClr val="FEFFFF">
                    <a:alpha val="0"/>
                  </a:srgbClr>
                </a:clrTo>
              </a:clrChange>
              <a:extLst>
                <a:ext uri="{BEBA8EAE-BF5A-486C-A8C5-ECC9F3942E4B}">
                  <a14:imgProps xmlns:a14="http://schemas.microsoft.com/office/drawing/2010/main">
                    <a14:imgLayer r:embed="rId5">
                      <a14:imgEffect>
                        <a14:saturation sat="400000"/>
                      </a14:imgEffect>
                      <a14:imgEffect>
                        <a14:sharpenSoften amount="50000"/>
                      </a14:imgEffect>
                    </a14:imgLayer>
                  </a14:imgProps>
                </a:ext>
              </a:extLst>
            </a:blip>
            <a:srcRect l="15423" t="25006" r="21043" b="21802"/>
            <a:stretch>
              <a:fillRect/>
            </a:stretch>
          </p:blipFill>
          <p:spPr>
            <a:xfrm>
              <a:off x="1985981" y="2358350"/>
              <a:ext cx="329565" cy="302470"/>
            </a:xfrm>
            <a:prstGeom prst="rect">
              <a:avLst/>
            </a:prstGeom>
          </p:spPr>
        </p:pic>
      </p:grpSp>
      <p:grpSp>
        <p:nvGrpSpPr>
          <p:cNvPr id="14" name="组合 13"/>
          <p:cNvGrpSpPr/>
          <p:nvPr/>
        </p:nvGrpSpPr>
        <p:grpSpPr>
          <a:xfrm>
            <a:off x="1370381" y="3033132"/>
            <a:ext cx="9769688" cy="2940729"/>
            <a:chOff x="931221" y="2492709"/>
            <a:chExt cx="6609683" cy="2471177"/>
          </a:xfrm>
        </p:grpSpPr>
        <p:sp>
          <p:nvSpPr>
            <p:cNvPr id="15" name="矩形 14"/>
            <p:cNvSpPr/>
            <p:nvPr/>
          </p:nvSpPr>
          <p:spPr>
            <a:xfrm>
              <a:off x="1028699" y="3120571"/>
              <a:ext cx="6512205" cy="18433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31221" y="2492709"/>
              <a:ext cx="848677" cy="1564731"/>
            </a:xfrm>
            <a:prstGeom prst="rect">
              <a:avLst/>
            </a:prstGeom>
            <a:noFill/>
          </p:spPr>
          <p:txBody>
            <a:bodyPr wrap="squar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sp>
        <p:nvSpPr>
          <p:cNvPr id="17" name="矩形 16"/>
          <p:cNvSpPr/>
          <p:nvPr/>
        </p:nvSpPr>
        <p:spPr>
          <a:xfrm>
            <a:off x="1837066" y="4072974"/>
            <a:ext cx="9368644" cy="1599477"/>
          </a:xfrm>
          <a:prstGeom prst="rect">
            <a:avLst/>
          </a:prstGeom>
        </p:spPr>
        <p:txBody>
          <a:bodyPr wrap="square">
            <a:spAutoFit/>
          </a:bodyPr>
          <a:lstStyle/>
          <a:p>
            <a:pPr>
              <a:lnSpc>
                <a:spcPct val="120000"/>
              </a:lnSpc>
            </a:pPr>
            <a:r>
              <a:rPr lang="zh-CN" altLang="en-US" sz="2800" dirty="0"/>
              <a:t>在掷骰子实验中，当骰子的质地均匀时，</a:t>
            </a:r>
            <a:r>
              <a:rPr lang="en-US" altLang="zh-CN" sz="2800" i="1" dirty="0"/>
              <a:t>p</a:t>
            </a:r>
            <a:r>
              <a:rPr lang="en-US" altLang="zh-CN" sz="2800" i="1" baseline="-25000" dirty="0"/>
              <a:t>i</a:t>
            </a:r>
            <a:r>
              <a:rPr lang="en-US" altLang="zh-CN" sz="2800" i="1" dirty="0"/>
              <a:t>=</a:t>
            </a:r>
            <a:r>
              <a:rPr lang="en-US" altLang="zh-CN" sz="2800" dirty="0"/>
              <a:t>1/6</a:t>
            </a:r>
            <a:r>
              <a:rPr lang="zh-CN" altLang="en-US" sz="2800" dirty="0"/>
              <a:t>，描</a:t>
            </a:r>
          </a:p>
          <a:p>
            <a:pPr>
              <a:lnSpc>
                <a:spcPct val="120000"/>
              </a:lnSpc>
            </a:pPr>
            <a:r>
              <a:rPr lang="zh-CN" altLang="en-US" sz="2800" dirty="0"/>
              <a:t>述该实验的概率空间为古典概率空间；当骰子的质地不均匀时，此概率空间不是古典概率空间，仅是有限概率空间</a:t>
            </a:r>
            <a:r>
              <a:rPr lang="en-US" altLang="zh-CN" sz="2800" dirty="0"/>
              <a:t>.</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56</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334859" y="1059358"/>
            <a:ext cx="4859250" cy="523220"/>
            <a:chOff x="1180079" y="1357076"/>
            <a:chExt cx="4859250" cy="523220"/>
          </a:xfrm>
        </p:grpSpPr>
        <p:sp>
          <p:nvSpPr>
            <p:cNvPr id="8" name="矩形 7"/>
            <p:cNvSpPr/>
            <p:nvPr/>
          </p:nvSpPr>
          <p:spPr>
            <a:xfrm>
              <a:off x="1555751" y="1357076"/>
              <a:ext cx="448357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Bold" panose="020B0800000000000000" pitchFamily="34" charset="-122"/>
                </a:rPr>
                <a:t>可数个点组成的样本空间</a:t>
              </a:r>
              <a:endParaRPr lang="en-US" altLang="zh-CN" sz="2800" b="1" dirty="0">
                <a:solidFill>
                  <a:srgbClr val="004EA2"/>
                </a:solidFill>
                <a:ea typeface="思源黑体 CN Bold" panose="020B0800000000000000" pitchFamily="34" charset="-122"/>
              </a:endParaRPr>
            </a:p>
          </p:txBody>
        </p:sp>
        <p:grpSp>
          <p:nvGrpSpPr>
            <p:cNvPr id="9" name="组合 8"/>
            <p:cNvGrpSpPr/>
            <p:nvPr/>
          </p:nvGrpSpPr>
          <p:grpSpPr>
            <a:xfrm>
              <a:off x="1180079" y="1415466"/>
              <a:ext cx="375672" cy="375672"/>
              <a:chOff x="1180079" y="1415466"/>
              <a:chExt cx="375672" cy="375672"/>
            </a:xfrm>
          </p:grpSpPr>
          <p:sp>
            <p:nvSpPr>
              <p:cNvPr id="10" name="矩形 9"/>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grpSp>
        <p:nvGrpSpPr>
          <p:cNvPr id="4" name="组合 3"/>
          <p:cNvGrpSpPr/>
          <p:nvPr/>
        </p:nvGrpSpPr>
        <p:grpSpPr>
          <a:xfrm>
            <a:off x="1275945" y="1454733"/>
            <a:ext cx="9425875" cy="1280537"/>
            <a:chOff x="1234072" y="1604819"/>
            <a:chExt cx="6235301" cy="1280537"/>
          </a:xfrm>
        </p:grpSpPr>
        <p:grpSp>
          <p:nvGrpSpPr>
            <p:cNvPr id="2" name="组合 1"/>
            <p:cNvGrpSpPr/>
            <p:nvPr/>
          </p:nvGrpSpPr>
          <p:grpSpPr>
            <a:xfrm>
              <a:off x="1249502" y="1604819"/>
              <a:ext cx="6219871" cy="1082412"/>
              <a:chOff x="1249502" y="1604819"/>
              <a:chExt cx="6219871" cy="1082412"/>
            </a:xfrm>
          </p:grpSpPr>
          <mc:AlternateContent xmlns:mc="http://schemas.openxmlformats.org/markup-compatibility/2006" xmlns:a14="http://schemas.microsoft.com/office/drawing/2010/main">
            <mc:Choice Requires="a14">
              <p:sp>
                <p:nvSpPr>
                  <p:cNvPr id="13" name="矩形 12"/>
                  <p:cNvSpPr/>
                  <p:nvPr/>
                </p:nvSpPr>
                <p:spPr>
                  <a:xfrm>
                    <a:off x="1249502" y="1812041"/>
                    <a:ext cx="6204569" cy="565348"/>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考察</a:t>
                    </a:r>
                    <a14:m>
                      <m:oMath xmlns:m="http://schemas.openxmlformats.org/officeDocument/2006/math">
                        <m:r>
                          <m:rPr>
                            <m:nor/>
                          </m:rPr>
                          <a:rPr lang="en-US" altLang="zh-CN" sz="2800" dirty="0">
                            <a:latin typeface="Cambria Math" panose="02040503050406030204" pitchFamily="18" charset="0"/>
                          </a:rPr>
                          <m:t>Ω</m:t>
                        </m:r>
                      </m:oMath>
                    </a14:m>
                    <a:r>
                      <a:rPr lang="en-US" altLang="zh-CN" sz="2800" dirty="0">
                        <a:latin typeface="+mj-lt"/>
                        <a:ea typeface="思源黑体 CN Normal" panose="020B0400000000000000" pitchFamily="34" charset="-122"/>
                      </a:rPr>
                      <a:t> ={</a:t>
                    </a:r>
                    <a:r>
                      <a:rPr lang="en-US" altLang="zh-CN" sz="2800" i="1" dirty="0">
                        <a:latin typeface="+mj-lt"/>
                        <a:ea typeface="思源黑体 CN Normal" panose="020B0400000000000000" pitchFamily="34" charset="-122"/>
                      </a:rPr>
                      <a:t>w</a:t>
                    </a:r>
                    <a:r>
                      <a:rPr lang="en-US" altLang="zh-CN" sz="2800" baseline="-25000" dirty="0">
                        <a:latin typeface="+mj-lt"/>
                        <a:ea typeface="思源黑体 CN Normal" panose="020B0400000000000000" pitchFamily="34" charset="-122"/>
                      </a:rPr>
                      <a:t>1</a:t>
                    </a:r>
                    <a:r>
                      <a:rPr lang="en-US" altLang="zh-CN" sz="2800" dirty="0">
                        <a:latin typeface="+mj-lt"/>
                        <a:ea typeface="思源黑体 CN Normal" panose="020B0400000000000000" pitchFamily="34" charset="-122"/>
                      </a:rPr>
                      <a:t>,</a:t>
                    </a:r>
                    <a:r>
                      <a:rPr lang="en-US" altLang="zh-CN" sz="2800" i="1" dirty="0">
                        <a:ea typeface="思源黑体 CN Normal" panose="020B0400000000000000" pitchFamily="34" charset="-122"/>
                      </a:rPr>
                      <a:t> w</a:t>
                    </a:r>
                    <a:r>
                      <a:rPr lang="en-US" altLang="zh-CN" sz="2800" baseline="-25000" dirty="0">
                        <a:ea typeface="思源黑体 CN Normal" panose="020B0400000000000000" pitchFamily="34" charset="-122"/>
                      </a:rPr>
                      <a:t>2</a:t>
                    </a:r>
                    <a:r>
                      <a:rPr lang="en-US" altLang="zh-CN" sz="2800" dirty="0">
                        <a:ea typeface="思源黑体 CN Normal" panose="020B0400000000000000" pitchFamily="34" charset="-122"/>
                      </a:rPr>
                      <a:t>, ···</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a:t>
                    </a:r>
                  </a:p>
                </p:txBody>
              </p:sp>
            </mc:Choice>
            <mc:Fallback xmlns="">
              <p:sp>
                <p:nvSpPr>
                  <p:cNvPr id="13" name="矩形 12"/>
                  <p:cNvSpPr>
                    <a:spLocks noRot="1" noChangeAspect="1" noMove="1" noResize="1" noEditPoints="1" noAdjustHandles="1" noChangeArrowheads="1" noChangeShapeType="1" noTextEdit="1"/>
                  </p:cNvSpPr>
                  <p:nvPr/>
                </p:nvSpPr>
                <p:spPr>
                  <a:xfrm>
                    <a:off x="1249502" y="1812041"/>
                    <a:ext cx="6204569" cy="565348"/>
                  </a:xfrm>
                  <a:prstGeom prst="rect">
                    <a:avLst/>
                  </a:prstGeom>
                  <a:blipFill rotWithShape="1">
                    <a:blip r:embed="rId4"/>
                  </a:blipFill>
                  <a:ln w="57150">
                    <a:noFill/>
                  </a:ln>
                </p:spPr>
                <p:txBody>
                  <a:bodyPr/>
                  <a:lstStyle/>
                  <a:p>
                    <a:r>
                      <a:rPr lang="zh-CN" altLang="en-US">
                        <a:noFill/>
                      </a:rPr>
                      <a:t> </a:t>
                    </a:r>
                  </a:p>
                </p:txBody>
              </p:sp>
            </mc:Fallback>
          </mc:AlternateContent>
          <p:grpSp>
            <p:nvGrpSpPr>
              <p:cNvPr id="18" name="组合 17"/>
              <p:cNvGrpSpPr/>
              <p:nvPr/>
            </p:nvGrpSpPr>
            <p:grpSpPr>
              <a:xfrm>
                <a:off x="3612712" y="1604819"/>
                <a:ext cx="3856661" cy="1082412"/>
                <a:chOff x="2791012" y="2302775"/>
                <a:chExt cx="3856661" cy="1082412"/>
              </a:xfrm>
            </p:grpSpPr>
            <p:pic>
              <p:nvPicPr>
                <p:cNvPr id="19" name="图片 18"/>
                <p:cNvPicPr>
                  <a:picLocks noChangeAspect="1"/>
                </p:cNvPicPr>
                <p:nvPr/>
              </p:nvPicPr>
              <p:blipFill rotWithShape="1">
                <a:blip r:embed="rId5">
                  <a:clrChange>
                    <a:clrFrom>
                      <a:srgbClr val="FEFFFF"/>
                    </a:clrFrom>
                    <a:clrTo>
                      <a:srgbClr val="FEFFFF">
                        <a:alpha val="0"/>
                      </a:srgbClr>
                    </a:clrTo>
                  </a:clrChange>
                  <a:extLst>
                    <a:ext uri="{BEBA8EAE-BF5A-486C-A8C5-ECC9F3942E4B}">
                      <a14:imgProps xmlns:a14="http://schemas.microsoft.com/office/drawing/2010/main">
                        <a14:imgLayer r:embed="rId6">
                          <a14:imgEffect>
                            <a14:saturation sat="400000"/>
                          </a14:imgEffect>
                          <a14:imgEffect>
                            <a14:sharpenSoften amount="50000"/>
                          </a14:imgEffect>
                        </a14:imgLayer>
                      </a14:imgProps>
                    </a:ext>
                  </a:extLst>
                </a:blip>
                <a:srcRect l="15821" t="22598" r="21708" b="22665"/>
                <a:stretch>
                  <a:fillRect/>
                </a:stretch>
              </p:blipFill>
              <p:spPr>
                <a:xfrm>
                  <a:off x="2791012" y="2639988"/>
                  <a:ext cx="380823" cy="398982"/>
                </a:xfrm>
                <a:prstGeom prst="rect">
                  <a:avLst/>
                </a:prstGeom>
              </p:spPr>
            </p:pic>
            <mc:AlternateContent xmlns:mc="http://schemas.openxmlformats.org/markup-compatibility/2006" xmlns:a14="http://schemas.microsoft.com/office/drawing/2010/main">
              <mc:Choice Requires="a14">
                <p:sp>
                  <p:nvSpPr>
                    <p:cNvPr id="20" name="矩形 19"/>
                    <p:cNvSpPr/>
                    <p:nvPr/>
                  </p:nvSpPr>
                  <p:spPr>
                    <a:xfrm>
                      <a:off x="3171835" y="2302775"/>
                      <a:ext cx="3475838" cy="1082412"/>
                    </a:xfrm>
                    <a:prstGeom prst="rect">
                      <a:avLst/>
                    </a:prstGeom>
                    <a:noFill/>
                    <a:ln w="57150">
                      <a:noFill/>
                    </a:ln>
                  </p:spPr>
                  <p:txBody>
                    <a:bodyPr wrap="square" anchor="ctr" anchorCtr="0">
                      <a:spAutoFit/>
                    </a:bodyPr>
                    <a:lstStyle/>
                    <a:p>
                      <a:pPr>
                        <a:lnSpc>
                          <a:spcPct val="120000"/>
                        </a:lnSpc>
                      </a:pPr>
                      <a:r>
                        <a:rPr lang="en-US" altLang="zh-CN" sz="2800" dirty="0">
                          <a:latin typeface="+mj-lt"/>
                          <a:ea typeface="思源黑体 CN Normal" panose="020B0400000000000000" pitchFamily="34" charset="-122"/>
                        </a:rPr>
                        <a:t>=</a:t>
                      </a:r>
                      <a14:m>
                        <m:oMath xmlns:m="http://schemas.openxmlformats.org/officeDocument/2006/math">
                          <m:r>
                            <a:rPr lang="zh-CN" altLang="en-US" sz="2800" i="1" smtClean="0">
                              <a:latin typeface="Cambria Math" panose="02040503050406030204" pitchFamily="18" charset="0"/>
                              <a:ea typeface="思源黑体 CN Normal" panose="020B0400000000000000" pitchFamily="34" charset="-122"/>
                            </a:rPr>
                            <m:t> </m:t>
                          </m:r>
                        </m:oMath>
                      </a14:m>
                      <a:r>
                        <a:rPr lang="en-US" altLang="zh-CN"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A</a:t>
                      </a:r>
                      <a:r>
                        <a:rPr lang="en-US" altLang="zh-CN" sz="2800" dirty="0">
                          <a:latin typeface="+mj-lt"/>
                          <a:ea typeface="思源黑体 CN Normal" panose="020B0400000000000000" pitchFamily="34" charset="-122"/>
                        </a:rPr>
                        <a:t>⊂</a:t>
                      </a:r>
                      <a:r>
                        <a:rPr lang="en-US" altLang="zh-CN" sz="2800" dirty="0">
                          <a:latin typeface="+mj-lt"/>
                        </a:rPr>
                        <a:t> </a:t>
                      </a:r>
                      <a14:m>
                        <m:oMath xmlns:m="http://schemas.openxmlformats.org/officeDocument/2006/math">
                          <m:r>
                            <m:rPr>
                              <m:nor/>
                            </m:rPr>
                            <a:rPr lang="en-US" altLang="zh-CN" sz="2800" dirty="0">
                              <a:latin typeface="+mj-lt"/>
                            </a:rPr>
                            <m:t>Ω</m:t>
                          </m:r>
                        </m:oMath>
                      </a14:m>
                      <a:r>
                        <a:rPr lang="en-US" altLang="zh-CN" sz="2800"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，对于任意</a:t>
                      </a:r>
                      <a:r>
                        <a:rPr lang="en-US" altLang="zh-CN" sz="2800" i="1" dirty="0" err="1">
                          <a:latin typeface="+mj-lt"/>
                          <a:ea typeface="思源黑体 CN Normal" panose="020B0400000000000000" pitchFamily="34" charset="-122"/>
                        </a:rPr>
                        <a:t>i</a:t>
                      </a:r>
                      <a:r>
                        <a:rPr lang="en-US" altLang="zh-CN" sz="2800" i="1"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 </a:t>
                      </a:r>
                      <a:r>
                        <a:rPr lang="en-US" altLang="zh-CN" sz="2800" dirty="0">
                          <a:latin typeface="+mj-lt"/>
                          <a:ea typeface="思源黑体 CN Normal" panose="020B0400000000000000" pitchFamily="34" charset="-122"/>
                        </a:rPr>
                        <a:t>1</a:t>
                      </a:r>
                      <a:endParaRPr lang="zh-CN" altLang="en-US" sz="2800" dirty="0">
                        <a:latin typeface="+mj-lt"/>
                        <a:ea typeface="思源黑体 CN Normal" panose="020B0400000000000000" pitchFamily="34" charset="-122"/>
                      </a:endParaRPr>
                    </a:p>
                  </p:txBody>
                </p:sp>
              </mc:Choice>
              <mc:Fallback xmlns="">
                <p:sp>
                  <p:nvSpPr>
                    <p:cNvPr id="20" name="矩形 19"/>
                    <p:cNvSpPr>
                      <a:spLocks noRot="1" noChangeAspect="1" noMove="1" noResize="1" noEditPoints="1" noAdjustHandles="1" noChangeArrowheads="1" noChangeShapeType="1" noTextEdit="1"/>
                    </p:cNvSpPr>
                    <p:nvPr/>
                  </p:nvSpPr>
                  <p:spPr>
                    <a:xfrm>
                      <a:off x="3171835" y="2302775"/>
                      <a:ext cx="3475838" cy="1082412"/>
                    </a:xfrm>
                    <a:prstGeom prst="rect">
                      <a:avLst/>
                    </a:prstGeom>
                    <a:blipFill rotWithShape="1">
                      <a:blip r:embed="rId7"/>
                    </a:blipFill>
                    <a:ln w="57150">
                      <a:noFill/>
                    </a:ln>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7" name="矩形 16"/>
                <p:cNvSpPr/>
                <p:nvPr/>
              </p:nvSpPr>
              <p:spPr>
                <a:xfrm>
                  <a:off x="1234072" y="2320008"/>
                  <a:ext cx="6204569" cy="565348"/>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记 </a:t>
                  </a:r>
                  <a:r>
                    <a:rPr lang="en-US" altLang="zh-CN" sz="2800" i="1" dirty="0">
                      <a:ea typeface="思源黑体 CN Normal" panose="020B0400000000000000" pitchFamily="34" charset="-122"/>
                    </a:rPr>
                    <a:t>p</a:t>
                  </a:r>
                  <a:r>
                    <a:rPr lang="en-US" altLang="zh-CN" sz="2800" i="1" baseline="-25000" dirty="0">
                      <a:ea typeface="思源黑体 CN Normal" panose="020B0400000000000000" pitchFamily="34" charset="-122"/>
                    </a:rPr>
                    <a:t>i</a:t>
                  </a:r>
                  <a:r>
                    <a:rPr lang="en-US" altLang="zh-CN" sz="2800" baseline="-25000" dirty="0">
                      <a:ea typeface="思源黑体 CN Normal" panose="020B0400000000000000" pitchFamily="34" charset="-122"/>
                    </a:rPr>
                    <a:t> </a:t>
                  </a:r>
                  <a14:m>
                    <m:oMath xmlns:m="http://schemas.openxmlformats.org/officeDocument/2006/math">
                      <m:r>
                        <a:rPr lang="en-US" altLang="zh-CN" sz="2800" i="1">
                          <a:latin typeface="Cambria Math" panose="02040503050406030204" pitchFamily="18" charset="0"/>
                          <a:ea typeface="思源黑体 CN Normal" panose="020B0400000000000000" pitchFamily="34" charset="-122"/>
                        </a:rPr>
                        <m:t>≜</m:t>
                      </m:r>
                    </m:oMath>
                  </a14:m>
                  <a:r>
                    <a:rPr lang="en-US" altLang="zh-CN" sz="2800" b="1" dirty="0">
                      <a:ea typeface="Cambria Math" panose="02040503050406030204"/>
                    </a:rPr>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latin typeface="+mj-lt"/>
                      <a:ea typeface="思源黑体 CN Normal" panose="020B0400000000000000" pitchFamily="34" charset="-122"/>
                    </a:rPr>
                    <a:t>(</a:t>
                  </a:r>
                  <a:r>
                    <a:rPr lang="en-US" altLang="zh-CN" sz="2800" dirty="0">
                      <a:ea typeface="思源黑体 CN Normal" panose="020B0400000000000000" pitchFamily="34" charset="-122"/>
                    </a:rPr>
                    <a:t>{</a:t>
                  </a:r>
                  <a:r>
                    <a:rPr lang="en-US" altLang="zh-CN" sz="2800" i="1" dirty="0" err="1">
                      <a:ea typeface="思源黑体 CN Normal" panose="020B0400000000000000" pitchFamily="34" charset="-122"/>
                    </a:rPr>
                    <a:t>w</a:t>
                  </a:r>
                  <a:r>
                    <a:rPr lang="en-US" altLang="zh-CN" sz="2800" i="1" baseline="-25000" dirty="0" err="1">
                      <a:ea typeface="思源黑体 CN Normal" panose="020B0400000000000000" pitchFamily="34" charset="-122"/>
                    </a:rPr>
                    <a:t>i</a:t>
                  </a:r>
                  <a:r>
                    <a:rPr lang="en-US" altLang="zh-CN" sz="2800" dirty="0">
                      <a:ea typeface="思源黑体 CN Normal" panose="020B0400000000000000" pitchFamily="34" charset="-122"/>
                    </a:rPr>
                    <a:t>}</a:t>
                  </a:r>
                  <a:r>
                    <a:rPr lang="en-US" altLang="zh-CN" sz="2800" dirty="0">
                      <a:latin typeface="+mj-lt"/>
                      <a:ea typeface="思源黑体 CN Normal" panose="020B0400000000000000" pitchFamily="34" charset="-122"/>
                    </a:rPr>
                    <a:t>)</a:t>
                  </a:r>
                  <a:r>
                    <a:rPr lang="zh-CN" altLang="en-US" sz="2800" dirty="0">
                      <a:ea typeface="思源黑体 CN Normal" panose="020B0400000000000000" pitchFamily="34" charset="-122"/>
                    </a:rPr>
                    <a:t> ，</a:t>
                  </a:r>
                  <a:endParaRPr lang="zh-CN" altLang="en-US" sz="2800" dirty="0">
                    <a:latin typeface="+mj-lt"/>
                    <a:ea typeface="思源黑体 CN Normal" panose="020B0400000000000000" pitchFamily="34" charset="-122"/>
                  </a:endParaRPr>
                </a:p>
              </p:txBody>
            </p:sp>
          </mc:Choice>
          <mc:Fallback xmlns="">
            <p:sp>
              <p:nvSpPr>
                <p:cNvPr id="17" name="矩形 16"/>
                <p:cNvSpPr>
                  <a:spLocks noRot="1" noChangeAspect="1" noMove="1" noResize="1" noEditPoints="1" noAdjustHandles="1" noChangeArrowheads="1" noChangeShapeType="1" noTextEdit="1"/>
                </p:cNvSpPr>
                <p:nvPr/>
              </p:nvSpPr>
              <p:spPr>
                <a:xfrm>
                  <a:off x="1234072" y="2320008"/>
                  <a:ext cx="6204569" cy="565348"/>
                </a:xfrm>
                <a:prstGeom prst="rect">
                  <a:avLst/>
                </a:prstGeom>
                <a:blipFill rotWithShape="1">
                  <a:blip r:embed="rId8"/>
                </a:blipFill>
                <a:ln w="57150">
                  <a:noFill/>
                </a:ln>
              </p:spPr>
              <p:txBody>
                <a:bodyPr/>
                <a:lstStyle/>
                <a:p>
                  <a:r>
                    <a:rPr lang="zh-CN" altLang="en-US">
                      <a:noFill/>
                    </a:rPr>
                    <a:t> </a:t>
                  </a:r>
                </a:p>
              </p:txBody>
            </p:sp>
          </mc:Fallback>
        </mc:AlternateContent>
      </p:grpSp>
      <p:grpSp>
        <p:nvGrpSpPr>
          <p:cNvPr id="33" name="组合 32"/>
          <p:cNvGrpSpPr/>
          <p:nvPr/>
        </p:nvGrpSpPr>
        <p:grpSpPr>
          <a:xfrm>
            <a:off x="2752062" y="2836821"/>
            <a:ext cx="6012796" cy="1091169"/>
            <a:chOff x="2212471" y="2876214"/>
            <a:chExt cx="5430992" cy="745693"/>
          </a:xfrm>
        </p:grpSpPr>
        <p:pic>
          <p:nvPicPr>
            <p:cNvPr id="34" name="图片 33"/>
            <p:cNvPicPr>
              <a:picLocks noChangeAspect="1"/>
            </p:cNvPicPr>
            <p:nvPr/>
          </p:nvPicPr>
          <p:blipFill rotWithShape="1">
            <a:blip r:embed="rId9">
              <a:clrChange>
                <a:clrFrom>
                  <a:srgbClr val="FFFDDB"/>
                </a:clrFrom>
                <a:clrTo>
                  <a:srgbClr val="FFFDDB">
                    <a:alpha val="0"/>
                  </a:srgbClr>
                </a:clrTo>
              </a:clrChange>
              <a:duotone>
                <a:prstClr val="black"/>
                <a:srgbClr val="F1F6FF">
                  <a:tint val="45000"/>
                  <a:satMod val="400000"/>
                </a:srgbClr>
              </a:duotone>
              <a:extLst>
                <a:ext uri="{BEBA8EAE-BF5A-486C-A8C5-ECC9F3942E4B}">
                  <a14:imgProps xmlns:a14="http://schemas.microsoft.com/office/drawing/2010/main">
                    <a14:imgLayer r:embed="rId10">
                      <a14:imgEffect>
                        <a14:colorTemperature colorTemp="11200"/>
                      </a14:imgEffect>
                      <a14:imgEffect>
                        <a14:saturation sat="400000"/>
                      </a14:imgEffect>
                      <a14:imgEffect>
                        <a14:sharpenSoften amount="50000"/>
                      </a14:imgEffect>
                    </a14:imgLayer>
                  </a14:imgProps>
                </a:ext>
              </a:extLst>
            </a:blip>
            <a:srcRect l="3157" t="20763" r="37835" b="22099"/>
            <a:stretch>
              <a:fillRect/>
            </a:stretch>
          </p:blipFill>
          <p:spPr>
            <a:xfrm>
              <a:off x="2212471" y="2990117"/>
              <a:ext cx="3497803" cy="631790"/>
            </a:xfrm>
            <a:prstGeom prst="rect">
              <a:avLst/>
            </a:prstGeom>
            <a:solidFill>
              <a:srgbClr val="EEF5FF"/>
            </a:solidFill>
            <a:effectLst/>
          </p:spPr>
        </p:pic>
        <p:sp>
          <p:nvSpPr>
            <p:cNvPr id="35" name="矩形 34"/>
            <p:cNvSpPr/>
            <p:nvPr/>
          </p:nvSpPr>
          <p:spPr>
            <a:xfrm>
              <a:off x="6478750" y="2876214"/>
              <a:ext cx="1164713" cy="430182"/>
            </a:xfrm>
            <a:prstGeom prst="rect">
              <a:avLst/>
            </a:prstGeom>
            <a:noFill/>
            <a:ln w="57150">
              <a:noFill/>
            </a:ln>
          </p:spPr>
          <p:txBody>
            <a:bodyPr wrap="square" anchor="ctr" anchorCtr="0">
              <a:spAutoFit/>
            </a:bodyPr>
            <a:lstStyle/>
            <a:p>
              <a:pPr>
                <a:lnSpc>
                  <a:spcPct val="120000"/>
                </a:lnSpc>
              </a:pPr>
              <a:r>
                <a:rPr lang="zh-CN" altLang="en-US" sz="2000" dirty="0">
                  <a:latin typeface="+mj-lt"/>
                  <a:ea typeface="思源黑体 CN Normal" panose="020B0400000000000000" pitchFamily="34" charset="-122"/>
                </a:rPr>
                <a:t>（</a:t>
              </a:r>
              <a:r>
                <a:rPr lang="en-US" altLang="zh-CN" sz="2000" dirty="0">
                  <a:ea typeface="思源黑体 CN Normal" panose="020B0400000000000000" pitchFamily="34" charset="-122"/>
                </a:rPr>
                <a:t> 2.10 </a:t>
              </a:r>
              <a:r>
                <a:rPr lang="zh-CN" altLang="en-US" sz="2000" dirty="0">
                  <a:latin typeface="+mj-lt"/>
                  <a:ea typeface="思源黑体 CN Normal" panose="020B0400000000000000" pitchFamily="34" charset="-122"/>
                </a:rPr>
                <a:t>）</a:t>
              </a:r>
            </a:p>
          </p:txBody>
        </p:sp>
      </p:grpSp>
      <p:grpSp>
        <p:nvGrpSpPr>
          <p:cNvPr id="6" name="组合 5"/>
          <p:cNvGrpSpPr/>
          <p:nvPr/>
        </p:nvGrpSpPr>
        <p:grpSpPr>
          <a:xfrm>
            <a:off x="1423173" y="3969653"/>
            <a:ext cx="6204569" cy="565348"/>
            <a:chOff x="1234071" y="3972645"/>
            <a:chExt cx="6204569" cy="565348"/>
          </a:xfrm>
        </p:grpSpPr>
        <mc:AlternateContent xmlns:mc="http://schemas.openxmlformats.org/markup-compatibility/2006" xmlns:a14="http://schemas.microsoft.com/office/drawing/2010/main">
          <mc:Choice Requires="a14">
            <p:sp>
              <p:nvSpPr>
                <p:cNvPr id="44" name="矩形 43"/>
                <p:cNvSpPr/>
                <p:nvPr/>
              </p:nvSpPr>
              <p:spPr>
                <a:xfrm>
                  <a:off x="1234071" y="3972645"/>
                  <a:ext cx="6204569" cy="565348"/>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称</a:t>
                  </a:r>
                  <a:r>
                    <a:rPr lang="en-US" altLang="zh-CN" sz="2800" dirty="0">
                      <a:ea typeface="思源黑体 CN Normal" panose="020B0400000000000000" pitchFamily="34" charset="-122"/>
                    </a:rPr>
                    <a:t>(</a:t>
                  </a:r>
                  <a14:m>
                    <m:oMath xmlns:m="http://schemas.openxmlformats.org/officeDocument/2006/math">
                      <m:r>
                        <m:rPr>
                          <m:nor/>
                        </m:rPr>
                        <a:rPr lang="en-US" altLang="zh-CN" sz="2800" dirty="0">
                          <a:latin typeface="Cambria Math" panose="02040503050406030204" pitchFamily="18" charset="0"/>
                        </a:rPr>
                        <m:t>Ω</m:t>
                      </m:r>
                    </m:oMath>
                  </a14:m>
                  <a:r>
                    <a:rPr lang="zh-CN" altLang="en-US" sz="2800" dirty="0">
                      <a:ea typeface="思源黑体 CN Normal" panose="020B0400000000000000" pitchFamily="34" charset="-122"/>
                    </a:rPr>
                    <a:t>， </a:t>
                  </a:r>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ea typeface="思源黑体 CN Normal" panose="020B0400000000000000" pitchFamily="34" charset="-122"/>
                    </a:rPr>
                    <a:t>)</a:t>
                  </a:r>
                  <a:r>
                    <a:rPr lang="zh-CN" altLang="en-US" sz="2800" dirty="0">
                      <a:latin typeface="+mj-lt"/>
                      <a:ea typeface="思源黑体 CN Normal" panose="020B0400000000000000" pitchFamily="34" charset="-122"/>
                    </a:rPr>
                    <a:t> 为</a:t>
                  </a:r>
                  <a:r>
                    <a:rPr lang="zh-CN" altLang="en-US" sz="2800" b="1" dirty="0">
                      <a:latin typeface="+mj-lt"/>
                      <a:ea typeface="思源黑体 CN Normal" panose="020B0400000000000000" pitchFamily="34" charset="-122"/>
                    </a:rPr>
                    <a:t>可数概率空间</a:t>
                  </a:r>
                  <a:r>
                    <a:rPr lang="en-US" altLang="zh-CN" sz="2800" b="1" dirty="0">
                      <a:latin typeface="+mj-lt"/>
                      <a:ea typeface="思源黑体 CN Normal" panose="020B0400000000000000" pitchFamily="34" charset="-122"/>
                    </a:rPr>
                    <a:t>.</a:t>
                  </a:r>
                  <a:endParaRPr lang="en-US" altLang="zh-CN" sz="2800" dirty="0">
                    <a:latin typeface="+mj-lt"/>
                    <a:ea typeface="思源黑体 CN Normal" panose="020B0400000000000000" pitchFamily="34" charset="-122"/>
                  </a:endParaRPr>
                </a:p>
              </p:txBody>
            </p:sp>
          </mc:Choice>
          <mc:Fallback xmlns="">
            <p:sp>
              <p:nvSpPr>
                <p:cNvPr id="44" name="矩形 43"/>
                <p:cNvSpPr>
                  <a:spLocks noRot="1" noChangeAspect="1" noMove="1" noResize="1" noEditPoints="1" noAdjustHandles="1" noChangeArrowheads="1" noChangeShapeType="1" noTextEdit="1"/>
                </p:cNvSpPr>
                <p:nvPr/>
              </p:nvSpPr>
              <p:spPr>
                <a:xfrm>
                  <a:off x="1234071" y="3972645"/>
                  <a:ext cx="6204569" cy="565348"/>
                </a:xfrm>
                <a:prstGeom prst="rect">
                  <a:avLst/>
                </a:prstGeom>
                <a:blipFill rotWithShape="1">
                  <a:blip r:embed="rId11"/>
                </a:blipFill>
                <a:ln w="57150">
                  <a:noFill/>
                </a:ln>
              </p:spPr>
              <p:txBody>
                <a:bodyPr/>
                <a:lstStyle/>
                <a:p>
                  <a:r>
                    <a:rPr lang="zh-CN" altLang="en-US">
                      <a:noFill/>
                    </a:rPr>
                    <a:t> </a:t>
                  </a:r>
                </a:p>
              </p:txBody>
            </p:sp>
          </mc:Fallback>
        </mc:AlternateContent>
        <p:pic>
          <p:nvPicPr>
            <p:cNvPr id="46" name="图片 45"/>
            <p:cNvPicPr>
              <a:picLocks noChangeAspect="1"/>
            </p:cNvPicPr>
            <p:nvPr/>
          </p:nvPicPr>
          <p:blipFill rotWithShape="1">
            <a:blip r:embed="rId5">
              <a:clrChange>
                <a:clrFrom>
                  <a:srgbClr val="FEFFFF"/>
                </a:clrFrom>
                <a:clrTo>
                  <a:srgbClr val="FEFFFF">
                    <a:alpha val="0"/>
                  </a:srgbClr>
                </a:clrTo>
              </a:clrChange>
              <a:extLst>
                <a:ext uri="{BEBA8EAE-BF5A-486C-A8C5-ECC9F3942E4B}">
                  <a14:imgProps xmlns:a14="http://schemas.microsoft.com/office/drawing/2010/main">
                    <a14:imgLayer r:embed="rId6">
                      <a14:imgEffect>
                        <a14:saturation sat="400000"/>
                      </a14:imgEffect>
                      <a14:imgEffect>
                        <a14:sharpenSoften amount="50000"/>
                      </a14:imgEffect>
                    </a14:imgLayer>
                  </a14:imgProps>
                </a:ext>
              </a:extLst>
            </a:blip>
            <a:srcRect l="15423" t="25006" r="21043" b="21802"/>
            <a:stretch>
              <a:fillRect/>
            </a:stretch>
          </p:blipFill>
          <p:spPr>
            <a:xfrm>
              <a:off x="2177863" y="4143619"/>
              <a:ext cx="460866" cy="343652"/>
            </a:xfrm>
            <a:prstGeom prst="rect">
              <a:avLst/>
            </a:prstGeom>
          </p:spPr>
        </p:pic>
      </p:grpSp>
      <p:sp>
        <p:nvSpPr>
          <p:cNvPr id="3" name="矩形 2"/>
          <p:cNvSpPr/>
          <p:nvPr/>
        </p:nvSpPr>
        <p:spPr>
          <a:xfrm>
            <a:off x="1369181" y="4548924"/>
            <a:ext cx="8892178" cy="565348"/>
          </a:xfrm>
          <a:prstGeom prst="rect">
            <a:avLst/>
          </a:prstGeom>
          <a:ln w="28575">
            <a:solidFill>
              <a:srgbClr val="FFFF00"/>
            </a:solidFill>
          </a:ln>
        </p:spPr>
        <p:txBody>
          <a:bodyPr wrap="none">
            <a:spAutoFit/>
          </a:bodyPr>
          <a:lstStyle/>
          <a:p>
            <a:pPr>
              <a:lnSpc>
                <a:spcPct val="120000"/>
              </a:lnSpc>
            </a:pPr>
            <a:r>
              <a:rPr lang="zh-CN" altLang="en-US" sz="2800" dirty="0">
                <a:ea typeface="思源黑体 CN Normal" panose="020B0400000000000000" pitchFamily="34" charset="-122"/>
              </a:rPr>
              <a:t>注：有限概率空间和可数概率空间统称为</a:t>
            </a:r>
            <a:r>
              <a:rPr lang="zh-CN" altLang="en-US" sz="2800" b="1" dirty="0">
                <a:ea typeface="思源黑体 CN Normal" panose="020B0400000000000000" pitchFamily="34" charset="-122"/>
              </a:rPr>
              <a:t>离散概率空间</a:t>
            </a:r>
            <a:r>
              <a:rPr lang="en-US" altLang="zh-CN" sz="2800" b="1" dirty="0">
                <a:ea typeface="思源黑体 CN Normal" panose="020B0400000000000000" pitchFamily="34" charset="-122"/>
              </a:rPr>
              <a:t>.</a:t>
            </a:r>
            <a:endParaRPr lang="zh-CN" altLang="en-US" sz="2800" dirty="0">
              <a:ea typeface="思源黑体 CN Normal" panose="020B0400000000000000" pitchFamily="34" charset="-122"/>
            </a:endParaRPr>
          </a:p>
        </p:txBody>
      </p:sp>
      <p:sp>
        <p:nvSpPr>
          <p:cNvPr id="5" name="矩形 4"/>
          <p:cNvSpPr/>
          <p:nvPr/>
        </p:nvSpPr>
        <p:spPr>
          <a:xfrm>
            <a:off x="1334859" y="5325163"/>
            <a:ext cx="7514553" cy="523220"/>
          </a:xfrm>
          <a:prstGeom prst="rect">
            <a:avLst/>
          </a:prstGeom>
        </p:spPr>
        <p:txBody>
          <a:bodyPr wrap="square">
            <a:spAutoFit/>
          </a:bodyPr>
          <a:lstStyle/>
          <a:p>
            <a:pPr lvl="0" eaLnBrk="0" fontAlgn="base" hangingPunct="0">
              <a:spcBef>
                <a:spcPct val="20000"/>
              </a:spcBef>
              <a:spcAft>
                <a:spcPct val="0"/>
              </a:spcAft>
            </a:pPr>
            <a:r>
              <a:rPr lang="zh-CN" altLang="en-US" sz="2800" dirty="0">
                <a:solidFill>
                  <a:srgbClr val="FF0000"/>
                </a:solidFill>
                <a:latin typeface="+mn-ea"/>
              </a:rPr>
              <a:t>问题：</a:t>
            </a:r>
            <a:r>
              <a:rPr lang="zh-CN" altLang="en-US" sz="2800" dirty="0">
                <a:solidFill>
                  <a:prstClr val="black"/>
                </a:solidFill>
                <a:latin typeface="+mn-ea"/>
              </a:rPr>
              <a:t>如何理解“可数”？</a:t>
            </a:r>
            <a:endParaRPr lang="en-US" altLang="zh-CN" sz="2800" dirty="0">
              <a:solidFill>
                <a:prstClr val="black"/>
              </a:solidFill>
              <a:latin typeface="+mn-ea"/>
            </a:endParaRPr>
          </a:p>
        </p:txBody>
      </p:sp>
      <p:sp>
        <p:nvSpPr>
          <p:cNvPr id="12" name="矩形 11"/>
          <p:cNvSpPr/>
          <p:nvPr/>
        </p:nvSpPr>
        <p:spPr>
          <a:xfrm>
            <a:off x="1369181" y="5832640"/>
            <a:ext cx="7816563" cy="523220"/>
          </a:xfrm>
          <a:prstGeom prst="rect">
            <a:avLst/>
          </a:prstGeom>
        </p:spPr>
        <p:txBody>
          <a:bodyPr wrap="none">
            <a:spAutoFit/>
          </a:bodyPr>
          <a:lstStyle/>
          <a:p>
            <a:pPr lvl="0" eaLnBrk="0" fontAlgn="base" hangingPunct="0">
              <a:spcBef>
                <a:spcPct val="20000"/>
              </a:spcBef>
              <a:spcAft>
                <a:spcPct val="0"/>
              </a:spcAft>
            </a:pPr>
            <a:r>
              <a:rPr lang="zh-CN" altLang="en-US" sz="2800" dirty="0">
                <a:solidFill>
                  <a:srgbClr val="FF0000"/>
                </a:solidFill>
                <a:latin typeface="+mn-ea"/>
              </a:rPr>
              <a:t>答：</a:t>
            </a:r>
            <a:r>
              <a:rPr lang="zh-CN" altLang="en-US" sz="2800" dirty="0">
                <a:solidFill>
                  <a:prstClr val="black"/>
                </a:solidFill>
                <a:latin typeface="+mn-ea"/>
              </a:rPr>
              <a:t>就是这些样本点可以按照某种次序排列出来</a:t>
            </a:r>
            <a:r>
              <a:rPr lang="en-US" altLang="zh-CN" sz="2800" dirty="0">
                <a:solidFill>
                  <a:prstClr val="black"/>
                </a:solidFill>
                <a:latin typeface="+mn-ea"/>
              </a:rPr>
              <a:t>.</a:t>
            </a:r>
            <a:endParaRPr lang="zh-CN" altLang="en-US" sz="2800" dirty="0">
              <a:solidFill>
                <a:prstClr val="black"/>
              </a:solidFill>
              <a:latin typeface="+mn-ea"/>
            </a:endParaRPr>
          </a:p>
        </p:txBody>
      </p:sp>
      <p:sp>
        <p:nvSpPr>
          <p:cNvPr id="14" name="灯片编号占位符 13"/>
          <p:cNvSpPr>
            <a:spLocks noGrp="1"/>
          </p:cNvSpPr>
          <p:nvPr>
            <p:ph type="sldNum" sz="quarter" idx="12"/>
          </p:nvPr>
        </p:nvSpPr>
        <p:spPr/>
        <p:txBody>
          <a:bodyPr/>
          <a:lstStyle/>
          <a:p>
            <a:fld id="{5FD308DF-D0D6-41CA-8E01-1A1CE80A10EE}" type="slidenum">
              <a:rPr lang="zh-CN" altLang="en-US" smtClean="0"/>
              <a:t>57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clrChange>
              <a:clrFrom>
                <a:srgbClr val="FFFFFF"/>
              </a:clrFrom>
              <a:clrTo>
                <a:srgbClr val="FFFFFF">
                  <a:alpha val="0"/>
                </a:srgbClr>
              </a:clrTo>
            </a:clrChange>
            <a:duotone>
              <a:prstClr val="black"/>
              <a:srgbClr val="DEEBF7">
                <a:tint val="45000"/>
                <a:satMod val="400000"/>
              </a:srgbClr>
            </a:duotone>
            <a:extLst>
              <a:ext uri="{BEBA8EAE-BF5A-486C-A8C5-ECC9F3942E4B}">
                <a14:imgProps xmlns:a14="http://schemas.microsoft.com/office/drawing/2010/main">
                  <a14:imgLayer r:embed="rId5">
                    <a14:imgEffect>
                      <a14:brightnessContrast contrast="40000"/>
                    </a14:imgEffect>
                    <a14:imgEffect>
                      <a14:saturation sat="300000"/>
                    </a14:imgEffect>
                  </a14:imgLayer>
                </a14:imgProps>
              </a:ext>
            </a:extLst>
          </a:blip>
          <a:srcRect r="8691"/>
          <a:stretch>
            <a:fillRect/>
          </a:stretch>
        </p:blipFill>
        <p:spPr>
          <a:xfrm>
            <a:off x="3201907" y="2486035"/>
            <a:ext cx="3642176" cy="926099"/>
          </a:xfrm>
          <a:prstGeom prst="rect">
            <a:avLst/>
          </a:prstGeom>
        </p:spPr>
      </p:pic>
      <p:grpSp>
        <p:nvGrpSpPr>
          <p:cNvPr id="12" name="组合 11"/>
          <p:cNvGrpSpPr/>
          <p:nvPr/>
        </p:nvGrpSpPr>
        <p:grpSpPr>
          <a:xfrm>
            <a:off x="1483112" y="3181016"/>
            <a:ext cx="9266664" cy="1328569"/>
            <a:chOff x="1234071" y="3252862"/>
            <a:chExt cx="6204569" cy="1328569"/>
          </a:xfrm>
        </p:grpSpPr>
        <mc:AlternateContent xmlns:mc="http://schemas.openxmlformats.org/markup-compatibility/2006" xmlns:a14="http://schemas.microsoft.com/office/drawing/2010/main">
          <mc:Choice Requires="a14">
            <p:sp>
              <p:nvSpPr>
                <p:cNvPr id="27" name="矩形 26"/>
                <p:cNvSpPr/>
                <p:nvPr/>
              </p:nvSpPr>
              <p:spPr>
                <a:xfrm>
                  <a:off x="1234071" y="3252862"/>
                  <a:ext cx="6204569" cy="1328569"/>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其中</a:t>
                  </a:r>
                  <a:r>
                    <a:rPr lang="en-US" altLang="zh-CN" sz="2800" i="1" dirty="0" err="1">
                      <a:ea typeface="思源黑体 CN Normal" panose="020B0400000000000000" pitchFamily="34" charset="-122"/>
                    </a:rPr>
                    <a:t>i</a:t>
                  </a:r>
                  <a:r>
                    <a:rPr lang="zh-CN" altLang="en-US" sz="2800" dirty="0">
                      <a:ea typeface="思源黑体 CN Normal" panose="020B0400000000000000" pitchFamily="34" charset="-122"/>
                    </a:rPr>
                    <a:t>为非负整数，</a:t>
                  </a:r>
                  <a:r>
                    <a:rPr lang="en-US" altLang="zh-CN" sz="2800" i="1" dirty="0">
                      <a:ea typeface="思源黑体 CN Normal" panose="020B0400000000000000" pitchFamily="34" charset="-122"/>
                    </a:rPr>
                    <a:t> p</a:t>
                  </a:r>
                  <a:r>
                    <a:rPr lang="en-US" altLang="zh-CN" sz="2800" i="1" baseline="-25000" dirty="0">
                      <a:ea typeface="思源黑体 CN Normal" panose="020B0400000000000000" pitchFamily="34" charset="-122"/>
                    </a:rPr>
                    <a:t>i</a:t>
                  </a:r>
                  <a:r>
                    <a:rPr lang="en-US" altLang="zh-CN" sz="2800" baseline="-25000" dirty="0">
                      <a:ea typeface="思源黑体 CN Normal" panose="020B0400000000000000" pitchFamily="34" charset="-122"/>
                    </a:rPr>
                    <a:t> </a:t>
                  </a:r>
                  <a:r>
                    <a:rPr lang="en-US" altLang="zh-CN" sz="2800" i="1" dirty="0">
                      <a:ea typeface="思源黑体 CN Normal" panose="020B0400000000000000" pitchFamily="34" charset="-122"/>
                    </a:rPr>
                    <a:t>=</a:t>
                  </a:r>
                  <a14:m>
                    <m:oMath xmlns:m="http://schemas.openxmlformats.org/officeDocument/2006/math">
                      <m:f>
                        <m:fPr>
                          <m:ctrlPr>
                            <a:rPr lang="en-US" altLang="zh-CN" sz="2800" i="1" smtClean="0">
                              <a:latin typeface="Cambria Math" panose="02040503050406030204" pitchFamily="18" charset="0"/>
                              <a:ea typeface="思源黑体 CN Normal" panose="020B0400000000000000" pitchFamily="34" charset="-122"/>
                            </a:rPr>
                          </m:ctrlPr>
                        </m:fPr>
                        <m:num>
                          <m:r>
                            <a:rPr lang="en-US" altLang="zh-CN" sz="2800" b="0" i="1" smtClean="0">
                              <a:latin typeface="Cambria Math" panose="02040503050406030204" pitchFamily="18" charset="0"/>
                              <a:ea typeface="思源黑体 CN Normal" panose="020B0400000000000000" pitchFamily="34" charset="-122"/>
                            </a:rPr>
                            <m:t>1</m:t>
                          </m:r>
                        </m:num>
                        <m:den>
                          <m:r>
                            <a:rPr lang="en-US" altLang="zh-CN" sz="2800" i="1">
                              <a:latin typeface="Cambria Math" panose="02040503050406030204" pitchFamily="18" charset="0"/>
                              <a:ea typeface="思源黑体 CN Normal" panose="020B0400000000000000" pitchFamily="34" charset="-122"/>
                            </a:rPr>
                            <m:t>𝑖</m:t>
                          </m:r>
                          <m:r>
                            <a:rPr lang="en-US" altLang="zh-CN" sz="2800" b="0" i="1" smtClean="0">
                              <a:latin typeface="Cambria Math" panose="02040503050406030204" pitchFamily="18" charset="0"/>
                              <a:ea typeface="思源黑体 CN Normal" panose="020B0400000000000000" pitchFamily="34" charset="-122"/>
                            </a:rPr>
                            <m:t>!</m:t>
                          </m:r>
                        </m:den>
                      </m:f>
                    </m:oMath>
                  </a14:m>
                  <a:r>
                    <a:rPr lang="en-US" altLang="zh-CN" sz="2800" i="1" dirty="0">
                      <a:ea typeface="思源黑体 CN Normal" panose="020B0400000000000000" pitchFamily="34" charset="-122"/>
                    </a:rPr>
                    <a:t>e</a:t>
                  </a:r>
                  <a:r>
                    <a:rPr lang="en-US" altLang="zh-CN" sz="2800" i="1" baseline="30000" dirty="0">
                      <a:ea typeface="思源黑体 CN Normal" panose="020B0400000000000000" pitchFamily="34" charset="-122"/>
                    </a:rPr>
                    <a:t>-</a:t>
                  </a:r>
                  <a:r>
                    <a:rPr lang="en-US" altLang="zh-CN" sz="2800" baseline="30000" dirty="0">
                      <a:ea typeface="思源黑体 CN Normal" panose="020B0400000000000000" pitchFamily="34" charset="-122"/>
                    </a:rPr>
                    <a:t>1</a:t>
                  </a:r>
                  <a:r>
                    <a:rPr lang="zh-CN" altLang="en-US" sz="2800" dirty="0">
                      <a:ea typeface="思源黑体 CN Normal" panose="020B0400000000000000" pitchFamily="34" charset="-122"/>
                    </a:rPr>
                    <a:t>，则 </a:t>
                  </a:r>
                  <a:r>
                    <a:rPr lang="en-US" altLang="zh-CN" sz="2800" dirty="0">
                      <a:ea typeface="思源黑体 CN Normal" panose="020B0400000000000000" pitchFamily="34" charset="-122"/>
                    </a:rPr>
                    <a:t>(</a:t>
                  </a:r>
                  <a14:m>
                    <m:oMath xmlns:m="http://schemas.openxmlformats.org/officeDocument/2006/math">
                      <m:r>
                        <m:rPr>
                          <m:nor/>
                        </m:rPr>
                        <a:rPr lang="en-US" altLang="zh-CN" sz="2800" dirty="0">
                          <a:latin typeface="Cambria Math" panose="02040503050406030204" pitchFamily="18" charset="0"/>
                        </a:rPr>
                        <m:t>Ω</m:t>
                      </m:r>
                    </m:oMath>
                  </a14:m>
                  <a:r>
                    <a:rPr lang="zh-CN" altLang="en-US" sz="2800" dirty="0">
                      <a:ea typeface="思源黑体 CN Normal" panose="020B0400000000000000" pitchFamily="34" charset="-122"/>
                    </a:rPr>
                    <a:t>， </a:t>
                  </a:r>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为可数概率空间，特别 </a:t>
                  </a:r>
                </a:p>
              </p:txBody>
            </p:sp>
          </mc:Choice>
          <mc:Fallback xmlns="">
            <p:sp>
              <p:nvSpPr>
                <p:cNvPr id="27" name="矩形 26"/>
                <p:cNvSpPr>
                  <a:spLocks noRot="1" noChangeAspect="1" noMove="1" noResize="1" noEditPoints="1" noAdjustHandles="1" noChangeArrowheads="1" noChangeShapeType="1" noTextEdit="1"/>
                </p:cNvSpPr>
                <p:nvPr/>
              </p:nvSpPr>
              <p:spPr>
                <a:xfrm>
                  <a:off x="1234071" y="3252862"/>
                  <a:ext cx="6204569" cy="1328569"/>
                </a:xfrm>
                <a:prstGeom prst="rect">
                  <a:avLst/>
                </a:prstGeom>
                <a:blipFill rotWithShape="1">
                  <a:blip r:embed="rId6"/>
                </a:blipFill>
                <a:ln w="57150">
                  <a:noFill/>
                </a:ln>
              </p:spPr>
              <p:txBody>
                <a:bodyPr/>
                <a:lstStyle/>
                <a:p>
                  <a:r>
                    <a:rPr lang="zh-CN" altLang="en-US">
                      <a:noFill/>
                    </a:rPr>
                    <a:t> </a:t>
                  </a:r>
                </a:p>
              </p:txBody>
            </p:sp>
          </mc:Fallback>
        </mc:AlternateContent>
        <p:pic>
          <p:nvPicPr>
            <p:cNvPr id="29" name="图片 28"/>
            <p:cNvPicPr>
              <a:picLocks noChangeAspect="1"/>
            </p:cNvPicPr>
            <p:nvPr/>
          </p:nvPicPr>
          <p:blipFill rotWithShape="1">
            <a:blip r:embed="rId7">
              <a:clrChange>
                <a:clrFrom>
                  <a:srgbClr val="FEFFFF"/>
                </a:clrFrom>
                <a:clrTo>
                  <a:srgbClr val="FEFFFF">
                    <a:alpha val="0"/>
                  </a:srgbClr>
                </a:clrTo>
              </a:clrChange>
              <a:extLst>
                <a:ext uri="{BEBA8EAE-BF5A-486C-A8C5-ECC9F3942E4B}">
                  <a14:imgProps xmlns:a14="http://schemas.microsoft.com/office/drawing/2010/main">
                    <a14:imgLayer r:embed="rId8">
                      <a14:imgEffect>
                        <a14:saturation sat="400000"/>
                      </a14:imgEffect>
                      <a14:imgEffect>
                        <a14:sharpenSoften amount="50000"/>
                      </a14:imgEffect>
                    </a14:imgLayer>
                  </a14:imgProps>
                </a:ext>
              </a:extLst>
            </a:blip>
            <a:srcRect l="15821" t="22598" r="21708" b="22665"/>
            <a:stretch>
              <a:fillRect/>
            </a:stretch>
          </p:blipFill>
          <p:spPr>
            <a:xfrm>
              <a:off x="4998719" y="3584480"/>
              <a:ext cx="322807" cy="332666"/>
            </a:xfrm>
            <a:prstGeom prst="rect">
              <a:avLst/>
            </a:prstGeom>
          </p:spPr>
        </p:pic>
      </p:grpSp>
      <p:grpSp>
        <p:nvGrpSpPr>
          <p:cNvPr id="14" name="组合 13"/>
          <p:cNvGrpSpPr/>
          <p:nvPr/>
        </p:nvGrpSpPr>
        <p:grpSpPr>
          <a:xfrm>
            <a:off x="1483112" y="4700803"/>
            <a:ext cx="7051275" cy="900112"/>
            <a:chOff x="1234072" y="4261552"/>
            <a:chExt cx="4721237" cy="900112"/>
          </a:xfrm>
        </p:grpSpPr>
        <mc:AlternateContent xmlns:mc="http://schemas.openxmlformats.org/markup-compatibility/2006" xmlns:a14="http://schemas.microsoft.com/office/drawing/2010/main">
          <mc:Choice Requires="a14">
            <p:sp>
              <p:nvSpPr>
                <p:cNvPr id="31" name="矩形 30"/>
                <p:cNvSpPr/>
                <p:nvPr/>
              </p:nvSpPr>
              <p:spPr>
                <a:xfrm>
                  <a:off x="1234072" y="4406909"/>
                  <a:ext cx="3764648" cy="609398"/>
                </a:xfrm>
                <a:prstGeom prst="rect">
                  <a:avLst/>
                </a:prstGeom>
                <a:noFill/>
                <a:ln w="57150">
                  <a:noFill/>
                </a:ln>
              </p:spPr>
              <p:txBody>
                <a:bodyPr wrap="square" anchor="ctr" anchorCtr="0">
                  <a:spAutoFit/>
                </a:bodyPr>
                <a:lstStyle/>
                <a:p>
                  <a:pPr>
                    <a:lnSpc>
                      <a:spcPct val="120000"/>
                    </a:lnSpc>
                  </a:pP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“该网站被点击奇数次”</a:t>
                  </a:r>
                  <a:r>
                    <a:rPr lang="en-US" altLang="zh-CN" sz="2800" dirty="0">
                      <a:ea typeface="思源黑体 CN Normal" panose="020B0400000000000000" pitchFamily="34" charset="-122"/>
                    </a:rPr>
                    <a:t>) </a:t>
                  </a:r>
                  <a:endParaRPr lang="zh-CN" altLang="en-US" sz="2800" dirty="0">
                    <a:ea typeface="思源黑体 CN Normal" panose="020B0400000000000000" pitchFamily="34" charset="-122"/>
                  </a:endParaRPr>
                </a:p>
              </p:txBody>
            </p:sp>
          </mc:Choice>
          <mc:Fallback xmlns="">
            <p:sp>
              <p:nvSpPr>
                <p:cNvPr id="31" name="矩形 30"/>
                <p:cNvSpPr>
                  <a:spLocks noRot="1" noChangeAspect="1" noMove="1" noResize="1" noEditPoints="1" noAdjustHandles="1" noChangeArrowheads="1" noChangeShapeType="1" noTextEdit="1"/>
                </p:cNvSpPr>
                <p:nvPr/>
              </p:nvSpPr>
              <p:spPr>
                <a:xfrm>
                  <a:off x="1234072" y="4406909"/>
                  <a:ext cx="3764648" cy="609398"/>
                </a:xfrm>
                <a:prstGeom prst="rect">
                  <a:avLst/>
                </a:prstGeom>
                <a:blipFill rotWithShape="1">
                  <a:blip r:embed="rId9"/>
                </a:blipFill>
                <a:ln w="57150">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36" name="Object 3"/>
                <p:cNvGraphicFramePr>
                  <a:graphicFrameLocks noChangeAspect="1"/>
                </p:cNvGraphicFramePr>
                <p:nvPr/>
              </p:nvGraphicFramePr>
              <p:xfrm>
                <a:off x="4134446" y="4261552"/>
                <a:ext cx="1820863" cy="900112"/>
              </p:xfrm>
              <a:graphic>
                <a:graphicData uri="http://schemas.openxmlformats.org/presentationml/2006/ole">
                  <mc:AlternateContent>
                    <mc:Choice xmlns:v="urn:schemas-microsoft-com:vml" Requires="v">
                      <p:oleObj name="Equation" r:id="rId10" imgW="22555200" imgH="10363200" progId="Equation.DSMT4">
                        <p:embed/>
                      </p:oleObj>
                    </mc:Choice>
                    <mc:Fallback>
                      <p:oleObj name="Equation" r:id="rId10" imgW="22555200" imgH="10363200" progId="Equation.DSMT4">
                        <p:embed/>
                        <p:pic>
                          <p:nvPicPr>
                            <p:cNvPr id="0" name="Object 3"/>
                            <p:cNvPicPr>
                              <a:picLocks noChangeAspect="1" noChangeArrowheads="1"/>
                            </p:cNvPicPr>
                            <p:nvPr/>
                          </p:nvPicPr>
                          <p:blipFill>
                            <a:blip r:embed="rId11"/>
                            <a:srcRect/>
                            <a:stretch>
                              <a:fillRect/>
                            </a:stretch>
                          </p:blipFill>
                          <p:spPr bwMode="auto">
                            <a:xfrm>
                              <a:off x="4134446" y="4261552"/>
                              <a:ext cx="1820863" cy="900112"/>
                            </a:xfrm>
                            <a:prstGeom prst="rect">
                              <a:avLst/>
                            </a:prstGeom>
                            <a:noFill/>
                            <a:ln>
                              <a:noFill/>
                            </a:ln>
                          </p:spPr>
                        </p:pic>
                      </p:oleObj>
                    </mc:Fallback>
                  </mc:AlternateContent>
                </a:graphicData>
              </a:graphic>
            </p:graphicFrame>
          </mc:Choice>
          <mc:Fallback>
            <p:graphicFrame>
              <p:nvGraphicFramePr>
                <p:cNvPr id="36" name="Object 3"/>
                <p:cNvGraphicFramePr>
                  <a:graphicFrameLocks noChangeAspect="1"/>
                </p:cNvGraphicFramePr>
                <p:nvPr/>
              </p:nvGraphicFramePr>
              <p:xfrm>
                <a:off x="4134446" y="4261552"/>
                <a:ext cx="1820863" cy="900112"/>
              </p:xfrm>
              <a:graphic>
                <a:graphicData uri="http://schemas.openxmlformats.org/presentationml/2006/ole">
                  <mc:AlternateContent>
                    <mc:Choice xmlns:v="urn:schemas-microsoft-com:vml" Requires="v">
                      <p:oleObj name="Equation" r:id="rId10" imgW="22555200" imgH="10363200" progId="Equation.DSMT4">
                        <p:embed/>
                      </p:oleObj>
                    </mc:Choice>
                    <mc:Fallback>
                      <p:oleObj name="Equation" r:id="rId10" imgW="22555200" imgH="10363200" progId="Equation.DSMT4">
                        <p:embed/>
                        <p:pic>
                          <p:nvPicPr>
                            <p:cNvPr id="0" name="Object 3"/>
                            <p:cNvPicPr>
                              <a:picLocks noChangeAspect="1" noChangeArrowheads="1"/>
                            </p:cNvPicPr>
                            <p:nvPr/>
                          </p:nvPicPr>
                          <p:blipFill>
                            <a:blip r:embed="rId11"/>
                            <a:srcRect/>
                            <a:stretch>
                              <a:fillRect/>
                            </a:stretch>
                          </p:blipFill>
                          <p:spPr bwMode="auto">
                            <a:xfrm>
                              <a:off x="4134446" y="4261552"/>
                              <a:ext cx="1820863" cy="900112"/>
                            </a:xfrm>
                            <a:prstGeom prst="rect">
                              <a:avLst/>
                            </a:prstGeom>
                            <a:noFill/>
                            <a:ln>
                              <a:noFill/>
                            </a:ln>
                          </p:spPr>
                        </p:pic>
                      </p:oleObj>
                    </mc:Fallback>
                  </mc:AlternateContent>
                </a:graphicData>
              </a:graphic>
            </p:graphicFrame>
          </mc:Fallback>
        </mc:AlternateContent>
      </p:grpSp>
      <p:grpSp>
        <p:nvGrpSpPr>
          <p:cNvPr id="15" name="组合 14"/>
          <p:cNvGrpSpPr/>
          <p:nvPr/>
        </p:nvGrpSpPr>
        <p:grpSpPr>
          <a:xfrm>
            <a:off x="1483112" y="1349998"/>
            <a:ext cx="9266664" cy="1111308"/>
            <a:chOff x="1277632" y="1421844"/>
            <a:chExt cx="6570967" cy="1111308"/>
          </a:xfrm>
        </p:grpSpPr>
        <p:grpSp>
          <p:nvGrpSpPr>
            <p:cNvPr id="21" name="组合 20"/>
            <p:cNvGrpSpPr/>
            <p:nvPr/>
          </p:nvGrpSpPr>
          <p:grpSpPr>
            <a:xfrm>
              <a:off x="1277632" y="1421844"/>
              <a:ext cx="6570967" cy="1111308"/>
              <a:chOff x="832352" y="1684445"/>
              <a:chExt cx="6570967" cy="769441"/>
            </a:xfrm>
          </p:grpSpPr>
          <p:grpSp>
            <p:nvGrpSpPr>
              <p:cNvPr id="22" name="组合 21"/>
              <p:cNvGrpSpPr/>
              <p:nvPr/>
            </p:nvGrpSpPr>
            <p:grpSpPr>
              <a:xfrm>
                <a:off x="832352" y="1684445"/>
                <a:ext cx="6570967" cy="769441"/>
                <a:chOff x="832352" y="1684445"/>
                <a:chExt cx="6570967" cy="769441"/>
              </a:xfrm>
            </p:grpSpPr>
            <p:sp>
              <p:nvSpPr>
                <p:cNvPr id="24" name="矩形 23"/>
                <p:cNvSpPr/>
                <p:nvPr/>
              </p:nvSpPr>
              <p:spPr>
                <a:xfrm>
                  <a:off x="873626" y="1684445"/>
                  <a:ext cx="6529693"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5" name="矩形 24"/>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mc:AlternateContent xmlns:mc="http://schemas.openxmlformats.org/markup-compatibility/2006" xmlns:a14="http://schemas.microsoft.com/office/drawing/2010/main">
            <mc:Choice Requires="a14">
              <p:sp>
                <p:nvSpPr>
                  <p:cNvPr id="23" name="矩形 22"/>
                  <p:cNvSpPr/>
                  <p:nvPr/>
                </p:nvSpPr>
                <p:spPr>
                  <a:xfrm>
                    <a:off x="965755" y="1687943"/>
                    <a:ext cx="6137768" cy="749434"/>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在网站点击次数例子中，令     </a:t>
                    </a:r>
                    <a:r>
                      <a:rPr lang="en-US" altLang="zh-CN"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A</a:t>
                    </a:r>
                    <a:r>
                      <a:rPr lang="en-US" altLang="zh-CN" sz="2800" dirty="0">
                        <a:latin typeface="思源黑体 CN Normal" panose="020B0400000000000000" pitchFamily="34" charset="-122"/>
                        <a:ea typeface="思源黑体 CN Normal" panose="020B0400000000000000" pitchFamily="34" charset="-122"/>
                      </a:rPr>
                      <a:t>⊂</a:t>
                    </a:r>
                    <a14:m>
                      <m:oMath xmlns:m="http://schemas.openxmlformats.org/officeDocument/2006/math">
                        <m:r>
                          <m:rPr>
                            <m:nor/>
                          </m:rPr>
                          <a:rPr lang="en-US" altLang="zh-CN" sz="2800" i="0" dirty="0" smtClean="0">
                            <a:latin typeface="Cambria Math" panose="02040503050406030204" pitchFamily="18" charset="0"/>
                          </a:rPr>
                          <m:t>Ω</m:t>
                        </m:r>
                      </m:oMath>
                    </a14:m>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，并按（</a:t>
                    </a:r>
                    <a:r>
                      <a:rPr lang="en-US" altLang="zh-CN" sz="2800" dirty="0">
                        <a:solidFill>
                          <a:srgbClr val="004EA2"/>
                        </a:solidFill>
                        <a:latin typeface="+mj-lt"/>
                        <a:ea typeface="思源黑体 CN Normal" panose="020B0400000000000000" pitchFamily="34" charset="-122"/>
                      </a:rPr>
                      <a:t>2.10</a:t>
                    </a:r>
                    <a:r>
                      <a:rPr lang="zh-CN" altLang="en-US" sz="2800" dirty="0">
                        <a:latin typeface="+mj-lt"/>
                        <a:ea typeface="思源黑体 CN Normal" panose="020B0400000000000000" pitchFamily="34" charset="-122"/>
                      </a:rPr>
                      <a:t>）式定义</a:t>
                    </a:r>
                  </a:p>
                </p:txBody>
              </p:sp>
            </mc:Choice>
            <mc:Fallback xmlns="">
              <p:sp>
                <p:nvSpPr>
                  <p:cNvPr id="23" name="矩形 22"/>
                  <p:cNvSpPr>
                    <a:spLocks noRot="1" noChangeAspect="1" noMove="1" noResize="1" noEditPoints="1" noAdjustHandles="1" noChangeArrowheads="1" noChangeShapeType="1" noTextEdit="1"/>
                  </p:cNvSpPr>
                  <p:nvPr/>
                </p:nvSpPr>
                <p:spPr>
                  <a:xfrm>
                    <a:off x="965755" y="1687943"/>
                    <a:ext cx="6137768" cy="749434"/>
                  </a:xfrm>
                  <a:prstGeom prst="rect">
                    <a:avLst/>
                  </a:prstGeom>
                  <a:blipFill rotWithShape="1">
                    <a:blip r:embed="rId12"/>
                  </a:blipFill>
                  <a:ln w="57150">
                    <a:noFill/>
                  </a:ln>
                </p:spPr>
                <p:txBody>
                  <a:bodyPr/>
                  <a:lstStyle/>
                  <a:p>
                    <a:r>
                      <a:rPr lang="zh-CN" altLang="en-US">
                        <a:noFill/>
                      </a:rPr>
                      <a:t> </a:t>
                    </a:r>
                  </a:p>
                </p:txBody>
              </p:sp>
            </mc:Fallback>
          </mc:AlternateContent>
        </p:grpSp>
        <p:pic>
          <p:nvPicPr>
            <p:cNvPr id="41" name="图片 40"/>
            <p:cNvPicPr>
              <a:picLocks noChangeAspect="1"/>
            </p:cNvPicPr>
            <p:nvPr/>
          </p:nvPicPr>
          <p:blipFill rotWithShape="1">
            <a:blip r:embed="rId7">
              <a:clrChange>
                <a:clrFrom>
                  <a:srgbClr val="FEFFFF"/>
                </a:clrFrom>
                <a:clrTo>
                  <a:srgbClr val="FEFFFF">
                    <a:alpha val="0"/>
                  </a:srgbClr>
                </a:clrTo>
              </a:clrChange>
              <a:duotone>
                <a:prstClr val="black"/>
                <a:srgbClr val="DEEBF7">
                  <a:tint val="45000"/>
                  <a:satMod val="400000"/>
                </a:srgbClr>
              </a:duotone>
              <a:extLst>
                <a:ext uri="{BEBA8EAE-BF5A-486C-A8C5-ECC9F3942E4B}">
                  <a14:imgProps xmlns:a14="http://schemas.microsoft.com/office/drawing/2010/main">
                    <a14:imgLayer r:embed="rId8">
                      <a14:imgEffect>
                        <a14:saturation sat="400000"/>
                      </a14:imgEffect>
                      <a14:imgEffect>
                        <a14:sharpenSoften amount="-50000"/>
                      </a14:imgEffect>
                    </a14:imgLayer>
                  </a14:imgProps>
                </a:ext>
              </a:extLst>
            </a:blip>
            <a:srcRect l="15821" t="22598" r="21708" b="22665"/>
            <a:stretch>
              <a:fillRect/>
            </a:stretch>
          </p:blipFill>
          <p:spPr>
            <a:xfrm>
              <a:off x="4506283" y="1554958"/>
              <a:ext cx="337542" cy="333518"/>
            </a:xfrm>
            <a:prstGeom prst="rect">
              <a:avLst/>
            </a:prstGeom>
          </p:spPr>
        </p:pic>
      </p:grpSp>
      <p:sp>
        <p:nvSpPr>
          <p:cNvPr id="2" name="灯片编号占位符 1"/>
          <p:cNvSpPr>
            <a:spLocks noGrp="1"/>
          </p:cNvSpPr>
          <p:nvPr>
            <p:ph type="sldNum" sz="quarter" idx="12"/>
          </p:nvPr>
        </p:nvSpPr>
        <p:spPr/>
        <p:txBody>
          <a:bodyPr/>
          <a:lstStyle/>
          <a:p>
            <a:fld id="{5FD308DF-D0D6-41CA-8E01-1A1CE80A10EE}" type="slidenum">
              <a:rPr lang="zh-CN" altLang="en-US" smtClean="0"/>
              <a:t>58</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Lst>
          </a:blip>
          <a:srcRect l="16583" t="25371" b="39106"/>
          <a:stretch>
            <a:fillRect/>
          </a:stretch>
        </p:blipFill>
        <p:spPr>
          <a:xfrm>
            <a:off x="2108786" y="3039523"/>
            <a:ext cx="8345229" cy="1735799"/>
          </a:xfrm>
          <a:prstGeom prst="rect">
            <a:avLst/>
          </a:prstGeom>
          <a:effectLst>
            <a:outerShdw blurRad="50800" dist="38100" dir="2700000" algn="tl" rotWithShape="0">
              <a:prstClr val="black">
                <a:alpha val="40000"/>
              </a:prstClr>
            </a:outerShdw>
          </a:effectLst>
        </p:spPr>
      </p:pic>
      <p:grpSp>
        <p:nvGrpSpPr>
          <p:cNvPr id="9" name="组合 8"/>
          <p:cNvGrpSpPr/>
          <p:nvPr/>
        </p:nvGrpSpPr>
        <p:grpSpPr>
          <a:xfrm>
            <a:off x="1409520" y="1144973"/>
            <a:ext cx="1324997" cy="461665"/>
            <a:chOff x="1180079" y="1387853"/>
            <a:chExt cx="1324997" cy="461665"/>
          </a:xfrm>
        </p:grpSpPr>
        <p:sp>
          <p:nvSpPr>
            <p:cNvPr id="6" name="矩形 5"/>
            <p:cNvSpPr/>
            <p:nvPr/>
          </p:nvSpPr>
          <p:spPr>
            <a:xfrm>
              <a:off x="1555752" y="1387853"/>
              <a:ext cx="949324" cy="461665"/>
            </a:xfrm>
            <a:prstGeom prst="rect">
              <a:avLst/>
            </a:prstGeom>
            <a:noFill/>
            <a:ln w="57150">
              <a:noFill/>
            </a:ln>
          </p:spPr>
          <p:txBody>
            <a:bodyPr wrap="square" anchor="ctr" anchorCtr="0">
              <a:spAutoFit/>
            </a:bodyPr>
            <a:lstStyle/>
            <a:p>
              <a:endParaRPr lang="en-US" altLang="zh-CN" sz="2400" b="1" dirty="0">
                <a:solidFill>
                  <a:srgbClr val="004EA2"/>
                </a:solidFill>
                <a:ea typeface="思源黑体 CN Bold" panose="020B0800000000000000" pitchFamily="34" charset="-122"/>
              </a:endParaRPr>
            </a:p>
          </p:txBody>
        </p:sp>
        <p:grpSp>
          <p:nvGrpSpPr>
            <p:cNvPr id="8" name="组合 7"/>
            <p:cNvGrpSpPr/>
            <p:nvPr/>
          </p:nvGrpSpPr>
          <p:grpSpPr>
            <a:xfrm>
              <a:off x="1180079" y="1415466"/>
              <a:ext cx="375672" cy="375672"/>
              <a:chOff x="1180079" y="1415466"/>
              <a:chExt cx="375672" cy="375672"/>
            </a:xfrm>
          </p:grpSpPr>
          <p:sp>
            <p:nvSpPr>
              <p:cNvPr id="7" name="矩形 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14" name="矩形 13"/>
              <p:cNvSpPr/>
              <p:nvPr/>
            </p:nvSpPr>
            <p:spPr>
              <a:xfrm>
                <a:off x="1409520" y="1596497"/>
                <a:ext cx="9270443" cy="1308628"/>
              </a:xfrm>
              <a:prstGeom prst="rect">
                <a:avLst/>
              </a:prstGeom>
            </p:spPr>
            <p:txBody>
              <a:bodyPr wrap="square">
                <a:spAutoFit/>
              </a:bodyPr>
              <a:lstStyle/>
              <a:p>
                <a:pPr>
                  <a:lnSpc>
                    <a:spcPct val="150000"/>
                  </a:lnSpc>
                </a:pPr>
                <a:r>
                  <a:rPr lang="zh-CN" altLang="en-US" sz="2800" dirty="0">
                    <a:latin typeface="+mj-lt"/>
                    <a:ea typeface="思源黑体 CN Normal" panose="020B0400000000000000" pitchFamily="34" charset="-122"/>
                  </a:rPr>
                  <a:t>对于</a:t>
                </a:r>
                <a:r>
                  <a:rPr lang="en-US" altLang="zh-CN" sz="2800" i="1" dirty="0">
                    <a:latin typeface="+mj-lt"/>
                    <a:ea typeface="思源黑体 CN Normal" panose="020B0400000000000000" pitchFamily="34" charset="-122"/>
                  </a:rPr>
                  <a:t>n</a:t>
                </a:r>
                <a:r>
                  <a:rPr lang="zh-CN" altLang="en-US" sz="2800" dirty="0">
                    <a:latin typeface="+mj-lt"/>
                    <a:ea typeface="思源黑体 CN Normal" panose="020B0400000000000000" pitchFamily="34" charset="-122"/>
                  </a:rPr>
                  <a:t>维欧氏空间</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a:ea typeface="Cambria Math" panose="02040503050406030204"/>
                          </a:rPr>
                          <m:t>ℝ</m:t>
                        </m:r>
                      </m:e>
                      <m:sup>
                        <m:r>
                          <a:rPr lang="en-US" altLang="zh-CN" sz="2800" i="1">
                            <a:latin typeface="Cambria Math" panose="02040503050406030204"/>
                          </a:rPr>
                          <m:t>𝑛</m:t>
                        </m:r>
                      </m:sup>
                    </m:sSup>
                  </m:oMath>
                </a14:m>
                <a:r>
                  <a:rPr lang="zh-CN" altLang="en-US" sz="2800" dirty="0">
                    <a:latin typeface="+mj-lt"/>
                    <a:ea typeface="思源黑体 CN Normal" panose="020B0400000000000000" pitchFamily="34" charset="-122"/>
                  </a:rPr>
                  <a:t>中的一个区域</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，用</a:t>
                </a:r>
                <a:r>
                  <a:rPr lang="en-US" altLang="zh-CN" sz="2800" b="1" i="1" dirty="0">
                    <a:latin typeface="+mj-lt"/>
                    <a:ea typeface="思源黑体 CN Normal" panose="020B0400000000000000" pitchFamily="34" charset="-122"/>
                  </a:rPr>
                  <a:t>m</a:t>
                </a:r>
                <a:r>
                  <a:rPr lang="en-US" altLang="zh-CN" sz="2800" dirty="0">
                    <a:latin typeface="+mj-lt"/>
                    <a:ea typeface="思源黑体 CN Normal" panose="020B0400000000000000" pitchFamily="34" charset="-122"/>
                  </a:rPr>
                  <a:t>(</a:t>
                </a:r>
                <a:r>
                  <a:rPr lang="en-US" altLang="zh-CN" sz="2800" b="1" i="1" dirty="0">
                    <a:latin typeface="+mj-lt"/>
                    <a:ea typeface="思源黑体 CN Normal" panose="020B0400000000000000" pitchFamily="34" charset="-122"/>
                  </a:rPr>
                  <a:t>A</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表示其“体积”</a:t>
                </a:r>
                <a:r>
                  <a:rPr lang="en-US" altLang="zh-CN" sz="2800"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若</a:t>
                </a:r>
                <a14:m>
                  <m:oMath xmlns:m="http://schemas.openxmlformats.org/officeDocument/2006/math">
                    <m:r>
                      <a:rPr lang="zh-CN" altLang="en-US" sz="2800" b="1">
                        <a:latin typeface="Cambria Math" panose="02040503050406030204"/>
                      </a:rPr>
                      <m:t>𝛀</m:t>
                    </m:r>
                    <m:r>
                      <a:rPr lang="en-US" altLang="zh-CN" sz="2800" b="1"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a:ea typeface="Cambria Math" panose="02040503050406030204"/>
                          </a:rPr>
                          <m:t>ℝ</m:t>
                        </m:r>
                      </m:e>
                      <m:sup>
                        <m:r>
                          <a:rPr lang="en-US" altLang="zh-CN" sz="2800" i="1">
                            <a:latin typeface="Cambria Math" panose="02040503050406030204"/>
                          </a:rPr>
                          <m:t>𝑛</m:t>
                        </m:r>
                      </m:sup>
                    </m:sSup>
                  </m:oMath>
                </a14:m>
                <a:r>
                  <a:rPr lang="zh-CN" altLang="en-US" sz="2800" dirty="0">
                    <a:latin typeface="+mj-lt"/>
                    <a:ea typeface="思源黑体 CN Normal" panose="020B0400000000000000" pitchFamily="34" charset="-122"/>
                  </a:rPr>
                  <a:t> 满足</a:t>
                </a:r>
                <a14:m>
                  <m:oMath xmlns:m="http://schemas.openxmlformats.org/officeDocument/2006/math">
                    <m:r>
                      <a:rPr lang="en-US" altLang="zh-CN" sz="2800" b="1">
                        <a:latin typeface="Cambria Math" panose="02040503050406030204"/>
                      </a:rPr>
                      <m:t>𝟎</m:t>
                    </m:r>
                    <m:r>
                      <a:rPr lang="en-US" altLang="zh-CN" sz="2800" b="1" i="1">
                        <a:latin typeface="Cambria Math" panose="02040503050406030204"/>
                        <a:ea typeface="Cambria Math" panose="02040503050406030204"/>
                      </a:rPr>
                      <m:t>&lt;</m:t>
                    </m:r>
                    <m:r>
                      <a:rPr lang="en-US" altLang="zh-CN" sz="2800" b="1" i="1">
                        <a:latin typeface="Cambria Math" panose="02040503050406030204"/>
                      </a:rPr>
                      <m:t>𝒎</m:t>
                    </m:r>
                    <m:d>
                      <m:dPr>
                        <m:ctrlPr>
                          <a:rPr lang="en-US" altLang="zh-CN" sz="2800" b="1" i="1">
                            <a:latin typeface="Cambria Math" panose="02040503050406030204" pitchFamily="18" charset="0"/>
                          </a:rPr>
                        </m:ctrlPr>
                      </m:dPr>
                      <m:e>
                        <m:r>
                          <a:rPr lang="zh-CN" altLang="en-US" sz="2800" b="1">
                            <a:latin typeface="Cambria Math" panose="02040503050406030204"/>
                          </a:rPr>
                          <m:t>𝛀</m:t>
                        </m:r>
                      </m:e>
                    </m:d>
                    <m:r>
                      <a:rPr lang="en-US" altLang="zh-CN" sz="2800" b="1" i="1" dirty="0">
                        <a:latin typeface="Cambria Math" panose="02040503050406030204"/>
                        <a:ea typeface="Cambria Math" panose="02040503050406030204"/>
                      </a:rPr>
                      <m:t>&lt;∞</m:t>
                    </m:r>
                    <m:r>
                      <a:rPr lang="en-US" altLang="zh-CN" sz="2800" b="0" i="0" dirty="0" smtClean="0">
                        <a:latin typeface="Cambria Math" panose="02040503050406030204" pitchFamily="18" charset="0"/>
                        <a:ea typeface="Cambria Math" panose="02040503050406030204"/>
                      </a:rPr>
                      <m:t>.</m:t>
                    </m:r>
                  </m:oMath>
                </a14:m>
                <a:endParaRPr lang="zh-CN" altLang="en-US" sz="2800" dirty="0">
                  <a:latin typeface="+mj-lt"/>
                  <a:ea typeface="思源黑体 CN Normal" panose="020B0400000000000000" pitchFamily="34"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1409520" y="1596497"/>
                <a:ext cx="9270443" cy="1308628"/>
              </a:xfrm>
              <a:prstGeom prst="rect">
                <a:avLst/>
              </a:prstGeom>
              <a:blipFill rotWithShape="1">
                <a:blip r:embed="rId6"/>
                <a:stretch>
                  <a:fillRect l="-5" t="-8" r="6" b="-1310"/>
                </a:stretch>
              </a:blipFill>
            </p:spPr>
            <p:txBody>
              <a:bodyPr/>
              <a:lstStyle/>
              <a:p>
                <a:r>
                  <a:rPr lang="zh-CN" altLang="en-US">
                    <a:noFill/>
                  </a:rPr>
                  <a:t> </a:t>
                </a:r>
              </a:p>
            </p:txBody>
          </p:sp>
        </mc:Fallback>
      </mc:AlternateContent>
      <p:grpSp>
        <p:nvGrpSpPr>
          <p:cNvPr id="3" name="组合 2"/>
          <p:cNvGrpSpPr/>
          <p:nvPr/>
        </p:nvGrpSpPr>
        <p:grpSpPr>
          <a:xfrm>
            <a:off x="1368288" y="5034459"/>
            <a:ext cx="9270442" cy="1156828"/>
            <a:chOff x="837794" y="3652047"/>
            <a:chExt cx="7084122" cy="950504"/>
          </a:xfrm>
        </p:grpSpPr>
        <p:grpSp>
          <p:nvGrpSpPr>
            <p:cNvPr id="27" name="组合 26"/>
            <p:cNvGrpSpPr/>
            <p:nvPr/>
          </p:nvGrpSpPr>
          <p:grpSpPr>
            <a:xfrm>
              <a:off x="837794" y="3652047"/>
              <a:ext cx="7084122" cy="950504"/>
              <a:chOff x="832352" y="1684446"/>
              <a:chExt cx="7084122" cy="392926"/>
            </a:xfrm>
          </p:grpSpPr>
          <p:grpSp>
            <p:nvGrpSpPr>
              <p:cNvPr id="30" name="组合 29"/>
              <p:cNvGrpSpPr/>
              <p:nvPr/>
            </p:nvGrpSpPr>
            <p:grpSpPr>
              <a:xfrm>
                <a:off x="832352" y="1684446"/>
                <a:ext cx="7084122" cy="392926"/>
                <a:chOff x="832352" y="1684446"/>
                <a:chExt cx="7084122" cy="392926"/>
              </a:xfrm>
            </p:grpSpPr>
            <p:sp>
              <p:nvSpPr>
                <p:cNvPr id="32" name="矩形 31"/>
                <p:cNvSpPr/>
                <p:nvPr/>
              </p:nvSpPr>
              <p:spPr>
                <a:xfrm>
                  <a:off x="832352" y="1684446"/>
                  <a:ext cx="7084122" cy="3929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33" name="矩形 32"/>
                <p:cNvSpPr/>
                <p:nvPr/>
              </p:nvSpPr>
              <p:spPr>
                <a:xfrm>
                  <a:off x="832352" y="1684446"/>
                  <a:ext cx="90488" cy="39292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31" name="矩形 30"/>
                  <p:cNvSpPr/>
                  <p:nvPr/>
                </p:nvSpPr>
                <p:spPr>
                  <a:xfrm>
                    <a:off x="965756" y="1698787"/>
                    <a:ext cx="6740514" cy="365211"/>
                  </a:xfrm>
                  <a:prstGeom prst="rect">
                    <a:avLst/>
                  </a:prstGeom>
                  <a:noFill/>
                  <a:ln w="57150">
                    <a:noFill/>
                  </a:ln>
                </p:spPr>
                <p:txBody>
                  <a:bodyPr wrap="square" anchor="ctr" anchorCtr="0">
                    <a:spAutoFit/>
                  </a:bodyPr>
                  <a:lstStyle/>
                  <a:p>
                    <a:pPr>
                      <a:lnSpc>
                        <a:spcPts val="4000"/>
                      </a:lnSpc>
                    </a:pPr>
                    <a:r>
                      <a:rPr lang="zh-CN" altLang="en-US" sz="2800" dirty="0">
                        <a:latin typeface="+mj-lt"/>
                      </a:rPr>
                      <a:t>称概率</a:t>
                    </a:r>
                    <a14:m>
                      <m:oMath xmlns:m="http://schemas.openxmlformats.org/officeDocument/2006/math">
                        <m:r>
                          <a:rPr lang="en-US" altLang="zh-CN" sz="2800" b="1" i="1">
                            <a:latin typeface="Cambria Math" panose="02040503050406030204"/>
                            <a:ea typeface="Cambria Math" panose="02040503050406030204"/>
                          </a:rPr>
                          <m:t>ℙ</m:t>
                        </m:r>
                      </m:oMath>
                    </a14:m>
                    <a:r>
                      <a:rPr lang="zh-CN" altLang="en-US" sz="2800" dirty="0">
                        <a:latin typeface="+mj-lt"/>
                      </a:rPr>
                      <a:t>为</a:t>
                    </a:r>
                    <a:r>
                      <a:rPr lang="zh-CN" altLang="en-US" sz="2800" b="1" dirty="0">
                        <a:latin typeface="+mj-lt"/>
                      </a:rPr>
                      <a:t>几何概率</a:t>
                    </a:r>
                    <a:r>
                      <a:rPr lang="zh-CN" altLang="en-US" sz="2800" dirty="0">
                        <a:latin typeface="+mj-lt"/>
                      </a:rPr>
                      <a:t>，</a:t>
                    </a:r>
                    <a:r>
                      <a:rPr lang="en-US" altLang="zh-CN" sz="2800" dirty="0">
                        <a:ea typeface="思源黑体 CN Normal" panose="020B0400000000000000" pitchFamily="34" charset="-122"/>
                      </a:rPr>
                      <a:t> (</a:t>
                    </a:r>
                    <a:r>
                      <a:rPr lang="el-GR" altLang="zh-CN" sz="2800" dirty="0">
                        <a:ea typeface="思源黑体 CN Normal" panose="020B0400000000000000" pitchFamily="34" charset="-122"/>
                      </a:rPr>
                      <a:t>Ω</a:t>
                    </a:r>
                    <a:r>
                      <a:rPr lang="en-US" altLang="zh-CN" sz="2800" dirty="0">
                        <a:ea typeface="思源黑体 CN Normal" panose="020B0400000000000000" pitchFamily="34" charset="-122"/>
                      </a:rPr>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ea typeface="思源黑体 CN Normal" panose="020B0400000000000000" pitchFamily="34" charset="-122"/>
                      </a:rPr>
                      <a:t>)</a:t>
                    </a:r>
                    <a:r>
                      <a:rPr lang="zh-CN" altLang="en-US" sz="2800" dirty="0">
                        <a:latin typeface="+mj-lt"/>
                      </a:rPr>
                      <a:t>为</a:t>
                    </a:r>
                    <a:r>
                      <a:rPr lang="zh-CN" altLang="en-US" sz="2800" b="1" dirty="0">
                        <a:latin typeface="+mj-lt"/>
                      </a:rPr>
                      <a:t>几何概率空间</a:t>
                    </a:r>
                    <a:r>
                      <a:rPr lang="en-US" altLang="zh-CN" sz="2800" b="1" dirty="0">
                        <a:latin typeface="+mj-lt"/>
                      </a:rPr>
                      <a:t>.</a:t>
                    </a:r>
                  </a:p>
                  <a:p>
                    <a:pPr>
                      <a:lnSpc>
                        <a:spcPts val="4000"/>
                      </a:lnSpc>
                    </a:pPr>
                    <a:r>
                      <a:rPr lang="zh-CN" altLang="en-US" sz="2800" dirty="0">
                        <a:latin typeface="+mj-lt"/>
                      </a:rPr>
                      <a:t>几何概率的本质：相同体积事件的概率相等</a:t>
                    </a:r>
                    <a:r>
                      <a:rPr lang="en-US" altLang="zh-CN" sz="2800" dirty="0">
                        <a:latin typeface="+mj-lt"/>
                      </a:rPr>
                      <a:t>.</a:t>
                    </a:r>
                    <a:endParaRPr lang="zh-CN" altLang="en-US" sz="2800" b="1" dirty="0">
                      <a:latin typeface="+mj-lt"/>
                    </a:endParaRPr>
                  </a:p>
                </p:txBody>
              </p:sp>
            </mc:Choice>
            <mc:Fallback xmlns="">
              <p:sp>
                <p:nvSpPr>
                  <p:cNvPr id="31" name="矩形 30"/>
                  <p:cNvSpPr>
                    <a:spLocks noRot="1" noChangeAspect="1" noMove="1" noResize="1" noEditPoints="1" noAdjustHandles="1" noChangeArrowheads="1" noChangeShapeType="1" noTextEdit="1"/>
                  </p:cNvSpPr>
                  <p:nvPr/>
                </p:nvSpPr>
                <p:spPr>
                  <a:xfrm>
                    <a:off x="965756" y="1698787"/>
                    <a:ext cx="6740514" cy="365211"/>
                  </a:xfrm>
                  <a:prstGeom prst="rect">
                    <a:avLst/>
                  </a:prstGeom>
                  <a:blipFill rotWithShape="1">
                    <a:blip r:embed="rId7"/>
                  </a:blipFill>
                  <a:ln w="57150">
                    <a:noFill/>
                  </a:ln>
                </p:spPr>
                <p:txBody>
                  <a:bodyPr/>
                  <a:lstStyle/>
                  <a:p>
                    <a:r>
                      <a:rPr lang="zh-CN" altLang="en-US">
                        <a:noFill/>
                      </a:rPr>
                      <a:t> </a:t>
                    </a:r>
                  </a:p>
                </p:txBody>
              </p:sp>
            </mc:Fallback>
          </mc:AlternateContent>
        </p:grpSp>
        <p:pic>
          <p:nvPicPr>
            <p:cNvPr id="37" name="图片 36"/>
            <p:cNvPicPr>
              <a:picLocks noChangeAspect="1"/>
            </p:cNvPicPr>
            <p:nvPr/>
          </p:nvPicPr>
          <p:blipFill rotWithShape="1">
            <a:blip r:embed="rId8">
              <a:clrChange>
                <a:clrFrom>
                  <a:srgbClr val="FFFFFF"/>
                </a:clrFrom>
                <a:clrTo>
                  <a:srgbClr val="FFFFFF">
                    <a:alpha val="0"/>
                  </a:srgbClr>
                </a:clrTo>
              </a:clrChange>
              <a:duotone>
                <a:prstClr val="black"/>
                <a:srgbClr val="F2F6FF">
                  <a:tint val="45000"/>
                  <a:satMod val="400000"/>
                </a:srgbClr>
              </a:duotone>
              <a:extLst>
                <a:ext uri="{BEBA8EAE-BF5A-486C-A8C5-ECC9F3942E4B}">
                  <a14:imgProps xmlns:a14="http://schemas.microsoft.com/office/drawing/2010/main">
                    <a14:imgLayer r:embed="rId9">
                      <a14:imgEffect>
                        <a14:sharpenSoften amount="50000"/>
                      </a14:imgEffect>
                    </a14:imgLayer>
                  </a14:imgProps>
                </a:ext>
              </a:extLst>
            </a:blip>
            <a:srcRect l="69210" t="26085" b="22643"/>
            <a:stretch>
              <a:fillRect/>
            </a:stretch>
          </p:blipFill>
          <p:spPr>
            <a:xfrm>
              <a:off x="4121803" y="3815859"/>
              <a:ext cx="289561" cy="311440"/>
            </a:xfrm>
            <a:prstGeom prst="rect">
              <a:avLst/>
            </a:prstGeom>
          </p:spPr>
        </p:pic>
      </p:grpSp>
      <p:sp>
        <p:nvSpPr>
          <p:cNvPr id="4" name="矩形 3"/>
          <p:cNvSpPr/>
          <p:nvPr/>
        </p:nvSpPr>
        <p:spPr>
          <a:xfrm>
            <a:off x="1847692" y="1071004"/>
            <a:ext cx="2172924" cy="523220"/>
          </a:xfrm>
          <a:prstGeom prst="rect">
            <a:avLst/>
          </a:prstGeom>
        </p:spPr>
        <p:txBody>
          <a:bodyPr wrap="square">
            <a:spAutoFit/>
          </a:bodyPr>
          <a:lstStyle/>
          <a:p>
            <a:r>
              <a:rPr lang="zh-CN" altLang="en-US" sz="2800" b="1" dirty="0"/>
              <a:t>几何概型</a:t>
            </a:r>
            <a:endParaRPr lang="zh-CN" altLang="en-US" sz="2800" dirty="0"/>
          </a:p>
        </p:txBody>
      </p:sp>
      <p:sp>
        <p:nvSpPr>
          <p:cNvPr id="10" name="灯片编号占位符 9"/>
          <p:cNvSpPr>
            <a:spLocks noGrp="1"/>
          </p:cNvSpPr>
          <p:nvPr>
            <p:ph type="sldNum" sz="quarter" idx="12"/>
          </p:nvPr>
        </p:nvSpPr>
        <p:spPr/>
        <p:txBody>
          <a:bodyPr/>
          <a:lstStyle/>
          <a:p>
            <a:fld id="{5FD308DF-D0D6-41CA-8E01-1A1CE80A10EE}" type="slidenum">
              <a:rPr lang="zh-CN" altLang="en-US" smtClean="0"/>
              <a:t>59</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83835" y="1256659"/>
            <a:ext cx="8218448" cy="4524315"/>
          </a:xfrm>
          <a:prstGeom prst="rect">
            <a:avLst/>
          </a:prstGeom>
        </p:spPr>
        <p:txBody>
          <a:bodyPr wrap="square">
            <a:spAutoFit/>
          </a:bodyPr>
          <a:lstStyle/>
          <a:p>
            <a:pPr indent="521970"/>
            <a:r>
              <a:rPr lang="zh-CN" altLang="en-US" sz="2400" dirty="0"/>
              <a:t>梅雷则认为，应以未来继续赌博获胜的</a:t>
            </a:r>
            <a:r>
              <a:rPr lang="zh-CN" altLang="en-US" sz="2400" b="1" u="sng" dirty="0">
                <a:solidFill>
                  <a:srgbClr val="FF0000"/>
                </a:solidFill>
              </a:rPr>
              <a:t>可能性</a:t>
            </a:r>
            <a:r>
              <a:rPr lang="zh-CN" altLang="en-US" sz="2400" dirty="0"/>
              <a:t>，作为分账依据：</a:t>
            </a:r>
          </a:p>
          <a:p>
            <a:pPr indent="521970"/>
            <a:r>
              <a:rPr lang="zh-CN" altLang="en-US" sz="2400" dirty="0"/>
              <a:t>如果下一次掷出</a:t>
            </a:r>
            <a:r>
              <a:rPr lang="en-US" altLang="zh-CN" sz="2400" dirty="0"/>
              <a:t>6</a:t>
            </a:r>
            <a:r>
              <a:rPr lang="zh-CN" altLang="en-US" sz="2400" dirty="0"/>
              <a:t>点，自己获胜，能得到全部</a:t>
            </a:r>
            <a:r>
              <a:rPr lang="en-US" altLang="zh-CN" sz="2400" dirty="0"/>
              <a:t>64</a:t>
            </a:r>
            <a:r>
              <a:rPr lang="zh-CN" altLang="en-US" sz="2400" dirty="0"/>
              <a:t>个；如果掷出了</a:t>
            </a:r>
            <a:r>
              <a:rPr lang="en-US" altLang="zh-CN" sz="2400" dirty="0"/>
              <a:t>4</a:t>
            </a:r>
            <a:r>
              <a:rPr lang="zh-CN" altLang="en-US" sz="2400" dirty="0"/>
              <a:t>点，两人此时比分相同，应平分赌资，他也还可以得</a:t>
            </a:r>
            <a:r>
              <a:rPr lang="en-US" altLang="zh-CN" sz="2400" dirty="0"/>
              <a:t>1/2</a:t>
            </a:r>
            <a:r>
              <a:rPr lang="zh-CN" altLang="en-US" sz="2400" dirty="0"/>
              <a:t>，即</a:t>
            </a:r>
            <a:r>
              <a:rPr lang="en-US" altLang="zh-CN" sz="2400" dirty="0"/>
              <a:t>32</a:t>
            </a:r>
            <a:r>
              <a:rPr lang="zh-CN" altLang="en-US" sz="2400" dirty="0"/>
              <a:t>个金币。其他情况重来。因此，无论上述哪种情况发生，他至少能得到</a:t>
            </a:r>
            <a:r>
              <a:rPr lang="en-US" altLang="zh-CN" sz="2400" dirty="0"/>
              <a:t>1/2</a:t>
            </a:r>
            <a:r>
              <a:rPr lang="zh-CN" altLang="en-US" sz="2400" dirty="0"/>
              <a:t>，也即</a:t>
            </a:r>
            <a:r>
              <a:rPr lang="en-US" altLang="zh-CN" sz="2400" dirty="0"/>
              <a:t>32</a:t>
            </a:r>
            <a:r>
              <a:rPr lang="zh-CN" altLang="en-US" sz="2400" dirty="0"/>
              <a:t>个金币。</a:t>
            </a:r>
          </a:p>
          <a:p>
            <a:pPr indent="521970"/>
            <a:r>
              <a:rPr lang="zh-CN" altLang="en-US" sz="2400" dirty="0"/>
              <a:t>至于剩下的另一半，两个人的可能性相同，所以应该平分，也即他应再分</a:t>
            </a:r>
            <a:r>
              <a:rPr lang="en-US" altLang="zh-CN" sz="2400" dirty="0"/>
              <a:t>16</a:t>
            </a:r>
            <a:r>
              <a:rPr lang="zh-CN" altLang="en-US" sz="2400" dirty="0"/>
              <a:t>个金币（</a:t>
            </a:r>
            <a:r>
              <a:rPr lang="en-US" altLang="zh-CN" sz="2400" dirty="0"/>
              <a:t>1/4</a:t>
            </a:r>
            <a:r>
              <a:rPr lang="zh-CN" altLang="en-US" sz="2400" dirty="0"/>
              <a:t>）。</a:t>
            </a:r>
          </a:p>
          <a:p>
            <a:pPr indent="521970"/>
            <a:r>
              <a:rPr lang="zh-CN" altLang="en-US" sz="2400" dirty="0"/>
              <a:t>所以他应该分得</a:t>
            </a:r>
            <a:r>
              <a:rPr lang="en-US" altLang="zh-CN" sz="2400" dirty="0"/>
              <a:t>64</a:t>
            </a:r>
            <a:r>
              <a:rPr lang="zh-CN" altLang="en-US" sz="2400" dirty="0"/>
              <a:t>个金币的</a:t>
            </a:r>
            <a:r>
              <a:rPr lang="en-US" altLang="zh-CN" sz="2400" dirty="0"/>
              <a:t>3/4</a:t>
            </a:r>
            <a:r>
              <a:rPr lang="zh-CN" altLang="en-US" sz="2400" dirty="0"/>
              <a:t>（</a:t>
            </a:r>
            <a:r>
              <a:rPr lang="en-US" altLang="zh-CN" sz="2400" dirty="0"/>
              <a:t>1/2+1/4</a:t>
            </a:r>
            <a:r>
              <a:rPr lang="zh-CN" altLang="en-US" sz="2400" dirty="0"/>
              <a:t>），</a:t>
            </a:r>
            <a:r>
              <a:rPr lang="en-US" altLang="zh-CN" sz="2400" dirty="0"/>
              <a:t>48</a:t>
            </a:r>
            <a:r>
              <a:rPr lang="zh-CN" altLang="en-US" sz="2400" dirty="0"/>
              <a:t>枚金币；赌友只能分得</a:t>
            </a:r>
            <a:r>
              <a:rPr lang="en-US" altLang="zh-CN" sz="2400" dirty="0"/>
              <a:t>64</a:t>
            </a:r>
            <a:r>
              <a:rPr lang="zh-CN" altLang="en-US" sz="2400" dirty="0"/>
              <a:t>个金币的</a:t>
            </a:r>
            <a:r>
              <a:rPr lang="en-US" altLang="zh-CN" sz="2400" dirty="0"/>
              <a:t>1/4</a:t>
            </a:r>
            <a:r>
              <a:rPr lang="zh-CN" altLang="en-US" sz="2400" dirty="0"/>
              <a:t>，</a:t>
            </a:r>
            <a:r>
              <a:rPr lang="en-US" altLang="zh-CN" sz="2400" dirty="0"/>
              <a:t>16</a:t>
            </a:r>
            <a:r>
              <a:rPr lang="zh-CN" altLang="en-US" sz="2400" dirty="0"/>
              <a:t>枚金币。</a:t>
            </a:r>
          </a:p>
          <a:p>
            <a:pPr indent="521970"/>
            <a:endParaRPr lang="zh-CN" altLang="en-US" sz="2400" dirty="0"/>
          </a:p>
          <a:p>
            <a:pPr indent="521970"/>
            <a:r>
              <a:rPr lang="zh-CN" altLang="en-US" sz="2400" dirty="0"/>
              <a:t>两人到底谁算得对呢？</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297113" y="1471890"/>
            <a:ext cx="9597774" cy="1949508"/>
          </a:xfrm>
          <a:prstGeom prst="rect">
            <a:avLst/>
          </a:prstGeom>
        </p:spPr>
        <p:txBody>
          <a:bodyPr wrap="square">
            <a:spAutoFit/>
          </a:bodyPr>
          <a:lstStyle/>
          <a:p>
            <a:pPr>
              <a:lnSpc>
                <a:spcPct val="150000"/>
              </a:lnSpc>
            </a:pPr>
            <a:r>
              <a:rPr lang="zh-CN" altLang="en-US" sz="2800" dirty="0">
                <a:latin typeface="+mj-lt"/>
                <a:ea typeface="思源黑体 CN Normal" panose="020B0400000000000000" pitchFamily="34" charset="-122"/>
              </a:rPr>
              <a:t>甲乙二人约定在</a:t>
            </a:r>
            <a:r>
              <a:rPr lang="en-US" altLang="zh-CN" sz="2800" b="1" dirty="0">
                <a:latin typeface="+mj-lt"/>
                <a:ea typeface="思源黑体 CN Normal" panose="020B0400000000000000" pitchFamily="34" charset="-122"/>
              </a:rPr>
              <a:t>12-13</a:t>
            </a:r>
            <a:r>
              <a:rPr lang="zh-CN" altLang="en-US" sz="2800" dirty="0">
                <a:latin typeface="+mj-lt"/>
                <a:ea typeface="思源黑体 CN Normal" panose="020B0400000000000000" pitchFamily="34" charset="-122"/>
              </a:rPr>
              <a:t>点之间（</a:t>
            </a:r>
            <a:r>
              <a:rPr lang="zh-CN" altLang="en-US" sz="2400" dirty="0">
                <a:latin typeface="+mj-lt"/>
                <a:ea typeface="思源黑体 CN Normal" panose="020B0400000000000000" pitchFamily="34" charset="-122"/>
              </a:rPr>
              <a:t>不包括</a:t>
            </a:r>
            <a:r>
              <a:rPr lang="en-US" altLang="zh-CN" sz="2400" b="1" dirty="0">
                <a:latin typeface="+mj-lt"/>
                <a:ea typeface="思源黑体 CN Normal" panose="020B0400000000000000" pitchFamily="34" charset="-122"/>
              </a:rPr>
              <a:t>12</a:t>
            </a:r>
            <a:r>
              <a:rPr lang="zh-CN" altLang="en-US" sz="2400" dirty="0">
                <a:latin typeface="+mj-lt"/>
                <a:ea typeface="思源黑体 CN Normal" panose="020B0400000000000000" pitchFamily="34" charset="-122"/>
              </a:rPr>
              <a:t>点</a:t>
            </a:r>
            <a:r>
              <a:rPr lang="zh-CN" altLang="en-US" sz="2800" dirty="0">
                <a:latin typeface="+mj-lt"/>
                <a:ea typeface="思源黑体 CN Normal" panose="020B0400000000000000" pitchFamily="34" charset="-122"/>
              </a:rPr>
              <a:t>）的任何一个时刻到公园门口会面，规定先到者仅等候</a:t>
            </a:r>
            <a:r>
              <a:rPr lang="en-US" altLang="zh-CN" sz="2800" b="1" dirty="0">
                <a:latin typeface="+mj-lt"/>
                <a:ea typeface="思源黑体 CN Normal" panose="020B0400000000000000" pitchFamily="34" charset="-122"/>
              </a:rPr>
              <a:t>30</a:t>
            </a:r>
            <a:r>
              <a:rPr lang="zh-CN" altLang="en-US" sz="2800" dirty="0">
                <a:latin typeface="+mj-lt"/>
                <a:ea typeface="思源黑体 CN Normal" panose="020B0400000000000000" pitchFamily="34" charset="-122"/>
              </a:rPr>
              <a:t>分钟，试求事件</a:t>
            </a:r>
            <a:r>
              <a:rPr lang="en-US" altLang="zh-CN" sz="2800" b="1" dirty="0">
                <a:latin typeface="Cambria Math" panose="02040503050406030204" pitchFamily="18" charset="0"/>
                <a:ea typeface="Cambria Math" panose="02040503050406030204" pitchFamily="18" charset="0"/>
              </a:rPr>
              <a:t>A={</a:t>
            </a:r>
            <a:r>
              <a:rPr lang="zh-CN" altLang="en-US" sz="2800" dirty="0">
                <a:latin typeface="+mn-ea"/>
              </a:rPr>
              <a:t>甲乙能见面</a:t>
            </a:r>
            <a:r>
              <a:rPr lang="en-US" altLang="zh-CN" sz="2800" b="1" dirty="0">
                <a:latin typeface="Cambria Math" panose="02040503050406030204" pitchFamily="18" charset="0"/>
                <a:ea typeface="Cambria Math" panose="02040503050406030204" pitchFamily="18" charset="0"/>
              </a:rPr>
              <a:t>}</a:t>
            </a:r>
            <a:r>
              <a:rPr lang="zh-CN" altLang="en-US" sz="2800" dirty="0">
                <a:latin typeface="+mj-lt"/>
                <a:ea typeface="思源黑体 CN Normal" panose="020B0400000000000000" pitchFamily="34" charset="-122"/>
              </a:rPr>
              <a:t>的概率</a:t>
            </a:r>
            <a:r>
              <a:rPr lang="en-US" altLang="zh-CN" sz="2800" dirty="0">
                <a:latin typeface="+mj-lt"/>
                <a:ea typeface="思源黑体 CN Normal" panose="020B0400000000000000" pitchFamily="34" charset="-122"/>
              </a:rPr>
              <a:t>.</a:t>
            </a:r>
            <a:endParaRPr lang="zh-CN" altLang="en-US" sz="2800" dirty="0">
              <a:latin typeface="+mj-lt"/>
              <a:ea typeface="思源黑体 CN Normal" panose="020B0400000000000000" pitchFamily="34" charset="-122"/>
            </a:endParaRPr>
          </a:p>
        </p:txBody>
      </p:sp>
      <p:sp>
        <p:nvSpPr>
          <p:cNvPr id="2" name="灯片编号占位符 1"/>
          <p:cNvSpPr>
            <a:spLocks noGrp="1"/>
          </p:cNvSpPr>
          <p:nvPr>
            <p:ph type="sldNum" sz="quarter" idx="12"/>
          </p:nvPr>
        </p:nvSpPr>
        <p:spPr/>
        <p:txBody>
          <a:bodyPr/>
          <a:lstStyle/>
          <a:p>
            <a:fld id="{5FD308DF-D0D6-41CA-8E01-1A1CE80A10EE}" type="slidenum">
              <a:rPr lang="zh-CN" altLang="en-US" smtClean="0"/>
              <a:t>60</a:t>
            </a:fld>
            <a:endParaRPr lang="zh-CN" altLang="en-US"/>
          </a:p>
        </p:txBody>
      </p:sp>
      <p:grpSp>
        <p:nvGrpSpPr>
          <p:cNvPr id="12" name="组合 11"/>
          <p:cNvGrpSpPr/>
          <p:nvPr/>
        </p:nvGrpSpPr>
        <p:grpSpPr>
          <a:xfrm>
            <a:off x="1409520" y="1144973"/>
            <a:ext cx="1324997" cy="461665"/>
            <a:chOff x="1180079" y="1387853"/>
            <a:chExt cx="1324997" cy="461665"/>
          </a:xfrm>
        </p:grpSpPr>
        <p:sp>
          <p:nvSpPr>
            <p:cNvPr id="13" name="矩形 12"/>
            <p:cNvSpPr/>
            <p:nvPr/>
          </p:nvSpPr>
          <p:spPr>
            <a:xfrm>
              <a:off x="1555752" y="1387853"/>
              <a:ext cx="949324" cy="461665"/>
            </a:xfrm>
            <a:prstGeom prst="rect">
              <a:avLst/>
            </a:prstGeom>
            <a:noFill/>
            <a:ln w="57150">
              <a:noFill/>
            </a:ln>
          </p:spPr>
          <p:txBody>
            <a:bodyPr wrap="square" anchor="ctr" anchorCtr="0">
              <a:spAutoFit/>
            </a:bodyPr>
            <a:lstStyle/>
            <a:p>
              <a:endParaRPr lang="en-US" altLang="zh-CN" sz="2400" b="1" dirty="0">
                <a:solidFill>
                  <a:srgbClr val="004EA2"/>
                </a:solidFill>
                <a:ea typeface="思源黑体 CN Bold" panose="020B0800000000000000" pitchFamily="34" charset="-122"/>
              </a:endParaRPr>
            </a:p>
          </p:txBody>
        </p:sp>
        <p:grpSp>
          <p:nvGrpSpPr>
            <p:cNvPr id="15" name="组合 14"/>
            <p:cNvGrpSpPr/>
            <p:nvPr/>
          </p:nvGrpSpPr>
          <p:grpSpPr>
            <a:xfrm>
              <a:off x="1180079" y="1415466"/>
              <a:ext cx="375672" cy="375672"/>
              <a:chOff x="1180079" y="1415466"/>
              <a:chExt cx="375672" cy="375672"/>
            </a:xfrm>
          </p:grpSpPr>
          <p:sp>
            <p:nvSpPr>
              <p:cNvPr id="16" name="矩形 15"/>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19" name="矩形 18"/>
          <p:cNvSpPr/>
          <p:nvPr/>
        </p:nvSpPr>
        <p:spPr>
          <a:xfrm>
            <a:off x="1847692" y="1071004"/>
            <a:ext cx="2172924"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2.2.2</a:t>
            </a:r>
            <a:endParaRPr lang="en-US" altLang="zh-CN" sz="2800" b="1" dirty="0">
              <a:solidFill>
                <a:srgbClr val="004EA2"/>
              </a:solidFill>
              <a:ea typeface="思源黑体 CN Bold" panose="020B0800000000000000" pitchFamily="34" charset="-122"/>
            </a:endParaRPr>
          </a:p>
        </p:txBody>
      </p:sp>
      <p:pic>
        <p:nvPicPr>
          <p:cNvPr id="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839" y="3573556"/>
            <a:ext cx="3025945" cy="2768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组合 20"/>
          <p:cNvGrpSpPr/>
          <p:nvPr/>
        </p:nvGrpSpPr>
        <p:grpSpPr>
          <a:xfrm>
            <a:off x="6296722" y="3573556"/>
            <a:ext cx="3025945" cy="2768886"/>
            <a:chOff x="4967747" y="3247444"/>
            <a:chExt cx="3652313" cy="3342043"/>
          </a:xfrm>
        </p:grpSpPr>
        <p:pic>
          <p:nvPicPr>
            <p:cNvPr id="2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747" y="3247444"/>
              <a:ext cx="3652313" cy="3342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104" y="4110485"/>
              <a:ext cx="2199134" cy="2145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880947" y="602165"/>
            <a:ext cx="9824224" cy="5546265"/>
            <a:chOff x="931221" y="928795"/>
            <a:chExt cx="6915111" cy="4158846"/>
          </a:xfrm>
        </p:grpSpPr>
        <p:grpSp>
          <p:nvGrpSpPr>
            <p:cNvPr id="24" name="组合 23"/>
            <p:cNvGrpSpPr/>
            <p:nvPr/>
          </p:nvGrpSpPr>
          <p:grpSpPr>
            <a:xfrm>
              <a:off x="931221" y="928795"/>
              <a:ext cx="6915111" cy="4158846"/>
              <a:chOff x="931221" y="2544081"/>
              <a:chExt cx="6915111" cy="4158846"/>
            </a:xfrm>
          </p:grpSpPr>
          <p:grpSp>
            <p:nvGrpSpPr>
              <p:cNvPr id="10" name="组合 9"/>
              <p:cNvGrpSpPr/>
              <p:nvPr/>
            </p:nvGrpSpPr>
            <p:grpSpPr>
              <a:xfrm>
                <a:off x="931221" y="2544081"/>
                <a:ext cx="6915111" cy="4158846"/>
                <a:chOff x="931221" y="2492709"/>
                <a:chExt cx="6915111" cy="4158846"/>
              </a:xfrm>
            </p:grpSpPr>
            <p:sp>
              <p:nvSpPr>
                <p:cNvPr id="11" name="矩形 10"/>
                <p:cNvSpPr/>
                <p:nvPr/>
              </p:nvSpPr>
              <p:spPr>
                <a:xfrm>
                  <a:off x="1028700" y="2988373"/>
                  <a:ext cx="6817632" cy="366318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31221" y="2492709"/>
                  <a:ext cx="1249060" cy="1862048"/>
                </a:xfrm>
                <a:prstGeom prst="rect">
                  <a:avLst/>
                </a:prstGeom>
                <a:noFill/>
              </p:spPr>
              <p:txBody>
                <a:bodyPr wrap="non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sp>
            <p:nvSpPr>
              <p:cNvPr id="3" name="矩形 2"/>
              <p:cNvSpPr/>
              <p:nvPr/>
            </p:nvSpPr>
            <p:spPr>
              <a:xfrm>
                <a:off x="1180080" y="3126299"/>
                <a:ext cx="6666252" cy="811643"/>
              </a:xfrm>
              <a:prstGeom prst="rect">
                <a:avLst/>
              </a:prstGeom>
            </p:spPr>
            <p:txBody>
              <a:bodyPr wrap="square">
                <a:spAutoFit/>
              </a:bodyPr>
              <a:lstStyle/>
              <a:p>
                <a:pPr>
                  <a:lnSpc>
                    <a:spcPct val="120000"/>
                  </a:lnSpc>
                </a:pPr>
                <a:r>
                  <a:rPr lang="zh-CN" altLang="en-US" sz="2800" b="1" dirty="0">
                    <a:solidFill>
                      <a:srgbClr val="004EA2"/>
                    </a:solidFill>
                  </a:rPr>
                  <a:t>解：</a:t>
                </a:r>
                <a:r>
                  <a:rPr lang="zh-CN" altLang="en-US" sz="2800" dirty="0"/>
                  <a:t>用 </a:t>
                </a:r>
                <a:r>
                  <a:rPr lang="en-US" altLang="zh-CN" sz="2800" b="1" i="1" dirty="0"/>
                  <a:t>x </a:t>
                </a:r>
                <a:r>
                  <a:rPr lang="zh-CN" altLang="en-US" sz="2800" dirty="0"/>
                  <a:t>和 </a:t>
                </a:r>
                <a:r>
                  <a:rPr lang="en-US" altLang="zh-CN" sz="2800" b="1" i="1" dirty="0"/>
                  <a:t>y </a:t>
                </a:r>
                <a:r>
                  <a:rPr lang="zh-CN" altLang="en-US" sz="2800" dirty="0"/>
                  <a:t>分别表示甲和乙到达会面地点超过</a:t>
                </a:r>
                <a:r>
                  <a:rPr lang="en-US" altLang="zh-CN" sz="2800" b="1" dirty="0"/>
                  <a:t>12</a:t>
                </a:r>
                <a:r>
                  <a:rPr lang="zh-CN" altLang="en-US" sz="2800" dirty="0"/>
                  <a:t>点的分钟数</a:t>
                </a:r>
                <a:r>
                  <a:rPr lang="en-US" altLang="zh-CN" sz="2800" dirty="0"/>
                  <a:t>, </a:t>
                </a:r>
                <a:r>
                  <a:rPr lang="zh-CN" altLang="en-US" sz="2800" dirty="0"/>
                  <a:t>则</a:t>
                </a:r>
              </a:p>
            </p:txBody>
          </p:sp>
          <p:sp>
            <p:nvSpPr>
              <p:cNvPr id="29" name="矩形 28"/>
              <p:cNvSpPr/>
              <p:nvPr/>
            </p:nvSpPr>
            <p:spPr>
              <a:xfrm>
                <a:off x="1028700" y="5243585"/>
                <a:ext cx="6817632" cy="444299"/>
              </a:xfrm>
              <a:prstGeom prst="rect">
                <a:avLst/>
              </a:prstGeom>
            </p:spPr>
            <p:txBody>
              <a:bodyPr wrap="square">
                <a:spAutoFit/>
              </a:bodyPr>
              <a:lstStyle/>
              <a:p>
                <a:pPr>
                  <a:lnSpc>
                    <a:spcPct val="120000"/>
                  </a:lnSpc>
                </a:pPr>
                <a:r>
                  <a:rPr lang="zh-CN" altLang="en-US" sz="2800" dirty="0"/>
                  <a:t>由二人到达时刻的任意性，可用几何概率来计算事件</a:t>
                </a:r>
                <a:r>
                  <a:rPr lang="en-US" altLang="zh-CN" sz="2800" b="1" i="1" dirty="0"/>
                  <a:t>A</a:t>
                </a:r>
                <a:r>
                  <a:rPr lang="zh-CN" altLang="en-US" sz="2800" dirty="0"/>
                  <a:t>的概率</a:t>
                </a:r>
              </a:p>
            </p:txBody>
          </p:sp>
        </p:grpSp>
        <p:pic>
          <p:nvPicPr>
            <p:cNvPr id="27" name="图片 26"/>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Effect>
                        <a14:sharpenSoften amount="25000"/>
                      </a14:imgEffect>
                    </a14:imgLayer>
                  </a14:imgProps>
                </a:ext>
              </a:extLst>
            </a:blip>
            <a:srcRect l="31230" t="66258" r="28505" b="9526"/>
            <a:stretch>
              <a:fillRect/>
            </a:stretch>
          </p:blipFill>
          <p:spPr>
            <a:xfrm>
              <a:off x="2979879" y="4121647"/>
              <a:ext cx="2784080" cy="928626"/>
            </a:xfrm>
            <a:prstGeom prst="rect">
              <a:avLst/>
            </a:prstGeom>
            <a:effectLst>
              <a:outerShdw blurRad="50800" dist="38100" dir="2700000" algn="tl" rotWithShape="0">
                <a:prstClr val="black">
                  <a:alpha val="40000"/>
                </a:prstClr>
              </a:outerShdw>
            </a:effectLst>
          </p:spPr>
        </p:pic>
      </p:grpSp>
      <p:sp>
        <p:nvSpPr>
          <p:cNvPr id="2" name="灯片编号占位符 1"/>
          <p:cNvSpPr>
            <a:spLocks noGrp="1"/>
          </p:cNvSpPr>
          <p:nvPr>
            <p:ph type="sldNum" sz="quarter" idx="12"/>
          </p:nvPr>
        </p:nvSpPr>
        <p:spPr/>
        <p:txBody>
          <a:bodyPr/>
          <a:lstStyle/>
          <a:p>
            <a:fld id="{5FD308DF-D0D6-41CA-8E01-1A1CE80A10EE}" type="slidenum">
              <a:rPr lang="zh-CN" altLang="en-US" smtClean="0"/>
              <a:t>61</a:t>
            </a:fld>
            <a:endParaRPr lang="zh-CN" altLang="en-US"/>
          </a:p>
        </p:txBody>
      </p:sp>
      <p:graphicFrame>
        <p:nvGraphicFramePr>
          <p:cNvPr id="13" name="对象 12"/>
          <p:cNvGraphicFramePr>
            <a:graphicFrameLocks noChangeAspect="1"/>
          </p:cNvGraphicFramePr>
          <p:nvPr/>
        </p:nvGraphicFramePr>
        <p:xfrm>
          <a:off x="2629734" y="2321828"/>
          <a:ext cx="6680200" cy="1592567"/>
        </p:xfrm>
        <a:graphic>
          <a:graphicData uri="http://schemas.openxmlformats.org/presentationml/2006/ole">
            <mc:AlternateContent xmlns:mc="http://schemas.openxmlformats.org/markup-compatibility/2006">
              <mc:Choice xmlns:v="urn:schemas-microsoft-com:vml" Requires="v">
                <p:oleObj name="Equation" r:id="rId6" imgW="53949600" imgH="12801600" progId="Equation.DSMT4">
                  <p:embed/>
                </p:oleObj>
              </mc:Choice>
              <mc:Fallback>
                <p:oleObj name="Equation" r:id="rId6" imgW="53949600" imgH="12801600" progId="Equation.DSMT4">
                  <p:embed/>
                  <p:pic>
                    <p:nvPicPr>
                      <p:cNvPr id="0" name="对象 5"/>
                      <p:cNvPicPr>
                        <a:picLocks noChangeAspect="1" noChangeArrowheads="1"/>
                      </p:cNvPicPr>
                      <p:nvPr/>
                    </p:nvPicPr>
                    <p:blipFill>
                      <a:blip r:embed="rId7"/>
                      <a:srcRect/>
                      <a:stretch>
                        <a:fillRect/>
                      </a:stretch>
                    </p:blipFill>
                    <p:spPr bwMode="auto">
                      <a:xfrm>
                        <a:off x="2629734" y="2321828"/>
                        <a:ext cx="6680200" cy="1592567"/>
                      </a:xfrm>
                      <a:prstGeom prst="rect">
                        <a:avLst/>
                      </a:prstGeom>
                      <a:solidFill>
                        <a:schemeClr val="bg1"/>
                      </a:solidFill>
                    </p:spPr>
                  </p:pic>
                </p:oleObj>
              </mc:Fallback>
            </mc:AlternateContent>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532648" y="1113431"/>
            <a:ext cx="8916045" cy="599660"/>
            <a:chOff x="832352" y="1684446"/>
            <a:chExt cx="4108175" cy="485587"/>
          </a:xfrm>
        </p:grpSpPr>
        <p:grpSp>
          <p:nvGrpSpPr>
            <p:cNvPr id="12" name="组合 11"/>
            <p:cNvGrpSpPr/>
            <p:nvPr/>
          </p:nvGrpSpPr>
          <p:grpSpPr>
            <a:xfrm>
              <a:off x="832352" y="1684446"/>
              <a:ext cx="4108175" cy="485587"/>
              <a:chOff x="832352" y="1684446"/>
              <a:chExt cx="4108175" cy="485587"/>
            </a:xfrm>
          </p:grpSpPr>
          <p:sp>
            <p:nvSpPr>
              <p:cNvPr id="5" name="矩形 4"/>
              <p:cNvSpPr/>
              <p:nvPr/>
            </p:nvSpPr>
            <p:spPr>
              <a:xfrm>
                <a:off x="873627" y="1684446"/>
                <a:ext cx="4066900" cy="48558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矩形 7"/>
              <p:cNvSpPr/>
              <p:nvPr/>
            </p:nvSpPr>
            <p:spPr>
              <a:xfrm>
                <a:off x="832352" y="1684446"/>
                <a:ext cx="90488" cy="4855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9" name="矩形 8"/>
            <p:cNvSpPr/>
            <p:nvPr/>
          </p:nvSpPr>
          <p:spPr>
            <a:xfrm>
              <a:off x="965756" y="1725540"/>
              <a:ext cx="3945743" cy="423688"/>
            </a:xfrm>
            <a:prstGeom prst="rect">
              <a:avLst/>
            </a:prstGeom>
            <a:noFill/>
            <a:ln w="57150">
              <a:noFill/>
            </a:ln>
          </p:spPr>
          <p:txBody>
            <a:bodyPr wrap="square" anchor="ctr" anchorCtr="0">
              <a:spAutoFit/>
            </a:bodyPr>
            <a:lstStyle/>
            <a:p>
              <a:r>
                <a:rPr lang="zh-CN" altLang="en-US" sz="2800" b="1" dirty="0">
                  <a:latin typeface="思源黑体 CN Normal" panose="020B0400000000000000" pitchFamily="34" charset="-122"/>
                  <a:ea typeface="思源黑体 CN Normal" panose="020B0400000000000000" pitchFamily="34" charset="-122"/>
                </a:rPr>
                <a:t>定理</a:t>
              </a:r>
              <a:r>
                <a:rPr lang="en-US" altLang="zh-CN" sz="2800" b="1" dirty="0">
                  <a:latin typeface="+mj-lt"/>
                  <a:ea typeface="思源黑体 CN Normal" panose="020B0400000000000000" pitchFamily="34" charset="-122"/>
                </a:rPr>
                <a:t> </a:t>
              </a:r>
              <a:r>
                <a:rPr lang="zh-CN" altLang="en-US" sz="2800" dirty="0">
                  <a:latin typeface="思源黑体 CN Normal" panose="020B0400000000000000" pitchFamily="34" charset="-122"/>
                  <a:ea typeface="思源黑体 CN Normal" panose="020B0400000000000000" pitchFamily="34" charset="-122"/>
                </a:rPr>
                <a:t>概率有如下性质</a:t>
              </a:r>
              <a:r>
                <a:rPr lang="en-US" altLang="zh-CN" sz="2800" dirty="0">
                  <a:latin typeface="思源黑体 CN Normal" panose="020B0400000000000000" pitchFamily="34" charset="-122"/>
                  <a:ea typeface="思源黑体 CN Normal" panose="020B0400000000000000" pitchFamily="34" charset="-122"/>
                </a:rPr>
                <a:t>:</a:t>
              </a:r>
              <a:endParaRPr lang="zh-CN" altLang="en-US" sz="2800" b="1" i="1" dirty="0">
                <a:latin typeface="+mj-lt"/>
                <a:ea typeface="思源黑体 CN Normal" panose="020B0400000000000000" pitchFamily="34" charset="-122"/>
              </a:endParaRPr>
            </a:p>
          </p:txBody>
        </p:sp>
      </p:grpSp>
      <mc:AlternateContent xmlns:mc="http://schemas.openxmlformats.org/markup-compatibility/2006" xmlns:a14="http://schemas.microsoft.com/office/drawing/2010/main">
        <mc:Choice Requires="a14">
          <p:sp>
            <p:nvSpPr>
              <p:cNvPr id="11" name="矩形 10"/>
              <p:cNvSpPr/>
              <p:nvPr/>
            </p:nvSpPr>
            <p:spPr>
              <a:xfrm>
                <a:off x="1532648" y="2094760"/>
                <a:ext cx="5331285" cy="523220"/>
              </a:xfrm>
              <a:prstGeom prst="rect">
                <a:avLst/>
              </a:prstGeom>
            </p:spPr>
            <p:txBody>
              <a:bodyPr wrap="square">
                <a:spAutoFit/>
              </a:bodyPr>
              <a:lstStyle/>
              <a:p>
                <a:r>
                  <a:rPr lang="en-US" altLang="zh-CN" sz="2800" b="1" dirty="0">
                    <a:latin typeface="+mj-lt"/>
                    <a:ea typeface="思源黑体 CN Normal" panose="020B0400000000000000" pitchFamily="34" charset="-122"/>
                  </a:rPr>
                  <a:t>4</a:t>
                </a:r>
                <a:r>
                  <a:rPr lang="en-US" altLang="zh-CN" sz="2800" dirty="0">
                    <a:latin typeface="+mj-lt"/>
                    <a:ea typeface="思源黑体 CN Normal" panose="020B0400000000000000" pitchFamily="34" charset="-122"/>
                  </a:rPr>
                  <a:t>.</a:t>
                </a:r>
                <a:r>
                  <a:rPr lang="en-US" altLang="zh-CN" sz="2800" dirty="0">
                    <a:ea typeface="Cambria Math" panose="02040503050406030204"/>
                  </a:rPr>
                  <a:t> </a:t>
                </a:r>
                <a14:m>
                  <m:oMath xmlns:m="http://schemas.openxmlformats.org/officeDocument/2006/math">
                    <m:r>
                      <a:rPr lang="en-US" altLang="zh-CN" sz="2800" i="1">
                        <a:latin typeface="Cambria Math" panose="02040503050406030204"/>
                        <a:ea typeface="Cambria Math" panose="02040503050406030204"/>
                      </a:rPr>
                      <m:t>ℙ</m:t>
                    </m:r>
                    <m:d>
                      <m:dPr>
                        <m:ctrlPr>
                          <a:rPr lang="en-US" altLang="zh-CN" sz="2800" i="1">
                            <a:latin typeface="Cambria Math" panose="02040503050406030204" pitchFamily="18" charset="0"/>
                            <a:ea typeface="Cambria Math" panose="02040503050406030204"/>
                          </a:rPr>
                        </m:ctrlPr>
                      </m:dPr>
                      <m:e>
                        <m:r>
                          <a:rPr lang="en-US" altLang="zh-CN" sz="2800" i="1">
                            <a:latin typeface="Cambria Math" panose="02040503050406030204" pitchFamily="18" charset="0"/>
                            <a:ea typeface="Cambria Math" panose="02040503050406030204" pitchFamily="18" charset="0"/>
                          </a:rPr>
                          <m:t>∅</m:t>
                        </m:r>
                      </m:e>
                    </m:d>
                    <m:r>
                      <a:rPr lang="en-US" altLang="zh-CN" sz="2800" i="1">
                        <a:latin typeface="Cambria Math" panose="02040503050406030204"/>
                        <a:ea typeface="Cambria Math" panose="02040503050406030204" pitchFamily="18" charset="0"/>
                      </a:rPr>
                      <m:t>=</m:t>
                    </m:r>
                    <m:r>
                      <a:rPr lang="en-US" altLang="zh-CN" sz="2800" i="1" dirty="0">
                        <a:latin typeface="Cambria Math" panose="02040503050406030204"/>
                        <a:ea typeface="Cambria Math" panose="02040503050406030204"/>
                      </a:rPr>
                      <m:t>0</m:t>
                    </m:r>
                    <m:r>
                      <a:rPr lang="en-US" altLang="zh-CN" sz="2800" dirty="0">
                        <a:latin typeface="Cambria Math" panose="02040503050406030204"/>
                        <a:ea typeface="Cambria Math" panose="02040503050406030204"/>
                      </a:rPr>
                      <m:t>;</m:t>
                    </m:r>
                  </m:oMath>
                </a14:m>
                <a:endParaRPr lang="zh-CN" altLang="en-US" sz="2800" dirty="0">
                  <a:latin typeface="+mj-lt"/>
                  <a:ea typeface="思源黑体 CN Normal" panose="020B0400000000000000"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1532648" y="2094760"/>
                <a:ext cx="5331285" cy="523220"/>
              </a:xfrm>
              <a:prstGeom prst="rect">
                <a:avLst/>
              </a:prstGeom>
              <a:blipFill rotWithShape="1">
                <a:blip r:embed="rId4"/>
                <a:stretch>
                  <a:fillRect l="-7" t="-101" r="4" b="97"/>
                </a:stretch>
              </a:blipFill>
            </p:spPr>
            <p:txBody>
              <a:bodyPr/>
              <a:lstStyle/>
              <a:p>
                <a:r>
                  <a:rPr lang="zh-CN" altLang="en-US">
                    <a:noFill/>
                  </a:rPr>
                  <a:t> </a:t>
                </a:r>
              </a:p>
            </p:txBody>
          </p:sp>
        </mc:Fallback>
      </mc:AlternateContent>
      <p:sp>
        <p:nvSpPr>
          <p:cNvPr id="18" name="矩形 17"/>
          <p:cNvSpPr/>
          <p:nvPr/>
        </p:nvSpPr>
        <p:spPr>
          <a:xfrm>
            <a:off x="1532649" y="2663015"/>
            <a:ext cx="8916044" cy="523220"/>
          </a:xfrm>
          <a:prstGeom prst="rect">
            <a:avLst/>
          </a:prstGeom>
        </p:spPr>
        <p:txBody>
          <a:bodyPr wrap="square">
            <a:spAutoFit/>
          </a:bodyPr>
          <a:lstStyle/>
          <a:p>
            <a:r>
              <a:rPr lang="en-US" altLang="zh-CN" sz="2800" b="1" dirty="0">
                <a:latin typeface="+mj-lt"/>
                <a:ea typeface="思源黑体 CN Normal" panose="020B0400000000000000" pitchFamily="34" charset="-122"/>
              </a:rPr>
              <a:t>5</a:t>
            </a:r>
            <a:r>
              <a:rPr lang="en-US" altLang="zh-CN" sz="2800" dirty="0">
                <a:latin typeface="+mj-lt"/>
                <a:ea typeface="思源黑体 CN Normal" panose="020B0400000000000000" pitchFamily="34" charset="-122"/>
              </a:rPr>
              <a:t>. </a:t>
            </a:r>
            <a:r>
              <a:rPr lang="zh-CN" altLang="en-US" sz="2800" b="1" dirty="0">
                <a:latin typeface="+mj-lt"/>
                <a:ea typeface="思源黑体 CN Normal" panose="020B0400000000000000" pitchFamily="34" charset="-122"/>
              </a:rPr>
              <a:t>有限可加性：</a:t>
            </a:r>
            <a:r>
              <a:rPr lang="zh-CN" altLang="en-US" sz="2800" dirty="0">
                <a:latin typeface="+mj-lt"/>
                <a:ea typeface="思源黑体 CN Normal" panose="020B0400000000000000" pitchFamily="34" charset="-122"/>
              </a:rPr>
              <a:t>对于两两不相容的事件</a:t>
            </a:r>
            <a:r>
              <a:rPr lang="en-US" altLang="zh-CN" sz="2800" b="1" i="1" dirty="0">
                <a:latin typeface="+mj-lt"/>
                <a:ea typeface="思源黑体 CN Normal" panose="020B0400000000000000" pitchFamily="34" charset="-122"/>
              </a:rPr>
              <a:t>A</a:t>
            </a:r>
            <a:r>
              <a:rPr lang="en-US" altLang="zh-CN" sz="2800" baseline="-25000" dirty="0">
                <a:latin typeface="+mj-lt"/>
                <a:ea typeface="思源黑体 CN Normal" panose="020B0400000000000000" pitchFamily="34" charset="-122"/>
              </a:rPr>
              <a:t>1</a:t>
            </a:r>
            <a:r>
              <a:rPr lang="en-US" altLang="zh-CN" sz="2800" dirty="0">
                <a:latin typeface="+mj-lt"/>
                <a:ea typeface="思源黑体 CN Normal" panose="020B0400000000000000" pitchFamily="34" charset="-122"/>
              </a:rPr>
              <a:t>, ···, </a:t>
            </a:r>
            <a:r>
              <a:rPr lang="en-US" altLang="zh-CN" sz="2800" b="1" i="1" dirty="0">
                <a:latin typeface="+mj-lt"/>
                <a:ea typeface="思源黑体 CN Normal" panose="020B0400000000000000" pitchFamily="34" charset="-122"/>
              </a:rPr>
              <a:t>A</a:t>
            </a:r>
            <a:r>
              <a:rPr lang="en-US" altLang="zh-CN" sz="2800" baseline="-25000" dirty="0">
                <a:latin typeface="+mj-lt"/>
                <a:ea typeface="思源黑体 CN Normal" panose="020B0400000000000000" pitchFamily="34" charset="-122"/>
              </a:rPr>
              <a:t>n</a:t>
            </a:r>
            <a:r>
              <a:rPr lang="en-US" altLang="zh-CN" sz="2800" dirty="0">
                <a:ea typeface="思源黑体 CN Normal" panose="020B0400000000000000" pitchFamily="34" charset="-122"/>
              </a:rPr>
              <a:t>,</a:t>
            </a:r>
            <a:endParaRPr lang="zh-CN" altLang="en-US" sz="2800" baseline="-25000" dirty="0">
              <a:latin typeface="+mj-lt"/>
              <a:ea typeface="思源黑体 CN Normal" panose="020B0400000000000000" pitchFamily="34" charset="-122"/>
            </a:endParaRPr>
          </a:p>
        </p:txBody>
      </p:sp>
      <p:pic>
        <p:nvPicPr>
          <p:cNvPr id="20" name="图片 19"/>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20000"/>
                    </a14:imgEffect>
                    <a14:imgEffect>
                      <a14:sharpenSoften amount="25000"/>
                    </a14:imgEffect>
                  </a14:imgLayer>
                </a14:imgProps>
              </a:ext>
            </a:extLst>
          </a:blip>
          <a:srcRect l="28257" t="25796" r="20947" b="55830"/>
          <a:stretch>
            <a:fillRect/>
          </a:stretch>
        </p:blipFill>
        <p:spPr>
          <a:xfrm>
            <a:off x="3514126" y="3298263"/>
            <a:ext cx="3928379" cy="993089"/>
          </a:xfrm>
          <a:prstGeom prst="rect">
            <a:avLst/>
          </a:prstGeom>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21" name="矩形 20"/>
              <p:cNvSpPr/>
              <p:nvPr/>
            </p:nvSpPr>
            <p:spPr>
              <a:xfrm>
                <a:off x="1532648" y="4403381"/>
                <a:ext cx="2888102" cy="523220"/>
              </a:xfrm>
              <a:prstGeom prst="rect">
                <a:avLst/>
              </a:prstGeom>
            </p:spPr>
            <p:txBody>
              <a:bodyPr wrap="square">
                <a:spAutoFit/>
              </a:bodyPr>
              <a:lstStyle/>
              <a:p>
                <a:r>
                  <a:rPr lang="en-US" altLang="zh-CN" sz="2800" b="1" dirty="0">
                    <a:latin typeface="+mj-lt"/>
                    <a:ea typeface="思源黑体 CN Normal" panose="020B0400000000000000" pitchFamily="34" charset="-122"/>
                  </a:rPr>
                  <a:t>6</a:t>
                </a:r>
                <a:r>
                  <a:rPr lang="en-US" altLang="zh-CN" sz="2800" dirty="0">
                    <a:latin typeface="+mj-lt"/>
                    <a:ea typeface="思源黑体 CN Normal" panose="020B0400000000000000" pitchFamily="34" charset="-122"/>
                  </a:rPr>
                  <a:t>.</a:t>
                </a:r>
                <a:r>
                  <a:rPr lang="en-US" altLang="zh-CN" sz="2800" dirty="0">
                    <a:ea typeface="Cambria Math" panose="02040503050406030204"/>
                  </a:rPr>
                  <a:t> </a:t>
                </a:r>
                <a14:m>
                  <m:oMath xmlns:m="http://schemas.openxmlformats.org/officeDocument/2006/math">
                    <m:r>
                      <a:rPr lang="en-US" altLang="zh-CN" sz="2800" dirty="0">
                        <a:latin typeface="Cambria Math" panose="02040503050406030204"/>
                        <a:ea typeface="Cambria Math" panose="02040503050406030204"/>
                      </a:rPr>
                      <m:t>0</m:t>
                    </m:r>
                    <m:r>
                      <a:rPr lang="en-US" altLang="zh-CN" sz="2800" i="1" dirty="0">
                        <a:latin typeface="Cambria Math" panose="02040503050406030204"/>
                        <a:ea typeface="Cambria Math" panose="02040503050406030204"/>
                      </a:rPr>
                      <m:t>≤</m:t>
                    </m:r>
                  </m:oMath>
                </a14:m>
                <a:r>
                  <a:rPr lang="en-US" altLang="zh-CN" sz="2800" dirty="0">
                    <a:ea typeface="Cambria Math" panose="02040503050406030204"/>
                  </a:rPr>
                  <a:t> </a:t>
                </a:r>
                <a14:m>
                  <m:oMath xmlns:m="http://schemas.openxmlformats.org/officeDocument/2006/math">
                    <m:r>
                      <a:rPr lang="en-US" altLang="zh-CN" sz="2800" i="1">
                        <a:latin typeface="Cambria Math" panose="02040503050406030204"/>
                        <a:ea typeface="Cambria Math" panose="02040503050406030204"/>
                      </a:rPr>
                      <m:t>ℙ</m:t>
                    </m:r>
                    <m:d>
                      <m:dPr>
                        <m:ctrlPr>
                          <a:rPr lang="en-US" altLang="zh-CN" sz="2800" i="1">
                            <a:latin typeface="Cambria Math" panose="02040503050406030204" pitchFamily="18" charset="0"/>
                            <a:ea typeface="Cambria Math" panose="02040503050406030204"/>
                          </a:rPr>
                        </m:ctrlPr>
                      </m:dPr>
                      <m:e>
                        <m:r>
                          <m:rPr>
                            <m:nor/>
                          </m:rPr>
                          <a:rPr lang="en-US" altLang="zh-CN" sz="2800" b="1" i="1" dirty="0">
                            <a:latin typeface="Cambria Math" panose="02040503050406030204" pitchFamily="18" charset="0"/>
                            <a:ea typeface="Cambria Math" panose="02040503050406030204" pitchFamily="18" charset="0"/>
                          </a:rPr>
                          <m:t>A</m:t>
                        </m:r>
                      </m:e>
                    </m:d>
                  </m:oMath>
                </a14:m>
                <a:r>
                  <a:rPr lang="en-US" altLang="zh-CN" sz="2800" dirty="0">
                    <a:ea typeface="Cambria Math" panose="02040503050406030204"/>
                  </a:rPr>
                  <a:t> </a:t>
                </a:r>
                <a14:m>
                  <m:oMath xmlns:m="http://schemas.openxmlformats.org/officeDocument/2006/math">
                    <m:r>
                      <a:rPr lang="en-US" altLang="zh-CN" sz="2800" i="1" dirty="0">
                        <a:latin typeface="Cambria Math" panose="02040503050406030204"/>
                        <a:ea typeface="Cambria Math" panose="02040503050406030204"/>
                      </a:rPr>
                      <m:t>≤1</m:t>
                    </m:r>
                  </m:oMath>
                </a14:m>
                <a:endParaRPr lang="zh-CN" altLang="en-US" sz="2800" baseline="-25000" dirty="0">
                  <a:latin typeface="+mj-lt"/>
                  <a:ea typeface="思源黑体 CN Normal" panose="020B0400000000000000" pitchFamily="34" charset="-122"/>
                </a:endParaRPr>
              </a:p>
            </p:txBody>
          </p:sp>
        </mc:Choice>
        <mc:Fallback xmlns="">
          <p:sp>
            <p:nvSpPr>
              <p:cNvPr id="21" name="矩形 20"/>
              <p:cNvSpPr>
                <a:spLocks noRot="1" noChangeAspect="1" noMove="1" noResize="1" noEditPoints="1" noAdjustHandles="1" noChangeArrowheads="1" noChangeShapeType="1" noTextEdit="1"/>
              </p:cNvSpPr>
              <p:nvPr/>
            </p:nvSpPr>
            <p:spPr>
              <a:xfrm>
                <a:off x="1532648" y="4403381"/>
                <a:ext cx="2888102" cy="523220"/>
              </a:xfrm>
              <a:prstGeom prst="rect">
                <a:avLst/>
              </a:prstGeom>
              <a:blipFill rotWithShape="1">
                <a:blip r:embed="rId7"/>
                <a:stretch>
                  <a:fillRect l="-14" t="-56" r="18" b="-38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532648" y="5088581"/>
                <a:ext cx="9821151" cy="810478"/>
              </a:xfrm>
              <a:prstGeom prst="rect">
                <a:avLst/>
              </a:prstGeom>
            </p:spPr>
            <p:txBody>
              <a:bodyPr wrap="square">
                <a:spAutoFit/>
              </a:bodyPr>
              <a:lstStyle/>
              <a:p>
                <a:r>
                  <a:rPr lang="en-US" altLang="zh-CN" sz="2800" b="1" dirty="0">
                    <a:latin typeface="+mj-lt"/>
                    <a:ea typeface="思源黑体 CN Normal" panose="020B0400000000000000" pitchFamily="34" charset="-122"/>
                  </a:rPr>
                  <a:t>7</a:t>
                </a:r>
                <a:r>
                  <a:rPr lang="en-US" altLang="zh-CN" sz="2800" dirty="0">
                    <a:latin typeface="+mj-lt"/>
                    <a:ea typeface="思源黑体 CN Normal" panose="020B0400000000000000" pitchFamily="34" charset="-122"/>
                  </a:rPr>
                  <a:t>. </a:t>
                </a:r>
                <a:r>
                  <a:rPr lang="zh-CN" altLang="en-US" sz="2800" b="1" dirty="0">
                    <a:latin typeface="+mj-lt"/>
                    <a:ea typeface="思源黑体 CN Normal" panose="020B0400000000000000" pitchFamily="34" charset="-122"/>
                  </a:rPr>
                  <a:t>可减性：</a:t>
                </a:r>
                <a:r>
                  <a:rPr lang="zh-CN" altLang="en-US" sz="2800" dirty="0">
                    <a:latin typeface="+mj-lt"/>
                    <a:ea typeface="思源黑体 CN Normal" panose="020B0400000000000000" pitchFamily="34" charset="-122"/>
                  </a:rPr>
                  <a:t>对任何事件</a:t>
                </a:r>
                <a:r>
                  <a:rPr lang="en-US" altLang="zh-CN" sz="2800" b="1" i="1" dirty="0">
                    <a:ea typeface="思源黑体 CN Normal" panose="020B0400000000000000" pitchFamily="34" charset="-122"/>
                  </a:rPr>
                  <a:t>A</a:t>
                </a:r>
                <a:r>
                  <a:rPr lang="en-US" altLang="zh-CN" sz="2800" i="1" dirty="0">
                    <a:ea typeface="Cambria Math" panose="02040503050406030204" pitchFamily="18" charset="0"/>
                  </a:rPr>
                  <a:t> </a:t>
                </a:r>
                <a14:m>
                  <m:oMath xmlns:m="http://schemas.openxmlformats.org/officeDocument/2006/math">
                    <m:r>
                      <a:rPr lang="en-US" altLang="zh-CN" sz="2800" i="1">
                        <a:latin typeface="Cambria Math" panose="02040503050406030204" pitchFamily="18" charset="0"/>
                        <a:ea typeface="Cambria Math" panose="02040503050406030204" pitchFamily="18" charset="0"/>
                      </a:rPr>
                      <m:t>⊂</m:t>
                    </m:r>
                  </m:oMath>
                </a14:m>
                <a:r>
                  <a:rPr lang="en-US" altLang="zh-CN" sz="2800" b="1" dirty="0">
                    <a:latin typeface="+mj-lt"/>
                    <a:ea typeface="思源黑体 CN Normal" panose="020B0400000000000000" pitchFamily="34" charset="-122"/>
                  </a:rPr>
                  <a:t> </a:t>
                </a:r>
                <a:r>
                  <a:rPr lang="en-US" altLang="zh-CN" sz="2800" b="1" i="1" dirty="0">
                    <a:latin typeface="+mj-lt"/>
                    <a:ea typeface="思源黑体 CN Normal" panose="020B0400000000000000" pitchFamily="34" charset="-122"/>
                  </a:rPr>
                  <a:t>B</a:t>
                </a:r>
                <a:r>
                  <a:rPr lang="en-US" altLang="zh-CN" sz="2800" b="1"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有</a:t>
                </a:r>
                <a14:m>
                  <m:oMath xmlns:m="http://schemas.openxmlformats.org/officeDocument/2006/math">
                    <m:r>
                      <a:rPr lang="en-US" altLang="zh-CN" sz="2800" b="1" i="1">
                        <a:latin typeface="Cambria Math" panose="02040503050406030204" pitchFamily="18" charset="0"/>
                        <a:ea typeface="思源黑体 CN Normal" panose="020B0400000000000000" pitchFamily="34" charset="-122"/>
                      </a:rPr>
                      <m:t>ℙ</m:t>
                    </m:r>
                    <m:d>
                      <m:dPr>
                        <m:ctrlPr>
                          <a:rPr lang="en-US" altLang="zh-CN" sz="2800" b="1" i="1">
                            <a:latin typeface="Cambria Math" panose="02040503050406030204" pitchFamily="18" charset="0"/>
                            <a:ea typeface="思源黑体 CN Normal" panose="020B0400000000000000" pitchFamily="34" charset="-122"/>
                          </a:rPr>
                        </m:ctrlPr>
                      </m:dPr>
                      <m:e>
                        <m:r>
                          <m:rPr>
                            <m:nor/>
                          </m:rPr>
                          <a:rPr lang="en-US" altLang="zh-CN" sz="2800" b="1" i="1" dirty="0">
                            <a:latin typeface="+mj-lt"/>
                            <a:ea typeface="思源黑体 CN Normal" panose="020B0400000000000000" pitchFamily="34" charset="-122"/>
                          </a:rPr>
                          <m:t>B</m:t>
                        </m:r>
                        <m:r>
                          <a:rPr lang="en-US" altLang="zh-CN" sz="2800" b="1" i="1">
                            <a:latin typeface="Cambria Math" panose="02040503050406030204" pitchFamily="18" charset="0"/>
                            <a:ea typeface="思源黑体 CN Normal" panose="020B0400000000000000" pitchFamily="34" charset="-122"/>
                          </a:rPr>
                          <m:t>−</m:t>
                        </m:r>
                        <m:r>
                          <m:rPr>
                            <m:nor/>
                          </m:rPr>
                          <a:rPr lang="en-US" altLang="zh-CN" sz="2800" b="1" i="1" dirty="0">
                            <a:latin typeface="+mj-lt"/>
                            <a:ea typeface="思源黑体 CN Normal" panose="020B0400000000000000" pitchFamily="34" charset="-122"/>
                          </a:rPr>
                          <m:t>A</m:t>
                        </m:r>
                      </m:e>
                    </m:d>
                    <m:r>
                      <a:rPr lang="en-US" altLang="zh-CN" sz="2800" b="1" i="1">
                        <a:latin typeface="Cambria Math" panose="02040503050406030204" pitchFamily="18" charset="0"/>
                        <a:ea typeface="思源黑体 CN Normal" panose="020B0400000000000000" pitchFamily="34" charset="-122"/>
                      </a:rPr>
                      <m:t>=</m:t>
                    </m:r>
                    <m:r>
                      <a:rPr lang="en-US" altLang="zh-CN" sz="2800" b="1" i="1">
                        <a:latin typeface="Cambria Math" panose="02040503050406030204" pitchFamily="18" charset="0"/>
                        <a:ea typeface="思源黑体 CN Normal" panose="020B0400000000000000" pitchFamily="34" charset="-122"/>
                      </a:rPr>
                      <m:t>ℙ</m:t>
                    </m:r>
                    <m:d>
                      <m:dPr>
                        <m:ctrlPr>
                          <a:rPr lang="en-US" altLang="zh-CN" sz="2800" b="1" i="1">
                            <a:latin typeface="Cambria Math" panose="02040503050406030204" pitchFamily="18" charset="0"/>
                            <a:ea typeface="思源黑体 CN Normal" panose="020B0400000000000000" pitchFamily="34" charset="-122"/>
                          </a:rPr>
                        </m:ctrlPr>
                      </m:dPr>
                      <m:e>
                        <m:r>
                          <m:rPr>
                            <m:nor/>
                          </m:rPr>
                          <a:rPr lang="en-US" altLang="zh-CN" sz="2800" b="1" i="1" dirty="0">
                            <a:latin typeface="+mj-lt"/>
                            <a:ea typeface="思源黑体 CN Normal" panose="020B0400000000000000" pitchFamily="34" charset="-122"/>
                          </a:rPr>
                          <m:t>B</m:t>
                        </m:r>
                        <m:r>
                          <m:rPr>
                            <m:nor/>
                          </m:rPr>
                          <a:rPr lang="en-US" altLang="zh-CN" sz="2800" b="1" i="1" dirty="0">
                            <a:latin typeface="+mj-lt"/>
                            <a:ea typeface="思源黑体 CN Normal" panose="020B0400000000000000" pitchFamily="34" charset="-122"/>
                          </a:rPr>
                          <m:t> </m:t>
                        </m:r>
                      </m:e>
                    </m:d>
                    <m:r>
                      <a:rPr lang="en-US" altLang="zh-CN" sz="2800" b="1" i="1">
                        <a:latin typeface="Cambria Math" panose="02040503050406030204" pitchFamily="18" charset="0"/>
                        <a:ea typeface="思源黑体 CN Normal" panose="020B0400000000000000" pitchFamily="34" charset="-122"/>
                      </a:rPr>
                      <m:t>−</m:t>
                    </m:r>
                    <m:r>
                      <a:rPr lang="en-US" altLang="zh-CN" sz="2800" b="1" i="1">
                        <a:latin typeface="Cambria Math" panose="02040503050406030204" pitchFamily="18" charset="0"/>
                        <a:ea typeface="思源黑体 CN Normal" panose="020B0400000000000000" pitchFamily="34" charset="-122"/>
                      </a:rPr>
                      <m:t>ℙ</m:t>
                    </m:r>
                    <m:d>
                      <m:dPr>
                        <m:ctrlPr>
                          <a:rPr lang="en-US" altLang="zh-CN" sz="2800" b="1" i="1">
                            <a:latin typeface="Cambria Math" panose="02040503050406030204" pitchFamily="18" charset="0"/>
                            <a:ea typeface="思源黑体 CN Normal" panose="020B0400000000000000" pitchFamily="34" charset="-122"/>
                          </a:rPr>
                        </m:ctrlPr>
                      </m:dPr>
                      <m:e>
                        <m:r>
                          <m:rPr>
                            <m:nor/>
                          </m:rPr>
                          <a:rPr lang="en-US" altLang="zh-CN" sz="2800" b="1" i="1" dirty="0">
                            <a:latin typeface="+mj-lt"/>
                            <a:ea typeface="思源黑体 CN Normal" panose="020B0400000000000000" pitchFamily="34" charset="-122"/>
                          </a:rPr>
                          <m:t>A</m:t>
                        </m:r>
                      </m:e>
                    </m:d>
                    <m:r>
                      <a:rPr lang="zh-CN" altLang="en-US" sz="2800" b="1" i="1">
                        <a:latin typeface="Cambria Math" panose="02040503050406030204" pitchFamily="18" charset="0"/>
                        <a:ea typeface="思源黑体 CN Normal" panose="020B0400000000000000" pitchFamily="34" charset="-122"/>
                      </a:rPr>
                      <m:t>；</m:t>
                    </m:r>
                  </m:oMath>
                </a14:m>
                <a:endParaRPr lang="en-US" altLang="zh-CN" sz="2800" b="1" i="1" dirty="0">
                  <a:latin typeface="+mj-lt"/>
                  <a:ea typeface="思源黑体 CN Normal" panose="020B0400000000000000" pitchFamily="34" charset="-122"/>
                </a:endParaRPr>
              </a:p>
              <a:p>
                <a:endParaRPr lang="zh-CN" altLang="en-US" sz="2800" baseline="-25000" dirty="0">
                  <a:latin typeface="+mj-lt"/>
                  <a:ea typeface="思源黑体 CN Normal" panose="020B0400000000000000" pitchFamily="34" charset="-122"/>
                </a:endParaRPr>
              </a:p>
            </p:txBody>
          </p:sp>
        </mc:Choice>
        <mc:Fallback xmlns="">
          <p:sp>
            <p:nvSpPr>
              <p:cNvPr id="23" name="矩形 22"/>
              <p:cNvSpPr>
                <a:spLocks noRot="1" noChangeAspect="1" noMove="1" noResize="1" noEditPoints="1" noAdjustHandles="1" noChangeArrowheads="1" noChangeShapeType="1" noTextEdit="1"/>
              </p:cNvSpPr>
              <p:nvPr/>
            </p:nvSpPr>
            <p:spPr>
              <a:xfrm>
                <a:off x="1532648" y="5088581"/>
                <a:ext cx="9821151" cy="810478"/>
              </a:xfrm>
              <a:prstGeom prst="rect">
                <a:avLst/>
              </a:prstGeom>
              <a:blipFill rotWithShape="1">
                <a:blip r:embed="rId8"/>
                <a:stretch>
                  <a:fillRect l="-4" t="-40" r="6" b="-1186"/>
                </a:stretch>
              </a:blipFill>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fld id="{5FD308DF-D0D6-41CA-8E01-1A1CE80A10EE}" type="slidenum">
              <a:rPr lang="zh-CN" altLang="en-US" smtClean="0"/>
              <a:t>62</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 name="矩形 22"/>
              <p:cNvSpPr/>
              <p:nvPr/>
            </p:nvSpPr>
            <p:spPr>
              <a:xfrm>
                <a:off x="1513972" y="3798827"/>
                <a:ext cx="9057385" cy="523220"/>
              </a:xfrm>
              <a:prstGeom prst="rect">
                <a:avLst/>
              </a:prstGeom>
            </p:spPr>
            <p:txBody>
              <a:bodyPr wrap="square">
                <a:spAutoFit/>
              </a:bodyPr>
              <a:lstStyle/>
              <a:p>
                <a:r>
                  <a:rPr lang="en-US" altLang="zh-CN" sz="2800" b="1" dirty="0">
                    <a:latin typeface="+mj-lt"/>
                    <a:ea typeface="思源黑体 CN Normal" panose="020B0400000000000000" pitchFamily="34" charset="-122"/>
                  </a:rPr>
                  <a:t>10</a:t>
                </a:r>
                <a:r>
                  <a:rPr lang="en-US" altLang="zh-CN" sz="2800" dirty="0">
                    <a:latin typeface="+mj-lt"/>
                    <a:ea typeface="思源黑体 CN Normal" panose="020B0400000000000000" pitchFamily="34" charset="-122"/>
                  </a:rPr>
                  <a:t>. </a:t>
                </a:r>
                <a:r>
                  <a:rPr lang="zh-CN" altLang="en-US" sz="2800" b="1" dirty="0">
                    <a:latin typeface="+mj-lt"/>
                    <a:ea typeface="思源黑体 CN Normal" panose="020B0400000000000000" pitchFamily="34" charset="-122"/>
                  </a:rPr>
                  <a:t>加法公式：</a:t>
                </a:r>
                <a:r>
                  <a:rPr lang="en-US" altLang="zh-CN" sz="2800" dirty="0">
                    <a:ea typeface="Cambria Math" panose="02040503050406030204"/>
                  </a:rPr>
                  <a:t> </a:t>
                </a:r>
                <a14:m>
                  <m:oMath xmlns:m="http://schemas.openxmlformats.org/officeDocument/2006/math">
                    <m:r>
                      <a:rPr lang="en-US" altLang="zh-CN" sz="2800" b="1" i="1">
                        <a:latin typeface="Cambria Math" panose="02040503050406030204" pitchFamily="18" charset="0"/>
                        <a:ea typeface="思源黑体 CN Normal" panose="020B0400000000000000" pitchFamily="34" charset="-122"/>
                      </a:rPr>
                      <m:t>ℙ</m:t>
                    </m:r>
                    <m:d>
                      <m:dPr>
                        <m:ctrlPr>
                          <a:rPr lang="en-US" altLang="zh-CN" sz="2800" b="1" i="1">
                            <a:latin typeface="Cambria Math" panose="02040503050406030204" pitchFamily="18" charset="0"/>
                            <a:ea typeface="思源黑体 CN Normal" panose="020B0400000000000000" pitchFamily="34" charset="-122"/>
                          </a:rPr>
                        </m:ctrlPr>
                      </m:dPr>
                      <m:e>
                        <m:r>
                          <m:rPr>
                            <m:nor/>
                          </m:rPr>
                          <a:rPr lang="en-US" altLang="zh-CN" sz="2800" b="1" i="1" dirty="0">
                            <a:latin typeface="Cambria Math" panose="02040503050406030204" pitchFamily="18" charset="0"/>
                            <a:ea typeface="思源黑体 CN Normal" panose="020B0400000000000000" pitchFamily="34" charset="-122"/>
                          </a:rPr>
                          <m:t>A</m:t>
                        </m:r>
                        <m:r>
                          <a:rPr lang="en-US" altLang="zh-CN" sz="2800" b="1" i="1">
                            <a:latin typeface="Cambria Math" panose="02040503050406030204" pitchFamily="18" charset="0"/>
                            <a:ea typeface="思源黑体 CN Normal" panose="020B0400000000000000" pitchFamily="34" charset="-122"/>
                          </a:rPr>
                          <m:t> ∪ </m:t>
                        </m:r>
                        <m:r>
                          <m:rPr>
                            <m:nor/>
                          </m:rPr>
                          <a:rPr lang="en-US" altLang="zh-CN" sz="2800" b="1" i="1" dirty="0">
                            <a:latin typeface="Cambria Math" panose="02040503050406030204" pitchFamily="18" charset="0"/>
                            <a:ea typeface="思源黑体 CN Normal" panose="020B0400000000000000" pitchFamily="34" charset="-122"/>
                          </a:rPr>
                          <m:t>B</m:t>
                        </m:r>
                        <m:r>
                          <m:rPr>
                            <m:nor/>
                          </m:rPr>
                          <a:rPr lang="en-US" altLang="zh-CN" sz="2800" b="1" i="1" dirty="0">
                            <a:latin typeface="Cambria Math" panose="02040503050406030204" pitchFamily="18" charset="0"/>
                            <a:ea typeface="思源黑体 CN Normal" panose="020B0400000000000000" pitchFamily="34" charset="-122"/>
                          </a:rPr>
                          <m:t> </m:t>
                        </m:r>
                        <m:r>
                          <m:rPr>
                            <m:nor/>
                          </m:rPr>
                          <a:rPr lang="zh-CN" altLang="en-US" sz="2800" b="1" i="1" dirty="0">
                            <a:latin typeface="Cambria Math" panose="02040503050406030204" pitchFamily="18" charset="0"/>
                            <a:ea typeface="思源黑体 CN Normal" panose="020B0400000000000000" pitchFamily="34" charset="-122"/>
                          </a:rPr>
                          <m:t> </m:t>
                        </m:r>
                      </m:e>
                    </m:d>
                    <m:r>
                      <a:rPr lang="en-US" altLang="zh-CN" sz="2800" b="1" i="1" dirty="0">
                        <a:latin typeface="Cambria Math" panose="02040503050406030204" pitchFamily="18" charset="0"/>
                        <a:ea typeface="思源黑体 CN Normal" panose="020B0400000000000000" pitchFamily="34" charset="-122"/>
                      </a:rPr>
                      <m:t>=</m:t>
                    </m:r>
                    <m:r>
                      <a:rPr lang="en-US" altLang="zh-CN" sz="2800" b="1" i="1">
                        <a:latin typeface="Cambria Math" panose="02040503050406030204" pitchFamily="18" charset="0"/>
                        <a:ea typeface="思源黑体 CN Normal" panose="020B0400000000000000" pitchFamily="34" charset="-122"/>
                      </a:rPr>
                      <m:t>ℙ</m:t>
                    </m:r>
                    <m:d>
                      <m:dPr>
                        <m:ctrlPr>
                          <a:rPr lang="en-US" altLang="zh-CN" sz="2800" b="1" i="1">
                            <a:latin typeface="Cambria Math" panose="02040503050406030204" pitchFamily="18" charset="0"/>
                            <a:ea typeface="思源黑体 CN Normal" panose="020B0400000000000000" pitchFamily="34" charset="-122"/>
                          </a:rPr>
                        </m:ctrlPr>
                      </m:dPr>
                      <m:e>
                        <m:r>
                          <m:rPr>
                            <m:nor/>
                          </m:rPr>
                          <a:rPr lang="en-US" altLang="zh-CN" sz="2800" b="1" i="1" dirty="0">
                            <a:latin typeface="Cambria Math" panose="02040503050406030204" pitchFamily="18" charset="0"/>
                            <a:ea typeface="思源黑体 CN Normal" panose="020B0400000000000000" pitchFamily="34" charset="-122"/>
                          </a:rPr>
                          <m:t>A</m:t>
                        </m:r>
                      </m:e>
                    </m:d>
                    <m:r>
                      <a:rPr lang="en-US" altLang="zh-CN" sz="2800" b="1" i="1" dirty="0">
                        <a:latin typeface="Cambria Math" panose="02040503050406030204" pitchFamily="18" charset="0"/>
                        <a:ea typeface="思源黑体 CN Normal" panose="020B0400000000000000" pitchFamily="34" charset="-122"/>
                      </a:rPr>
                      <m:t>+</m:t>
                    </m:r>
                    <m:r>
                      <a:rPr lang="en-US" altLang="zh-CN" sz="2800" b="1" i="1">
                        <a:latin typeface="Cambria Math" panose="02040503050406030204" pitchFamily="18" charset="0"/>
                        <a:ea typeface="思源黑体 CN Normal" panose="020B0400000000000000" pitchFamily="34" charset="-122"/>
                      </a:rPr>
                      <m:t>ℙ</m:t>
                    </m:r>
                    <m:d>
                      <m:dPr>
                        <m:ctrlPr>
                          <a:rPr lang="en-US" altLang="zh-CN" sz="2800" b="1" i="1">
                            <a:latin typeface="Cambria Math" panose="02040503050406030204" pitchFamily="18" charset="0"/>
                            <a:ea typeface="思源黑体 CN Normal" panose="020B0400000000000000" pitchFamily="34" charset="-122"/>
                          </a:rPr>
                        </m:ctrlPr>
                      </m:dPr>
                      <m:e>
                        <m:r>
                          <m:rPr>
                            <m:nor/>
                          </m:rPr>
                          <a:rPr lang="en-US" altLang="zh-CN" sz="2800" b="1" i="1" dirty="0">
                            <a:latin typeface="Cambria Math" panose="02040503050406030204" pitchFamily="18" charset="0"/>
                            <a:ea typeface="思源黑体 CN Normal" panose="020B0400000000000000" pitchFamily="34" charset="-122"/>
                          </a:rPr>
                          <m:t>B</m:t>
                        </m:r>
                      </m:e>
                    </m:d>
                    <m:r>
                      <a:rPr lang="en-US" altLang="zh-CN" sz="2800" b="1" i="1" dirty="0">
                        <a:latin typeface="Cambria Math" panose="02040503050406030204" pitchFamily="18" charset="0"/>
                        <a:ea typeface="思源黑体 CN Normal" panose="020B0400000000000000" pitchFamily="34" charset="-122"/>
                      </a:rPr>
                      <m:t>−</m:t>
                    </m:r>
                    <m:r>
                      <a:rPr lang="en-US" altLang="zh-CN" sz="2800" b="1" i="1">
                        <a:latin typeface="Cambria Math" panose="02040503050406030204" pitchFamily="18" charset="0"/>
                        <a:ea typeface="思源黑体 CN Normal" panose="020B0400000000000000" pitchFamily="34" charset="-122"/>
                      </a:rPr>
                      <m:t>ℙ</m:t>
                    </m:r>
                    <m:d>
                      <m:dPr>
                        <m:ctrlPr>
                          <a:rPr lang="en-US" altLang="zh-CN" sz="2800" b="1" i="1">
                            <a:latin typeface="Cambria Math" panose="02040503050406030204" pitchFamily="18" charset="0"/>
                            <a:ea typeface="思源黑体 CN Normal" panose="020B0400000000000000" pitchFamily="34" charset="-122"/>
                          </a:rPr>
                        </m:ctrlPr>
                      </m:dPr>
                      <m:e>
                        <m:r>
                          <m:rPr>
                            <m:nor/>
                          </m:rPr>
                          <a:rPr lang="en-US" altLang="zh-CN" sz="2800" b="1" i="1" dirty="0">
                            <a:latin typeface="Cambria Math" panose="02040503050406030204" pitchFamily="18" charset="0"/>
                            <a:ea typeface="思源黑体 CN Normal" panose="020B0400000000000000" pitchFamily="34" charset="-122"/>
                          </a:rPr>
                          <m:t>AB</m:t>
                        </m:r>
                      </m:e>
                    </m:d>
                    <m:r>
                      <a:rPr lang="en-US" altLang="zh-CN" sz="2800" b="1" i="1" dirty="0">
                        <a:latin typeface="Cambria Math" panose="02040503050406030204" pitchFamily="18" charset="0"/>
                        <a:ea typeface="思源黑体 CN Normal" panose="020B0400000000000000" pitchFamily="34" charset="-122"/>
                      </a:rPr>
                      <m:t>.</m:t>
                    </m:r>
                  </m:oMath>
                </a14:m>
                <a:endParaRPr lang="zh-CN" altLang="en-US" sz="2800" b="1" i="1" dirty="0">
                  <a:ea typeface="思源黑体 CN Normal" panose="020B0400000000000000" pitchFamily="34" charset="-122"/>
                </a:endParaRPr>
              </a:p>
            </p:txBody>
          </p:sp>
        </mc:Choice>
        <mc:Fallback xmlns="">
          <p:sp>
            <p:nvSpPr>
              <p:cNvPr id="23" name="矩形 22"/>
              <p:cNvSpPr>
                <a:spLocks noRot="1" noChangeAspect="1" noMove="1" noResize="1" noEditPoints="1" noAdjustHandles="1" noChangeArrowheads="1" noChangeShapeType="1" noTextEdit="1"/>
              </p:cNvSpPr>
              <p:nvPr/>
            </p:nvSpPr>
            <p:spPr>
              <a:xfrm>
                <a:off x="1513972" y="3798827"/>
                <a:ext cx="9057385" cy="523220"/>
              </a:xfrm>
              <a:prstGeom prst="rect">
                <a:avLst/>
              </a:prstGeom>
              <a:blipFill rotWithShape="1">
                <a:blip r:embed="rId3"/>
                <a:stretch>
                  <a:fillRect l="-1" t="-49" r="6" b="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513972" y="2057142"/>
                <a:ext cx="8678243" cy="810478"/>
              </a:xfrm>
              <a:prstGeom prst="rect">
                <a:avLst/>
              </a:prstGeom>
            </p:spPr>
            <p:txBody>
              <a:bodyPr wrap="square">
                <a:spAutoFit/>
              </a:bodyPr>
              <a:lstStyle/>
              <a:p>
                <a:r>
                  <a:rPr lang="en-US" altLang="zh-CN" sz="2800" b="1" dirty="0">
                    <a:latin typeface="+mj-lt"/>
                    <a:ea typeface="思源黑体 CN Normal" panose="020B0400000000000000" pitchFamily="34" charset="-122"/>
                  </a:rPr>
                  <a:t>8</a:t>
                </a:r>
                <a:r>
                  <a:rPr lang="en-US" altLang="zh-CN" sz="2800" dirty="0">
                    <a:latin typeface="+mj-lt"/>
                    <a:ea typeface="思源黑体 CN Normal" panose="020B0400000000000000" pitchFamily="34" charset="-122"/>
                  </a:rPr>
                  <a:t>. </a:t>
                </a:r>
                <a:r>
                  <a:rPr lang="zh-CN" altLang="en-US" sz="2800" b="1" dirty="0">
                    <a:latin typeface="+mj-lt"/>
                    <a:ea typeface="思源黑体 CN Normal" panose="020B0400000000000000" pitchFamily="34" charset="-122"/>
                  </a:rPr>
                  <a:t>单调性：</a:t>
                </a:r>
                <a:r>
                  <a:rPr lang="zh-CN" altLang="en-US" sz="2800" dirty="0">
                    <a:latin typeface="+mj-lt"/>
                    <a:ea typeface="思源黑体 CN Normal" panose="020B0400000000000000" pitchFamily="34" charset="-122"/>
                  </a:rPr>
                  <a:t>对任何事件</a:t>
                </a:r>
                <a:r>
                  <a:rPr lang="en-US" altLang="zh-CN" sz="2800" b="1" i="1" dirty="0">
                    <a:ea typeface="思源黑体 CN Normal" panose="020B0400000000000000" pitchFamily="34" charset="-122"/>
                  </a:rPr>
                  <a:t>A</a:t>
                </a:r>
                <a:r>
                  <a:rPr lang="en-US" altLang="zh-CN" sz="2800" i="1" dirty="0">
                    <a:ea typeface="Cambria Math" panose="02040503050406030204" pitchFamily="18" charset="0"/>
                  </a:rPr>
                  <a:t> </a:t>
                </a:r>
                <a14:m>
                  <m:oMath xmlns:m="http://schemas.openxmlformats.org/officeDocument/2006/math">
                    <m:r>
                      <a:rPr lang="en-US" altLang="zh-CN" sz="2800" i="1">
                        <a:latin typeface="Cambria Math" panose="02040503050406030204" pitchFamily="18" charset="0"/>
                        <a:ea typeface="Cambria Math" panose="02040503050406030204" pitchFamily="18" charset="0"/>
                      </a:rPr>
                      <m:t>⊂</m:t>
                    </m:r>
                  </m:oMath>
                </a14:m>
                <a:r>
                  <a:rPr lang="en-US" altLang="zh-CN" sz="2800" b="1" dirty="0">
                    <a:ea typeface="思源黑体 CN Normal" panose="020B0400000000000000" pitchFamily="34" charset="-122"/>
                  </a:rPr>
                  <a:t> </a:t>
                </a:r>
                <a:r>
                  <a:rPr lang="en-US" altLang="zh-CN" sz="2800" b="1" i="1" dirty="0">
                    <a:ea typeface="思源黑体 CN Normal" panose="020B0400000000000000" pitchFamily="34" charset="-122"/>
                  </a:rPr>
                  <a:t>B</a:t>
                </a:r>
                <a:r>
                  <a:rPr lang="en-US" altLang="zh-CN" sz="2800" b="1" dirty="0">
                    <a:ea typeface="思源黑体 CN Normal" panose="020B0400000000000000" pitchFamily="34" charset="-122"/>
                  </a:rPr>
                  <a:t>, </a:t>
                </a:r>
                <a:r>
                  <a:rPr lang="zh-CN" altLang="en-US" sz="2800" dirty="0">
                    <a:ea typeface="思源黑体 CN Normal" panose="020B0400000000000000" pitchFamily="34" charset="-122"/>
                  </a:rPr>
                  <a:t>有</a:t>
                </a:r>
                <a14:m>
                  <m:oMath xmlns:m="http://schemas.openxmlformats.org/officeDocument/2006/math">
                    <m:r>
                      <a:rPr lang="en-US" altLang="zh-CN" sz="2800" b="1" i="1">
                        <a:latin typeface="Cambria Math" panose="02040503050406030204" pitchFamily="18" charset="0"/>
                        <a:ea typeface="思源黑体 CN Normal" panose="020B0400000000000000" pitchFamily="34" charset="-122"/>
                      </a:rPr>
                      <m:t>ℙ</m:t>
                    </m:r>
                    <m:d>
                      <m:dPr>
                        <m:ctrlPr>
                          <a:rPr lang="en-US" altLang="zh-CN" sz="2800" b="1" i="1">
                            <a:latin typeface="Cambria Math" panose="02040503050406030204" pitchFamily="18" charset="0"/>
                            <a:ea typeface="思源黑体 CN Normal" panose="020B0400000000000000" pitchFamily="34" charset="-122"/>
                          </a:rPr>
                        </m:ctrlPr>
                      </m:dPr>
                      <m:e>
                        <m:r>
                          <m:rPr>
                            <m:nor/>
                          </m:rPr>
                          <a:rPr lang="en-US" altLang="zh-CN" sz="2800" b="1" i="1" dirty="0">
                            <a:latin typeface="Cambria Math" panose="02040503050406030204" pitchFamily="18" charset="0"/>
                            <a:ea typeface="思源黑体 CN Normal" panose="020B0400000000000000" pitchFamily="34" charset="-122"/>
                          </a:rPr>
                          <m:t>A</m:t>
                        </m:r>
                      </m:e>
                    </m:d>
                  </m:oMath>
                </a14:m>
                <a:r>
                  <a:rPr lang="en-US" altLang="zh-CN" sz="2800" dirty="0">
                    <a:ea typeface="Cambria Math" panose="02040503050406030204"/>
                  </a:rPr>
                  <a:t> </a:t>
                </a:r>
                <a14:m>
                  <m:oMath xmlns:m="http://schemas.openxmlformats.org/officeDocument/2006/math">
                    <m:r>
                      <a:rPr lang="en-US" altLang="zh-CN" sz="2800" i="1" dirty="0">
                        <a:latin typeface="Cambria Math" panose="02040503050406030204"/>
                        <a:ea typeface="Cambria Math" panose="02040503050406030204"/>
                      </a:rPr>
                      <m:t>≤</m:t>
                    </m:r>
                  </m:oMath>
                </a14:m>
                <a:r>
                  <a:rPr lang="en-US" altLang="zh-CN" sz="2800" dirty="0">
                    <a:ea typeface="Cambria Math" panose="02040503050406030204"/>
                  </a:rPr>
                  <a:t> </a:t>
                </a:r>
                <a14:m>
                  <m:oMath xmlns:m="http://schemas.openxmlformats.org/officeDocument/2006/math">
                    <m:r>
                      <a:rPr lang="en-US" altLang="zh-CN" sz="2800" b="1" i="1">
                        <a:latin typeface="Cambria Math" panose="02040503050406030204" pitchFamily="18" charset="0"/>
                        <a:ea typeface="思源黑体 CN Normal" panose="020B0400000000000000" pitchFamily="34" charset="-122"/>
                      </a:rPr>
                      <m:t>ℙ</m:t>
                    </m:r>
                    <m:d>
                      <m:dPr>
                        <m:ctrlPr>
                          <a:rPr lang="en-US" altLang="zh-CN" sz="2800" b="1" i="1">
                            <a:latin typeface="Cambria Math" panose="02040503050406030204" pitchFamily="18" charset="0"/>
                            <a:ea typeface="思源黑体 CN Normal" panose="020B0400000000000000" pitchFamily="34" charset="-122"/>
                          </a:rPr>
                        </m:ctrlPr>
                      </m:dPr>
                      <m:e>
                        <m:r>
                          <m:rPr>
                            <m:nor/>
                          </m:rPr>
                          <a:rPr lang="en-US" altLang="zh-CN" sz="2800" b="1" i="1" dirty="0">
                            <a:latin typeface="Cambria Math" panose="02040503050406030204" pitchFamily="18" charset="0"/>
                            <a:ea typeface="思源黑体 CN Normal" panose="020B0400000000000000" pitchFamily="34" charset="-122"/>
                          </a:rPr>
                          <m:t>B</m:t>
                        </m:r>
                        <m:r>
                          <m:rPr>
                            <m:nor/>
                          </m:rPr>
                          <a:rPr lang="en-US" altLang="zh-CN" sz="2800" b="1" i="1" dirty="0">
                            <a:latin typeface="Cambria Math" panose="02040503050406030204" pitchFamily="18" charset="0"/>
                            <a:ea typeface="思源黑体 CN Normal" panose="020B0400000000000000" pitchFamily="34" charset="-122"/>
                          </a:rPr>
                          <m:t> </m:t>
                        </m:r>
                      </m:e>
                    </m:d>
                  </m:oMath>
                </a14:m>
                <a:r>
                  <a:rPr lang="zh-CN" altLang="en-US" sz="2800" dirty="0">
                    <a:ea typeface="Cambria Math" panose="02040503050406030204"/>
                  </a:rPr>
                  <a:t>；</a:t>
                </a:r>
                <a:endParaRPr lang="en-US" altLang="zh-CN" sz="2800" dirty="0">
                  <a:ea typeface="Cambria Math" panose="02040503050406030204"/>
                </a:endParaRPr>
              </a:p>
              <a:p>
                <a:endParaRPr lang="zh-CN" altLang="en-US" sz="2800" baseline="-25000" dirty="0">
                  <a:latin typeface="+mj-lt"/>
                  <a:ea typeface="思源黑体 CN Normal" panose="020B0400000000000000" pitchFamily="34" charset="-122"/>
                </a:endParaRPr>
              </a:p>
            </p:txBody>
          </p:sp>
        </mc:Choice>
        <mc:Fallback xmlns="">
          <p:sp>
            <p:nvSpPr>
              <p:cNvPr id="18" name="矩形 17"/>
              <p:cNvSpPr>
                <a:spLocks noRot="1" noChangeAspect="1" noMove="1" noResize="1" noEditPoints="1" noAdjustHandles="1" noChangeArrowheads="1" noChangeShapeType="1" noTextEdit="1"/>
              </p:cNvSpPr>
              <p:nvPr/>
            </p:nvSpPr>
            <p:spPr>
              <a:xfrm>
                <a:off x="1513972" y="2057142"/>
                <a:ext cx="8678243" cy="810478"/>
              </a:xfrm>
              <a:prstGeom prst="rect">
                <a:avLst/>
              </a:prstGeom>
              <a:blipFill rotWithShape="1">
                <a:blip r:embed="rId4"/>
                <a:stretch>
                  <a:fillRect l="-2" t="-47" r="5" b="-11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513972" y="2924274"/>
                <a:ext cx="8923569" cy="524118"/>
              </a:xfrm>
              <a:prstGeom prst="rect">
                <a:avLst/>
              </a:prstGeom>
            </p:spPr>
            <p:txBody>
              <a:bodyPr wrap="square">
                <a:spAutoFit/>
              </a:bodyPr>
              <a:lstStyle/>
              <a:p>
                <a:r>
                  <a:rPr lang="en-US" altLang="zh-CN" sz="2800" b="1" dirty="0">
                    <a:latin typeface="+mj-lt"/>
                    <a:ea typeface="思源黑体 CN Normal" panose="020B0400000000000000" pitchFamily="34" charset="-122"/>
                  </a:rPr>
                  <a:t>9</a:t>
                </a:r>
                <a:r>
                  <a:rPr lang="en-US" altLang="zh-CN" sz="2800" dirty="0">
                    <a:latin typeface="+mj-lt"/>
                    <a:ea typeface="思源黑体 CN Normal" panose="020B0400000000000000" pitchFamily="34" charset="-122"/>
                  </a:rPr>
                  <a:t>. </a:t>
                </a:r>
                <a14:m>
                  <m:oMath xmlns:m="http://schemas.openxmlformats.org/officeDocument/2006/math">
                    <m:r>
                      <a:rPr lang="en-US" altLang="zh-CN" sz="2800" b="1" i="1">
                        <a:latin typeface="Cambria Math" panose="02040503050406030204" pitchFamily="18" charset="0"/>
                        <a:ea typeface="思源黑体 CN Normal" panose="020B0400000000000000" pitchFamily="34" charset="-122"/>
                      </a:rPr>
                      <m:t>ℙ</m:t>
                    </m:r>
                    <m:r>
                      <a:rPr lang="en-US" altLang="zh-CN" sz="2800" b="1" i="1">
                        <a:latin typeface="Cambria Math" panose="02040503050406030204" pitchFamily="18" charset="0"/>
                        <a:ea typeface="思源黑体 CN Normal" panose="020B0400000000000000" pitchFamily="34" charset="-122"/>
                      </a:rPr>
                      <m:t>(</m:t>
                    </m:r>
                    <m:acc>
                      <m:accPr>
                        <m:chr m:val="̅"/>
                        <m:ctrlPr>
                          <a:rPr lang="zh-CN" altLang="en-US" sz="2800" b="1" i="1">
                            <a:latin typeface="Cambria Math" panose="02040503050406030204" pitchFamily="18" charset="0"/>
                            <a:ea typeface="思源黑体 CN Normal" panose="020B0400000000000000" pitchFamily="34" charset="-122"/>
                          </a:rPr>
                        </m:ctrlPr>
                      </m:accPr>
                      <m:e>
                        <m:r>
                          <a:rPr lang="zh-CN" altLang="en-US" sz="2800" b="1" i="1">
                            <a:latin typeface="Cambria Math" panose="02040503050406030204" pitchFamily="18" charset="0"/>
                            <a:ea typeface="思源黑体 CN Normal" panose="020B0400000000000000" pitchFamily="34" charset="-122"/>
                          </a:rPr>
                          <m:t>𝐴</m:t>
                        </m:r>
                      </m:e>
                    </m:acc>
                    <m:r>
                      <a:rPr lang="en-US" altLang="zh-CN" sz="2800" b="1" i="1">
                        <a:latin typeface="Cambria Math" panose="02040503050406030204" pitchFamily="18" charset="0"/>
                        <a:ea typeface="思源黑体 CN Normal" panose="020B0400000000000000" pitchFamily="34" charset="-122"/>
                      </a:rPr>
                      <m:t>)</m:t>
                    </m:r>
                    <m:r>
                      <a:rPr lang="en-US" altLang="zh-CN" sz="2800" b="1" i="1" dirty="0">
                        <a:latin typeface="Cambria Math" panose="02040503050406030204" pitchFamily="18" charset="0"/>
                        <a:ea typeface="思源黑体 CN Normal" panose="020B0400000000000000" pitchFamily="34" charset="-122"/>
                      </a:rPr>
                      <m:t>=</m:t>
                    </m:r>
                    <m:r>
                      <a:rPr lang="en-US" altLang="zh-CN" sz="2800" b="1" i="1">
                        <a:latin typeface="Cambria Math" panose="02040503050406030204" pitchFamily="18" charset="0"/>
                        <a:ea typeface="思源黑体 CN Normal" panose="020B0400000000000000" pitchFamily="34" charset="-122"/>
                      </a:rPr>
                      <m:t>1−</m:t>
                    </m:r>
                    <m:r>
                      <a:rPr lang="en-US" altLang="zh-CN" sz="2800" b="1" i="1">
                        <a:latin typeface="Cambria Math" panose="02040503050406030204" pitchFamily="18" charset="0"/>
                        <a:ea typeface="思源黑体 CN Normal" panose="020B0400000000000000" pitchFamily="34" charset="-122"/>
                      </a:rPr>
                      <m:t>ℙ</m:t>
                    </m:r>
                    <m:d>
                      <m:dPr>
                        <m:ctrlPr>
                          <a:rPr lang="en-US" altLang="zh-CN" sz="2800" b="1" i="1">
                            <a:latin typeface="Cambria Math" panose="02040503050406030204" pitchFamily="18" charset="0"/>
                            <a:ea typeface="思源黑体 CN Normal" panose="020B0400000000000000" pitchFamily="34" charset="-122"/>
                          </a:rPr>
                        </m:ctrlPr>
                      </m:dPr>
                      <m:e>
                        <m:r>
                          <m:rPr>
                            <m:nor/>
                          </m:rPr>
                          <a:rPr lang="en-US" altLang="zh-CN" sz="2800" b="1" i="1" dirty="0">
                            <a:latin typeface="Cambria Math" panose="02040503050406030204" pitchFamily="18" charset="0"/>
                            <a:ea typeface="思源黑体 CN Normal" panose="020B0400000000000000" pitchFamily="34" charset="-122"/>
                          </a:rPr>
                          <m:t>A</m:t>
                        </m:r>
                      </m:e>
                    </m:d>
                  </m:oMath>
                </a14:m>
                <a:r>
                  <a:rPr lang="zh-CN" altLang="en-US" sz="2800" dirty="0"/>
                  <a:t>；</a:t>
                </a:r>
                <a:r>
                  <a:rPr lang="en-US" altLang="zh-CN" sz="2800" dirty="0">
                    <a:latin typeface="+mj-lt"/>
                    <a:ea typeface="思源黑体 CN Normal" panose="020B0400000000000000" pitchFamily="34" charset="-122"/>
                  </a:rPr>
                  <a:t> </a:t>
                </a:r>
                <a:endParaRPr lang="zh-CN" altLang="en-US" sz="2800" baseline="-25000" dirty="0">
                  <a:latin typeface="+mj-lt"/>
                  <a:ea typeface="思源黑体 CN Normal" panose="020B0400000000000000" pitchFamily="34" charset="-122"/>
                </a:endParaRPr>
              </a:p>
            </p:txBody>
          </p:sp>
        </mc:Choice>
        <mc:Fallback xmlns="">
          <p:sp>
            <p:nvSpPr>
              <p:cNvPr id="21" name="矩形 20"/>
              <p:cNvSpPr>
                <a:spLocks noRot="1" noChangeAspect="1" noMove="1" noResize="1" noEditPoints="1" noAdjustHandles="1" noChangeArrowheads="1" noChangeShapeType="1" noTextEdit="1"/>
              </p:cNvSpPr>
              <p:nvPr/>
            </p:nvSpPr>
            <p:spPr>
              <a:xfrm>
                <a:off x="1513972" y="2924274"/>
                <a:ext cx="8923569" cy="524118"/>
              </a:xfrm>
              <a:prstGeom prst="rect">
                <a:avLst/>
              </a:prstGeom>
              <a:blipFill rotWithShape="1">
                <a:blip r:embed="rId5"/>
                <a:stretch>
                  <a:fillRect l="-1" t="-19" r="1" b="-5144"/>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5FD308DF-D0D6-41CA-8E01-1A1CE80A10EE}" type="slidenum">
              <a:rPr lang="zh-CN" altLang="en-US" smtClean="0"/>
              <a:t>63</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91047" y="1085884"/>
            <a:ext cx="1574007" cy="523220"/>
            <a:chOff x="1180079" y="1357075"/>
            <a:chExt cx="1574007" cy="523220"/>
          </a:xfrm>
        </p:grpSpPr>
        <p:sp>
          <p:nvSpPr>
            <p:cNvPr id="6" name="矩形 5"/>
            <p:cNvSpPr/>
            <p:nvPr/>
          </p:nvSpPr>
          <p:spPr>
            <a:xfrm>
              <a:off x="1555752" y="1357075"/>
              <a:ext cx="1198334" cy="523220"/>
            </a:xfrm>
            <a:prstGeom prst="rect">
              <a:avLst/>
            </a:prstGeom>
            <a:noFill/>
            <a:ln w="57150">
              <a:noFill/>
            </a:ln>
          </p:spPr>
          <p:txBody>
            <a:bodyPr wrap="square" anchor="ctr" anchorCtr="0">
              <a:spAutoFit/>
            </a:bodyPr>
            <a:lstStyle/>
            <a:p>
              <a:endParaRPr lang="en-US" altLang="zh-CN" sz="2800" b="1" dirty="0">
                <a:solidFill>
                  <a:srgbClr val="004EA2"/>
                </a:solidFill>
                <a:ea typeface="思源黑体 CN Bold" panose="020B0800000000000000" pitchFamily="34" charset="-122"/>
              </a:endParaRPr>
            </a:p>
          </p:txBody>
        </p:sp>
        <p:grpSp>
          <p:nvGrpSpPr>
            <p:cNvPr id="8" name="组合 7"/>
            <p:cNvGrpSpPr/>
            <p:nvPr/>
          </p:nvGrpSpPr>
          <p:grpSpPr>
            <a:xfrm>
              <a:off x="1180079" y="1415466"/>
              <a:ext cx="375672" cy="375672"/>
              <a:chOff x="1180079" y="1415466"/>
              <a:chExt cx="375672" cy="375672"/>
            </a:xfrm>
          </p:grpSpPr>
          <p:sp>
            <p:nvSpPr>
              <p:cNvPr id="7" name="矩形 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4" name="矩形 3"/>
          <p:cNvSpPr/>
          <p:nvPr/>
        </p:nvSpPr>
        <p:spPr>
          <a:xfrm>
            <a:off x="1391047" y="2767375"/>
            <a:ext cx="9191460" cy="565348"/>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其中</a:t>
            </a:r>
            <a:r>
              <a:rPr lang="en-US" altLang="zh-CN" sz="2800" b="1" i="1" dirty="0">
                <a:latin typeface="+mj-lt"/>
                <a:ea typeface="思源黑体 CN Normal" panose="020B0400000000000000" pitchFamily="34" charset="-122"/>
              </a:rPr>
              <a:t>n</a:t>
            </a:r>
            <a:r>
              <a:rPr lang="zh-CN" altLang="en-US" sz="2800" dirty="0">
                <a:latin typeface="+mj-lt"/>
                <a:ea typeface="思源黑体 CN Normal" panose="020B0400000000000000" pitchFamily="34" charset="-122"/>
              </a:rPr>
              <a:t>为</a:t>
            </a:r>
            <a:r>
              <a:rPr lang="el-GR" altLang="zh-CN" sz="2800" b="1" dirty="0">
                <a:latin typeface="+mj-lt"/>
                <a:ea typeface="思源黑体 CN Normal" panose="020B0400000000000000" pitchFamily="34" charset="-122"/>
              </a:rPr>
              <a:t>Ω</a:t>
            </a:r>
            <a:r>
              <a:rPr lang="zh-CN" altLang="en-US" sz="2800" dirty="0">
                <a:latin typeface="+mj-lt"/>
                <a:ea typeface="思源黑体 CN Normal" panose="020B0400000000000000" pitchFamily="34" charset="-122"/>
              </a:rPr>
              <a:t>中样本点的个数，</a:t>
            </a:r>
            <a:r>
              <a:rPr lang="en-US" altLang="zh-CN" sz="2800" b="1" i="1" dirty="0">
                <a:latin typeface="+mj-lt"/>
                <a:ea typeface="思源黑体 CN Normal" panose="020B0400000000000000" pitchFamily="34" charset="-122"/>
              </a:rPr>
              <a:t>n</a:t>
            </a:r>
            <a:r>
              <a:rPr lang="en-US" altLang="zh-CN" sz="2800" dirty="0">
                <a:latin typeface="+mj-lt"/>
                <a:ea typeface="思源黑体 CN Normal" panose="020B0400000000000000" pitchFamily="34" charset="-122"/>
              </a:rPr>
              <a:t>(</a:t>
            </a:r>
            <a:r>
              <a:rPr lang="en-US" altLang="zh-CN" sz="2800" b="1" i="1" dirty="0">
                <a:latin typeface="+mj-lt"/>
                <a:ea typeface="思源黑体 CN Normal" panose="020B0400000000000000" pitchFamily="34" charset="-122"/>
              </a:rPr>
              <a:t>A</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为</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中的样本点的个数</a:t>
            </a:r>
            <a:r>
              <a:rPr lang="en-US" altLang="zh-CN" sz="2800" dirty="0">
                <a:latin typeface="+mj-lt"/>
                <a:ea typeface="思源黑体 CN Normal" panose="020B0400000000000000" pitchFamily="34" charset="-122"/>
              </a:rPr>
              <a:t>.</a:t>
            </a:r>
          </a:p>
        </p:txBody>
      </p:sp>
      <p:grpSp>
        <p:nvGrpSpPr>
          <p:cNvPr id="29" name="组合 28"/>
          <p:cNvGrpSpPr/>
          <p:nvPr/>
        </p:nvGrpSpPr>
        <p:grpSpPr>
          <a:xfrm>
            <a:off x="3064383" y="953642"/>
            <a:ext cx="7373717" cy="662297"/>
            <a:chOff x="1014201" y="3364187"/>
            <a:chExt cx="7373717" cy="662297"/>
          </a:xfrm>
        </p:grpSpPr>
        <mc:AlternateContent xmlns:mc="http://schemas.openxmlformats.org/markup-compatibility/2006" xmlns:a14="http://schemas.microsoft.com/office/drawing/2010/main">
          <mc:Choice Requires="a14">
            <p:sp>
              <p:nvSpPr>
                <p:cNvPr id="14" name="矩形 13"/>
                <p:cNvSpPr/>
                <p:nvPr/>
              </p:nvSpPr>
              <p:spPr>
                <a:xfrm>
                  <a:off x="1014201" y="3364187"/>
                  <a:ext cx="7373717" cy="662297"/>
                </a:xfrm>
                <a:prstGeom prst="rect">
                  <a:avLst/>
                </a:prstGeom>
              </p:spPr>
              <p:txBody>
                <a:bodyPr wrap="square">
                  <a:spAutoFit/>
                </a:bodyPr>
                <a:lstStyle/>
                <a:p>
                  <a:pPr>
                    <a:lnSpc>
                      <a:spcPct val="150000"/>
                    </a:lnSpc>
                  </a:pPr>
                  <a:r>
                    <a:rPr lang="zh-CN" altLang="en-US" sz="2800" dirty="0">
                      <a:latin typeface="+mj-lt"/>
                      <a:ea typeface="思源黑体 CN Normal" panose="020B0400000000000000" pitchFamily="34" charset="-122"/>
                    </a:rPr>
                    <a:t>设</a:t>
                  </a:r>
                  <a:r>
                    <a:rPr lang="en-US" altLang="zh-CN" sz="2800" dirty="0">
                      <a:latin typeface="+mj-lt"/>
                      <a:ea typeface="思源黑体 CN Normal" panose="020B0400000000000000" pitchFamily="34" charset="-122"/>
                    </a:rPr>
                    <a:t>(</a:t>
                  </a:r>
                  <a:r>
                    <a:rPr lang="el-GR" altLang="zh-CN" sz="2800" dirty="0">
                      <a:latin typeface="+mj-lt"/>
                      <a:ea typeface="思源黑体 CN Normal" panose="020B0400000000000000" pitchFamily="34" charset="-122"/>
                    </a:rPr>
                    <a:t>Ω</a:t>
                  </a:r>
                  <a:r>
                    <a:rPr lang="en-US" altLang="zh-CN" sz="2800" dirty="0">
                      <a:latin typeface="+mj-lt"/>
                      <a:ea typeface="思源黑体 CN Normal" panose="020B0400000000000000" pitchFamily="34" charset="-122"/>
                    </a:rPr>
                    <a:t>,     ,</a:t>
                  </a:r>
                  <a:r>
                    <a:rPr lang="en-US" altLang="zh-CN" sz="2800" b="1" dirty="0">
                      <a:ea typeface="Cambria Math" panose="02040503050406030204"/>
                    </a:rPr>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为古典概率空间，试证明</a:t>
                  </a:r>
                </a:p>
              </p:txBody>
            </p:sp>
          </mc:Choice>
          <mc:Fallback xmlns="">
            <p:sp>
              <p:nvSpPr>
                <p:cNvPr id="14" name="矩形 13"/>
                <p:cNvSpPr>
                  <a:spLocks noRot="1" noChangeAspect="1" noMove="1" noResize="1" noEditPoints="1" noAdjustHandles="1" noChangeArrowheads="1" noChangeShapeType="1" noTextEdit="1"/>
                </p:cNvSpPr>
                <p:nvPr/>
              </p:nvSpPr>
              <p:spPr>
                <a:xfrm>
                  <a:off x="1014201" y="3364187"/>
                  <a:ext cx="7373717" cy="662297"/>
                </a:xfrm>
                <a:prstGeom prst="rect">
                  <a:avLst/>
                </a:prstGeom>
                <a:blipFill rotWithShape="1">
                  <a:blip r:embed="rId4"/>
                </a:blipFill>
              </p:spPr>
              <p:txBody>
                <a:bodyPr/>
                <a:lstStyle/>
                <a:p>
                  <a:r>
                    <a:rPr lang="zh-CN" altLang="en-US">
                      <a:noFill/>
                    </a:rPr>
                    <a:t> </a:t>
                  </a:r>
                </a:p>
              </p:txBody>
            </p:sp>
          </mc:Fallback>
        </mc:AlternateContent>
        <p:pic>
          <p:nvPicPr>
            <p:cNvPr id="28" name="图片 27"/>
            <p:cNvPicPr>
              <a:picLocks noChangeAspect="1"/>
            </p:cNvPicPr>
            <p:nvPr/>
          </p:nvPicPr>
          <p:blipFill rotWithShape="1">
            <a:blip r:embed="rId5">
              <a:clrChange>
                <a:clrFrom>
                  <a:srgbClr val="FFFFFF"/>
                </a:clrFrom>
                <a:clrTo>
                  <a:srgbClr val="FFFFFF">
                    <a:alpha val="0"/>
                  </a:srgbClr>
                </a:clrTo>
              </a:clrChange>
              <a:duotone>
                <a:prstClr val="black"/>
                <a:srgbClr val="F2F6FF">
                  <a:tint val="45000"/>
                  <a:satMod val="400000"/>
                </a:srgbClr>
              </a:duotone>
              <a:extLst>
                <a:ext uri="{BEBA8EAE-BF5A-486C-A8C5-ECC9F3942E4B}">
                  <a14:imgProps xmlns:a14="http://schemas.microsoft.com/office/drawing/2010/main">
                    <a14:imgLayer r:embed="rId6">
                      <a14:imgEffect>
                        <a14:sharpenSoften amount="50000"/>
                      </a14:imgEffect>
                    </a14:imgLayer>
                  </a14:imgProps>
                </a:ext>
              </a:extLst>
            </a:blip>
            <a:srcRect l="69210" t="26085" b="22643"/>
            <a:stretch>
              <a:fillRect/>
            </a:stretch>
          </p:blipFill>
          <p:spPr>
            <a:xfrm>
              <a:off x="1974843" y="3632732"/>
              <a:ext cx="413161" cy="292033"/>
            </a:xfrm>
            <a:prstGeom prst="rect">
              <a:avLst/>
            </a:prstGeom>
          </p:spPr>
        </p:pic>
      </p:grpSp>
      <p:pic>
        <p:nvPicPr>
          <p:cNvPr id="16" name="图片 15"/>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40000" contrast="-20000"/>
                    </a14:imgEffect>
                    <a14:imgEffect>
                      <a14:sharpenSoften amount="50000"/>
                    </a14:imgEffect>
                  </a14:imgLayer>
                </a14:imgProps>
              </a:ext>
            </a:extLst>
          </a:blip>
          <a:srcRect l="21428" t="7732" b="79174"/>
          <a:stretch>
            <a:fillRect/>
          </a:stretch>
        </p:blipFill>
        <p:spPr>
          <a:xfrm>
            <a:off x="2706584" y="1777800"/>
            <a:ext cx="6403828" cy="810252"/>
          </a:xfrm>
          <a:prstGeom prst="rect">
            <a:avLst/>
          </a:prstGeom>
          <a:effectLst>
            <a:outerShdw blurRad="50800" dist="38100" dir="2700000" algn="tl" rotWithShape="0">
              <a:prstClr val="black">
                <a:alpha val="40000"/>
              </a:prstClr>
            </a:outerShdw>
          </a:effectLst>
        </p:spPr>
      </p:pic>
      <p:grpSp>
        <p:nvGrpSpPr>
          <p:cNvPr id="18" name="组合 17"/>
          <p:cNvGrpSpPr/>
          <p:nvPr/>
        </p:nvGrpSpPr>
        <p:grpSpPr>
          <a:xfrm>
            <a:off x="1560263" y="3511816"/>
            <a:ext cx="9022244" cy="1857896"/>
            <a:chOff x="1109691" y="5973361"/>
            <a:chExt cx="7036923" cy="1375281"/>
          </a:xfrm>
        </p:grpSpPr>
        <p:sp>
          <p:nvSpPr>
            <p:cNvPr id="20" name="矩形 19"/>
            <p:cNvSpPr/>
            <p:nvPr/>
          </p:nvSpPr>
          <p:spPr>
            <a:xfrm>
              <a:off x="1109691" y="5973361"/>
              <a:ext cx="6972990" cy="136531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mc:AlternateContent xmlns:mc="http://schemas.openxmlformats.org/markup-compatibility/2006" xmlns:a14="http://schemas.microsoft.com/office/drawing/2010/main">
          <mc:Choice Requires="a14">
            <p:sp>
              <p:nvSpPr>
                <p:cNvPr id="21" name="矩形 20"/>
                <p:cNvSpPr/>
                <p:nvPr/>
              </p:nvSpPr>
              <p:spPr>
                <a:xfrm>
                  <a:off x="1124926" y="6003798"/>
                  <a:ext cx="7021688" cy="1344844"/>
                </a:xfrm>
                <a:prstGeom prst="rect">
                  <a:avLst/>
                </a:prstGeom>
              </p:spPr>
              <p:txBody>
                <a:bodyPr wrap="square">
                  <a:spAutoFit/>
                </a:bodyPr>
                <a:lstStyle/>
                <a:p>
                  <a:r>
                    <a:rPr lang="zh-CN" altLang="en-US" sz="2800" b="1" dirty="0">
                      <a:latin typeface="+mj-lt"/>
                      <a:ea typeface="思源黑体 CN Normal" panose="020B0400000000000000" pitchFamily="34" charset="-122"/>
                    </a:rPr>
                    <a:t>证明</a:t>
                  </a:r>
                  <a:r>
                    <a:rPr lang="zh-CN" altLang="en-US" sz="2800" dirty="0">
                      <a:latin typeface="+mj-lt"/>
                      <a:ea typeface="思源黑体 CN Normal" panose="020B0400000000000000" pitchFamily="34" charset="-122"/>
                    </a:rPr>
                    <a:t>：</a:t>
                  </a:r>
                  <a:r>
                    <a:rPr lang="zh-CN" altLang="en-US" sz="2800" dirty="0"/>
                    <a:t>不妨设</a:t>
                  </a:r>
                  <a14:m>
                    <m:oMath xmlns:m="http://schemas.openxmlformats.org/officeDocument/2006/math">
                      <m:r>
                        <a:rPr lang="zh-CN" altLang="en-US" sz="2800" b="1">
                          <a:latin typeface="Cambria Math" panose="02040503050406030204"/>
                        </a:rPr>
                        <m:t>𝛀</m:t>
                      </m:r>
                      <m:r>
                        <a:rPr lang="en-US" altLang="zh-CN" sz="2800" b="1">
                          <a:latin typeface="Cambria Math" panose="02040503050406030204"/>
                        </a:rPr>
                        <m:t>=</m:t>
                      </m:r>
                    </m:oMath>
                  </a14:m>
                  <a:r>
                    <a:rPr lang="zh-CN" altLang="en-US" sz="2800" b="1" dirty="0"/>
                    <a:t> </a:t>
                  </a:r>
                  <a:r>
                    <a:rPr lang="en-US" altLang="zh-CN" sz="2800" b="1" dirty="0"/>
                    <a:t> {</a:t>
                  </a:r>
                  <a14:m>
                    <m:oMath xmlns:m="http://schemas.openxmlformats.org/officeDocument/2006/math">
                      <m:sSub>
                        <m:sSubPr>
                          <m:ctrlPr>
                            <a:rPr lang="en-US" altLang="zh-CN" sz="2800" b="1" i="1">
                              <a:latin typeface="Cambria Math" panose="02040503050406030204" pitchFamily="18" charset="0"/>
                            </a:rPr>
                          </m:ctrlPr>
                        </m:sSubPr>
                        <m:e>
                          <m:r>
                            <a:rPr lang="zh-CN" altLang="en-US" sz="2800" b="1" i="1">
                              <a:latin typeface="Cambria Math" panose="02040503050406030204"/>
                            </a:rPr>
                            <m:t>𝝎</m:t>
                          </m:r>
                        </m:e>
                        <m:sub>
                          <m:r>
                            <a:rPr lang="en-US" altLang="zh-CN" sz="2800" b="1" i="1">
                              <a:latin typeface="Cambria Math" panose="02040503050406030204"/>
                            </a:rPr>
                            <m:t>𝟏</m:t>
                          </m:r>
                        </m:sub>
                      </m:sSub>
                      <m:r>
                        <a:rPr lang="en-US" altLang="zh-CN" sz="2800" b="1" i="1">
                          <a:latin typeface="Cambria Math" panose="02040503050406030204"/>
                        </a:rPr>
                        <m:t>,</m:t>
                      </m:r>
                      <m:r>
                        <a:rPr lang="zh-CN" altLang="en-US" sz="2800" b="1" i="1">
                          <a:latin typeface="Cambria Math" panose="02040503050406030204"/>
                        </a:rPr>
                        <m:t>⋯</m:t>
                      </m:r>
                      <m:r>
                        <a:rPr lang="en-US" altLang="zh-CN" sz="2800" b="1" i="1">
                          <a:latin typeface="Cambria Math" panose="02040503050406030204"/>
                        </a:rPr>
                        <m:t>,</m:t>
                      </m:r>
                      <m:sSub>
                        <m:sSubPr>
                          <m:ctrlPr>
                            <a:rPr lang="en-US" altLang="zh-CN" sz="2800" b="1" i="1">
                              <a:latin typeface="Cambria Math" panose="02040503050406030204" pitchFamily="18" charset="0"/>
                            </a:rPr>
                          </m:ctrlPr>
                        </m:sSubPr>
                        <m:e>
                          <m:r>
                            <a:rPr lang="zh-CN" altLang="en-US" sz="2800" b="1" i="1">
                              <a:latin typeface="Cambria Math" panose="02040503050406030204"/>
                            </a:rPr>
                            <m:t>𝝎</m:t>
                          </m:r>
                        </m:e>
                        <m:sub>
                          <m:r>
                            <a:rPr lang="en-US" altLang="zh-CN" sz="2800" b="1" i="1">
                              <a:latin typeface="Cambria Math" panose="02040503050406030204"/>
                            </a:rPr>
                            <m:t>𝒏</m:t>
                          </m:r>
                        </m:sub>
                      </m:sSub>
                      <m:r>
                        <a:rPr lang="en-US" altLang="zh-CN" sz="2800" b="1" i="1">
                          <a:latin typeface="Cambria Math" panose="02040503050406030204"/>
                        </a:rPr>
                        <m:t>}</m:t>
                      </m:r>
                      <m:r>
                        <a:rPr lang="en-US" altLang="zh-CN" sz="2800">
                          <a:latin typeface="Cambria Math" panose="02040503050406030204"/>
                        </a:rPr>
                        <m:t>.</m:t>
                      </m:r>
                      <m:r>
                        <a:rPr lang="zh-CN" altLang="en-US" sz="2800" i="1">
                          <a:latin typeface="Cambria Math" panose="02040503050406030204"/>
                        </a:rPr>
                        <m:t>由</m:t>
                      </m:r>
                    </m:oMath>
                  </a14:m>
                  <a:r>
                    <a:rPr lang="zh-CN" altLang="en-US" sz="2800" dirty="0"/>
                    <a:t>定义</a:t>
                  </a:r>
                  <a:r>
                    <a:rPr lang="en-US" altLang="zh-CN" sz="2800" dirty="0"/>
                    <a:t>2.2.3</a:t>
                  </a:r>
                  <a:r>
                    <a:rPr lang="zh-CN" altLang="en-US" sz="2800" dirty="0"/>
                    <a:t>知</a:t>
                  </a:r>
                  <a:endParaRPr lang="en-US" altLang="zh-CN" sz="2800" dirty="0"/>
                </a:p>
                <a:p>
                  <a:endParaRPr lang="en-US" altLang="zh-CN" sz="2800" dirty="0"/>
                </a:p>
                <a:p>
                  <a:pPr/>
                  <a14:m>
                    <m:oMathPara xmlns:m="http://schemas.openxmlformats.org/officeDocument/2006/math">
                      <m:oMathParaPr>
                        <m:jc m:val="centerGroup"/>
                      </m:oMathParaPr>
                      <m:oMath xmlns:m="http://schemas.openxmlformats.org/officeDocument/2006/math">
                        <m:r>
                          <a:rPr lang="en-US" altLang="zh-CN" sz="2800" b="1">
                            <a:latin typeface="Cambria Math" panose="02040503050406030204" pitchFamily="18" charset="0"/>
                          </a:rPr>
                          <m:t>ℙ</m:t>
                        </m:r>
                        <m:d>
                          <m:dPr>
                            <m:ctrlPr>
                              <a:rPr lang="en-US" altLang="zh-CN" sz="2800" b="1" i="1">
                                <a:latin typeface="Cambria Math" panose="02040503050406030204" pitchFamily="18" charset="0"/>
                              </a:rPr>
                            </m:ctrlPr>
                          </m:dPr>
                          <m:e>
                            <m:d>
                              <m:dPr>
                                <m:begChr m:val="{"/>
                                <m:endChr m:val="}"/>
                                <m:ctrlPr>
                                  <a:rPr lang="en-US" altLang="zh-CN" sz="2800" b="1" i="1">
                                    <a:latin typeface="Cambria Math" panose="02040503050406030204" pitchFamily="18" charset="0"/>
                                  </a:rPr>
                                </m:ctrlPr>
                              </m:dPr>
                              <m:e>
                                <m:sSub>
                                  <m:sSubPr>
                                    <m:ctrlPr>
                                      <a:rPr lang="en-US" altLang="zh-CN" sz="2800" b="1" i="1">
                                        <a:latin typeface="Cambria Math" panose="02040503050406030204" pitchFamily="18" charset="0"/>
                                      </a:rPr>
                                    </m:ctrlPr>
                                  </m:sSubPr>
                                  <m:e>
                                    <m:r>
                                      <a:rPr lang="zh-CN" altLang="en-US" sz="2800" b="1">
                                        <a:latin typeface="Cambria Math" panose="02040503050406030204" pitchFamily="18" charset="0"/>
                                      </a:rPr>
                                      <m:t>𝜔</m:t>
                                    </m:r>
                                  </m:e>
                                  <m:sub>
                                    <m:r>
                                      <a:rPr lang="en-US" altLang="zh-CN" sz="2800" b="1">
                                        <a:latin typeface="Cambria Math" panose="02040503050406030204" pitchFamily="18" charset="0"/>
                                      </a:rPr>
                                      <m:t>𝟏</m:t>
                                    </m:r>
                                  </m:sub>
                                </m:sSub>
                              </m:e>
                            </m:d>
                          </m:e>
                        </m:d>
                        <m:r>
                          <a:rPr lang="en-US" altLang="zh-CN" sz="2800" b="1">
                            <a:latin typeface="Cambria Math" panose="02040503050406030204" pitchFamily="18" charset="0"/>
                          </a:rPr>
                          <m:t>=</m:t>
                        </m:r>
                        <m:r>
                          <a:rPr lang="zh-CN" altLang="en-US" sz="2800" b="1">
                            <a:latin typeface="Cambria Math" panose="02040503050406030204" pitchFamily="18" charset="0"/>
                          </a:rPr>
                          <m:t>⋯</m:t>
                        </m:r>
                        <m:r>
                          <a:rPr lang="en-US" altLang="zh-CN" sz="2800" b="1">
                            <a:latin typeface="Cambria Math" panose="02040503050406030204" pitchFamily="18" charset="0"/>
                          </a:rPr>
                          <m:t>=</m:t>
                        </m:r>
                        <m:r>
                          <a:rPr lang="en-US" altLang="zh-CN" sz="2800" b="1">
                            <a:latin typeface="Cambria Math" panose="02040503050406030204" pitchFamily="18" charset="0"/>
                          </a:rPr>
                          <m:t>ℙ</m:t>
                        </m:r>
                        <m:d>
                          <m:dPr>
                            <m:ctrlPr>
                              <a:rPr lang="en-US" altLang="zh-CN" sz="2800" b="1" i="1">
                                <a:latin typeface="Cambria Math" panose="02040503050406030204" pitchFamily="18" charset="0"/>
                              </a:rPr>
                            </m:ctrlPr>
                          </m:dPr>
                          <m:e>
                            <m:d>
                              <m:dPr>
                                <m:begChr m:val="{"/>
                                <m:endChr m:val="}"/>
                                <m:ctrlPr>
                                  <a:rPr lang="en-US" altLang="zh-CN" sz="2800" b="1" i="1">
                                    <a:latin typeface="Cambria Math" panose="02040503050406030204" pitchFamily="18" charset="0"/>
                                  </a:rPr>
                                </m:ctrlPr>
                              </m:dPr>
                              <m:e>
                                <m:sSub>
                                  <m:sSubPr>
                                    <m:ctrlPr>
                                      <a:rPr lang="en-US" altLang="zh-CN" sz="2800" b="1" i="1">
                                        <a:latin typeface="Cambria Math" panose="02040503050406030204" pitchFamily="18" charset="0"/>
                                      </a:rPr>
                                    </m:ctrlPr>
                                  </m:sSubPr>
                                  <m:e>
                                    <m:r>
                                      <a:rPr lang="zh-CN" altLang="en-US" sz="2800" b="1">
                                        <a:latin typeface="Cambria Math" panose="02040503050406030204" pitchFamily="18" charset="0"/>
                                      </a:rPr>
                                      <m:t>𝜔</m:t>
                                    </m:r>
                                  </m:e>
                                  <m:sub>
                                    <m:r>
                                      <a:rPr lang="en-US" altLang="zh-CN" sz="2800" b="1">
                                        <a:latin typeface="Cambria Math" panose="02040503050406030204" pitchFamily="18" charset="0"/>
                                      </a:rPr>
                                      <m:t>𝒏</m:t>
                                    </m:r>
                                  </m:sub>
                                </m:sSub>
                              </m:e>
                            </m:d>
                          </m:e>
                        </m:d>
                        <m:r>
                          <a:rPr lang="en-US" altLang="zh-CN" sz="2800" b="1">
                            <a:latin typeface="Cambria Math" panose="02040503050406030204" pitchFamily="18" charset="0"/>
                          </a:rPr>
                          <m:t>.</m:t>
                        </m:r>
                      </m:oMath>
                    </m:oMathPara>
                  </a14:m>
                  <a:endParaRPr lang="en-US" altLang="zh-CN" sz="2800" b="1" dirty="0"/>
                </a:p>
                <a:p>
                  <a:endParaRPr lang="zh-CN" altLang="en-US" sz="2800" dirty="0">
                    <a:latin typeface="+mj-lt"/>
                    <a:ea typeface="思源黑体 CN Normal" panose="020B0400000000000000" pitchFamily="34" charset="-122"/>
                  </a:endParaRPr>
                </a:p>
              </p:txBody>
            </p:sp>
          </mc:Choice>
          <mc:Fallback xmlns="">
            <p:sp>
              <p:nvSpPr>
                <p:cNvPr id="21" name="矩形 20"/>
                <p:cNvSpPr>
                  <a:spLocks noRot="1" noChangeAspect="1" noMove="1" noResize="1" noEditPoints="1" noAdjustHandles="1" noChangeArrowheads="1" noChangeShapeType="1" noTextEdit="1"/>
                </p:cNvSpPr>
                <p:nvPr/>
              </p:nvSpPr>
              <p:spPr>
                <a:xfrm>
                  <a:off x="1124926" y="6003798"/>
                  <a:ext cx="7021688" cy="1344844"/>
                </a:xfrm>
                <a:prstGeom prst="rect">
                  <a:avLst/>
                </a:prstGeom>
                <a:blipFill rotWithShape="1">
                  <a:blip r:embed="rId9"/>
                </a:blipFill>
              </p:spPr>
              <p:txBody>
                <a:bodyPr/>
                <a:lstStyle/>
                <a:p>
                  <a:r>
                    <a:rPr lang="zh-CN" altLang="en-US">
                      <a:noFill/>
                    </a:rPr>
                    <a:t> </a:t>
                  </a:r>
                </a:p>
              </p:txBody>
            </p:sp>
          </mc:Fallback>
        </mc:AlternateContent>
      </p:grpSp>
      <p:sp>
        <p:nvSpPr>
          <p:cNvPr id="2" name="灯片编号占位符 1"/>
          <p:cNvSpPr>
            <a:spLocks noGrp="1"/>
          </p:cNvSpPr>
          <p:nvPr>
            <p:ph type="sldNum" sz="quarter" idx="12"/>
          </p:nvPr>
        </p:nvSpPr>
        <p:spPr/>
        <p:txBody>
          <a:bodyPr/>
          <a:lstStyle/>
          <a:p>
            <a:fld id="{5FD308DF-D0D6-41CA-8E01-1A1CE80A10EE}" type="slidenum">
              <a:rPr lang="zh-CN" altLang="en-US" smtClean="0"/>
              <a:t>64</a:t>
            </a:fld>
            <a:endParaRPr lang="zh-CN" altLang="en-US"/>
          </a:p>
        </p:txBody>
      </p:sp>
      <p:sp>
        <p:nvSpPr>
          <p:cNvPr id="3" name="矩形 2"/>
          <p:cNvSpPr/>
          <p:nvPr/>
        </p:nvSpPr>
        <p:spPr>
          <a:xfrm>
            <a:off x="1795065" y="1085884"/>
            <a:ext cx="1261884" cy="523220"/>
          </a:xfrm>
          <a:prstGeom prst="rect">
            <a:avLst/>
          </a:prstGeom>
        </p:spPr>
        <p:txBody>
          <a:bodyPr wrap="none">
            <a:spAutoFit/>
          </a:bodyPr>
          <a:lstStyle/>
          <a:p>
            <a:pPr lvl="0"/>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2.2.3</a:t>
            </a:r>
            <a:endParaRPr lang="en-US" altLang="zh-CN" sz="2800" b="1" dirty="0">
              <a:solidFill>
                <a:srgbClr val="004EA2"/>
              </a:solidFill>
              <a:ea typeface="思源黑体 CN Bold" panose="020B0800000000000000"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Effect>
                      <a14:sharpenSoften amount="50000"/>
                    </a14:imgEffect>
                  </a14:imgLayer>
                </a14:imgProps>
              </a:ext>
            </a:extLst>
          </a:blip>
          <a:srcRect l="8191" t="84084" r="7318" b="-1"/>
          <a:stretch>
            <a:fillRect/>
          </a:stretch>
        </p:blipFill>
        <p:spPr>
          <a:xfrm>
            <a:off x="2237864" y="4936039"/>
            <a:ext cx="7359805" cy="1052597"/>
          </a:xfrm>
          <a:prstGeom prst="rect">
            <a:avLst/>
          </a:prstGeom>
          <a:effectLst>
            <a:outerShdw blurRad="50800" dist="38100" dir="2700000" algn="tl" rotWithShape="0">
              <a:prstClr val="black">
                <a:alpha val="40000"/>
              </a:prstClr>
            </a:outerShdw>
          </a:effectLst>
        </p:spPr>
      </p:pic>
      <p:grpSp>
        <p:nvGrpSpPr>
          <p:cNvPr id="18" name="组合 17"/>
          <p:cNvGrpSpPr/>
          <p:nvPr/>
        </p:nvGrpSpPr>
        <p:grpSpPr>
          <a:xfrm>
            <a:off x="1204333" y="1428523"/>
            <a:ext cx="9590048" cy="645604"/>
            <a:chOff x="1060992" y="5983324"/>
            <a:chExt cx="3757356" cy="645604"/>
          </a:xfrm>
        </p:grpSpPr>
        <p:sp>
          <p:nvSpPr>
            <p:cNvPr id="20" name="矩形 19"/>
            <p:cNvSpPr/>
            <p:nvPr/>
          </p:nvSpPr>
          <p:spPr>
            <a:xfrm>
              <a:off x="1060992" y="5983324"/>
              <a:ext cx="3693423" cy="64560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矩形 20"/>
            <p:cNvSpPr/>
            <p:nvPr/>
          </p:nvSpPr>
          <p:spPr>
            <a:xfrm>
              <a:off x="1124925" y="6003798"/>
              <a:ext cx="3693423" cy="523220"/>
            </a:xfrm>
            <a:prstGeom prst="rect">
              <a:avLst/>
            </a:prstGeom>
          </p:spPr>
          <p:txBody>
            <a:bodyPr wrap="square">
              <a:spAutoFit/>
            </a:bodyPr>
            <a:lstStyle/>
            <a:p>
              <a:r>
                <a:rPr lang="zh-CN" altLang="en-US" sz="2800" dirty="0">
                  <a:latin typeface="+mj-lt"/>
                  <a:ea typeface="思源黑体 CN Normal" panose="020B0400000000000000" pitchFamily="34" charset="-122"/>
                </a:rPr>
                <a:t>由概率的规范性和有限可加性得</a:t>
              </a: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65</a:t>
            </a:fld>
            <a:endParaRPr lang="zh-CN" altLang="en-US"/>
          </a:p>
        </p:txBody>
      </p:sp>
      <mc:AlternateContent xmlns:mc="http://schemas.openxmlformats.org/markup-compatibility/2006" xmlns:a14="http://schemas.microsoft.com/office/drawing/2010/main">
        <mc:Choice Requires="a14">
          <p:sp>
            <p:nvSpPr>
              <p:cNvPr id="3" name="矩形 2"/>
              <p:cNvSpPr/>
              <p:nvPr/>
            </p:nvSpPr>
            <p:spPr>
              <a:xfrm>
                <a:off x="2066693" y="2074127"/>
                <a:ext cx="7010400" cy="169862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sz="2800" b="1" i="1">
                          <a:latin typeface="Cambria Math" panose="02040503050406030204"/>
                          <a:ea typeface="Cambria Math" panose="02040503050406030204"/>
                        </a:rPr>
                        <m:t>𝟏</m:t>
                      </m:r>
                      <m:r>
                        <a:rPr lang="en-US" altLang="zh-CN" sz="2800" b="1" i="1">
                          <a:latin typeface="Cambria Math" panose="02040503050406030204"/>
                          <a:ea typeface="Cambria Math" panose="02040503050406030204"/>
                        </a:rPr>
                        <m:t>=</m:t>
                      </m:r>
                      <m:r>
                        <a:rPr lang="en-US" altLang="zh-CN" sz="2800" b="1" i="1">
                          <a:latin typeface="Cambria Math" panose="02040503050406030204"/>
                          <a:ea typeface="Cambria Math" panose="02040503050406030204"/>
                        </a:rPr>
                        <m:t>ℙ</m:t>
                      </m:r>
                      <m:d>
                        <m:dPr>
                          <m:ctrlPr>
                            <a:rPr lang="en-US" altLang="zh-CN" sz="2800" b="1" i="1">
                              <a:latin typeface="Cambria Math" panose="02040503050406030204" pitchFamily="18" charset="0"/>
                              <a:ea typeface="Cambria Math" panose="02040503050406030204"/>
                            </a:rPr>
                          </m:ctrlPr>
                        </m:dPr>
                        <m:e>
                          <m:r>
                            <a:rPr lang="zh-CN" altLang="en-US" sz="2800" b="1">
                              <a:latin typeface="Cambria Math" panose="02040503050406030204"/>
                            </a:rPr>
                            <m:t>𝛀</m:t>
                          </m:r>
                        </m:e>
                      </m:d>
                      <m:r>
                        <a:rPr lang="en-US" altLang="zh-CN" sz="2800" b="1" i="1" dirty="0">
                          <a:latin typeface="Cambria Math" panose="02040503050406030204"/>
                          <a:ea typeface="Cambria Math" panose="02040503050406030204" pitchFamily="18" charset="0"/>
                        </a:rPr>
                        <m:t>=</m:t>
                      </m:r>
                      <m:r>
                        <a:rPr lang="en-US" altLang="zh-CN" sz="2800" b="1" i="1">
                          <a:latin typeface="Cambria Math" panose="02040503050406030204"/>
                          <a:ea typeface="Cambria Math" panose="02040503050406030204"/>
                        </a:rPr>
                        <m:t>ℙ</m:t>
                      </m:r>
                      <m:d>
                        <m:dPr>
                          <m:ctrlPr>
                            <a:rPr lang="en-US" altLang="zh-CN" sz="2800" b="1" i="1">
                              <a:latin typeface="Cambria Math" panose="02040503050406030204" pitchFamily="18" charset="0"/>
                              <a:ea typeface="Cambria Math" panose="02040503050406030204"/>
                            </a:rPr>
                          </m:ctrlPr>
                        </m:dPr>
                        <m:e>
                          <m:nary>
                            <m:naryPr>
                              <m:chr m:val="⋃"/>
                              <m:ctrlPr>
                                <a:rPr lang="zh-CN" altLang="en-US" sz="2800" b="1" i="1">
                                  <a:latin typeface="Cambria Math" panose="02040503050406030204" pitchFamily="18" charset="0"/>
                                </a:rPr>
                              </m:ctrlPr>
                            </m:naryPr>
                            <m:sub>
                              <m:r>
                                <a:rPr lang="en-US" altLang="zh-CN" sz="2800" b="1">
                                  <a:latin typeface="Cambria Math" panose="02040503050406030204"/>
                                </a:rPr>
                                <m:t>𝑖</m:t>
                              </m:r>
                              <m:r>
                                <a:rPr lang="en-US" altLang="zh-CN" sz="2800" b="1">
                                  <a:latin typeface="Cambria Math" panose="02040503050406030204"/>
                                </a:rPr>
                                <m:t>=1</m:t>
                              </m:r>
                            </m:sub>
                            <m:sup>
                              <m:r>
                                <a:rPr lang="en-US" altLang="zh-CN" sz="2800" b="1">
                                  <a:latin typeface="Cambria Math" panose="02040503050406030204"/>
                                </a:rPr>
                                <m:t>𝑛</m:t>
                              </m:r>
                            </m:sup>
                            <m:e>
                              <m:d>
                                <m:dPr>
                                  <m:begChr m:val="{"/>
                                  <m:endChr m:val="}"/>
                                  <m:ctrlPr>
                                    <a:rPr lang="en-US" altLang="zh-CN" sz="2800" b="1" i="1">
                                      <a:latin typeface="Cambria Math" panose="02040503050406030204" pitchFamily="18" charset="0"/>
                                    </a:rPr>
                                  </m:ctrlPr>
                                </m:dPr>
                                <m:e>
                                  <m:sSub>
                                    <m:sSubPr>
                                      <m:ctrlPr>
                                        <a:rPr lang="en-US" altLang="zh-CN" sz="2800" b="1" i="1">
                                          <a:latin typeface="Cambria Math" panose="02040503050406030204" pitchFamily="18" charset="0"/>
                                        </a:rPr>
                                      </m:ctrlPr>
                                    </m:sSubPr>
                                    <m:e>
                                      <m:r>
                                        <a:rPr lang="zh-CN" altLang="en-US" sz="2800" b="1">
                                          <a:latin typeface="Cambria Math" panose="02040503050406030204"/>
                                        </a:rPr>
                                        <m:t>𝜔</m:t>
                                      </m:r>
                                    </m:e>
                                    <m:sub>
                                      <m:r>
                                        <a:rPr lang="en-US" altLang="zh-CN" sz="2800" b="1">
                                          <a:latin typeface="Cambria Math" panose="02040503050406030204"/>
                                        </a:rPr>
                                        <m:t>𝑖</m:t>
                                      </m:r>
                                    </m:sub>
                                  </m:sSub>
                                </m:e>
                              </m:d>
                            </m:e>
                          </m:nary>
                        </m:e>
                      </m:d>
                    </m:oMath>
                  </m:oMathPara>
                </a14:m>
                <a:endParaRPr lang="en-US" altLang="zh-CN" sz="2800" b="1" i="1" dirty="0">
                  <a:latin typeface="Cambria Math" panose="02040503050406030204"/>
                </a:endParaRPr>
              </a:p>
              <a:p>
                <a:r>
                  <a:rPr lang="en-US" altLang="zh-CN" sz="2800" b="1" dirty="0"/>
                  <a:t>    </a:t>
                </a:r>
                <a14:m>
                  <m:oMath xmlns:m="http://schemas.openxmlformats.org/officeDocument/2006/math">
                    <m:r>
                      <a:rPr lang="en-US" altLang="zh-CN" sz="2800" b="1" i="1">
                        <a:latin typeface="Cambria Math" panose="02040503050406030204"/>
                      </a:rPr>
                      <m:t>=</m:t>
                    </m:r>
                    <m:r>
                      <a:rPr lang="en-US" altLang="zh-CN" sz="2800" b="1">
                        <a:latin typeface="Cambria Math" panose="02040503050406030204"/>
                      </a:rPr>
                      <m:t>ℙ</m:t>
                    </m:r>
                    <m:d>
                      <m:dPr>
                        <m:ctrlPr>
                          <a:rPr lang="en-US" altLang="zh-CN" sz="2800" b="1" i="1">
                            <a:latin typeface="Cambria Math" panose="02040503050406030204" pitchFamily="18" charset="0"/>
                          </a:rPr>
                        </m:ctrlPr>
                      </m:dPr>
                      <m:e>
                        <m:d>
                          <m:dPr>
                            <m:begChr m:val="{"/>
                            <m:endChr m:val="}"/>
                            <m:ctrlPr>
                              <a:rPr lang="en-US" altLang="zh-CN" sz="2800" b="1" i="1">
                                <a:latin typeface="Cambria Math" panose="02040503050406030204" pitchFamily="18" charset="0"/>
                              </a:rPr>
                            </m:ctrlPr>
                          </m:dPr>
                          <m:e>
                            <m:sSub>
                              <m:sSubPr>
                                <m:ctrlPr>
                                  <a:rPr lang="en-US" altLang="zh-CN" sz="2800" b="1" i="1">
                                    <a:latin typeface="Cambria Math" panose="02040503050406030204" pitchFamily="18" charset="0"/>
                                  </a:rPr>
                                </m:ctrlPr>
                              </m:sSubPr>
                              <m:e>
                                <m:r>
                                  <a:rPr lang="zh-CN" altLang="en-US" sz="2800" b="1">
                                    <a:latin typeface="Cambria Math" panose="02040503050406030204"/>
                                  </a:rPr>
                                  <m:t>𝜔</m:t>
                                </m:r>
                              </m:e>
                              <m:sub>
                                <m:r>
                                  <a:rPr lang="en-US" altLang="zh-CN" sz="2800" b="1">
                                    <a:latin typeface="Cambria Math" panose="02040503050406030204"/>
                                  </a:rPr>
                                  <m:t>𝟏</m:t>
                                </m:r>
                              </m:sub>
                            </m:sSub>
                          </m:e>
                        </m:d>
                      </m:e>
                    </m:d>
                    <m:r>
                      <a:rPr lang="en-US" altLang="zh-CN" sz="2800" b="1" i="1">
                        <a:latin typeface="Cambria Math" panose="02040503050406030204"/>
                      </a:rPr>
                      <m:t>+</m:t>
                    </m:r>
                    <m:r>
                      <a:rPr lang="zh-CN" altLang="en-US" sz="2800" b="1">
                        <a:latin typeface="Cambria Math" panose="02040503050406030204"/>
                      </a:rPr>
                      <m:t>⋯</m:t>
                    </m:r>
                    <m:r>
                      <a:rPr lang="en-US" altLang="zh-CN" sz="2800" b="1" i="1">
                        <a:latin typeface="Cambria Math" panose="02040503050406030204"/>
                      </a:rPr>
                      <m:t>+</m:t>
                    </m:r>
                    <m:r>
                      <a:rPr lang="en-US" altLang="zh-CN" sz="2800" b="1">
                        <a:latin typeface="Cambria Math" panose="02040503050406030204"/>
                      </a:rPr>
                      <m:t>ℙ</m:t>
                    </m:r>
                    <m:d>
                      <m:dPr>
                        <m:ctrlPr>
                          <a:rPr lang="en-US" altLang="zh-CN" sz="2800" b="1" i="1">
                            <a:latin typeface="Cambria Math" panose="02040503050406030204" pitchFamily="18" charset="0"/>
                          </a:rPr>
                        </m:ctrlPr>
                      </m:dPr>
                      <m:e>
                        <m:d>
                          <m:dPr>
                            <m:begChr m:val="{"/>
                            <m:endChr m:val="}"/>
                            <m:ctrlPr>
                              <a:rPr lang="en-US" altLang="zh-CN" sz="2800" b="1" i="1">
                                <a:latin typeface="Cambria Math" panose="02040503050406030204" pitchFamily="18" charset="0"/>
                              </a:rPr>
                            </m:ctrlPr>
                          </m:dPr>
                          <m:e>
                            <m:sSub>
                              <m:sSubPr>
                                <m:ctrlPr>
                                  <a:rPr lang="en-US" altLang="zh-CN" sz="2800" b="1" i="1">
                                    <a:latin typeface="Cambria Math" panose="02040503050406030204" pitchFamily="18" charset="0"/>
                                  </a:rPr>
                                </m:ctrlPr>
                              </m:sSubPr>
                              <m:e>
                                <m:r>
                                  <a:rPr lang="zh-CN" altLang="en-US" sz="2800" b="1">
                                    <a:latin typeface="Cambria Math" panose="02040503050406030204"/>
                                  </a:rPr>
                                  <m:t>𝜔</m:t>
                                </m:r>
                              </m:e>
                              <m:sub>
                                <m:r>
                                  <a:rPr lang="en-US" altLang="zh-CN" sz="2800" b="1">
                                    <a:latin typeface="Cambria Math" panose="02040503050406030204"/>
                                  </a:rPr>
                                  <m:t>𝒏</m:t>
                                </m:r>
                              </m:sub>
                            </m:sSub>
                          </m:e>
                        </m:d>
                      </m:e>
                    </m:d>
                    <m:r>
                      <a:rPr lang="en-US" altLang="zh-CN" sz="2800" b="1" i="1">
                        <a:latin typeface="Cambria Math" panose="02040503050406030204"/>
                      </a:rPr>
                      <m:t>=</m:t>
                    </m:r>
                    <m:r>
                      <a:rPr lang="en-US" altLang="zh-CN" sz="2800" b="1" i="1">
                        <a:latin typeface="Cambria Math" panose="02040503050406030204"/>
                      </a:rPr>
                      <m:t>𝒏</m:t>
                    </m:r>
                    <m:r>
                      <a:rPr lang="en-US" altLang="zh-CN" sz="2800" b="1">
                        <a:latin typeface="Cambria Math" panose="02040503050406030204"/>
                      </a:rPr>
                      <m:t>ℙ</m:t>
                    </m:r>
                    <m:d>
                      <m:dPr>
                        <m:ctrlPr>
                          <a:rPr lang="en-US" altLang="zh-CN" sz="2800" b="1" i="1">
                            <a:latin typeface="Cambria Math" panose="02040503050406030204" pitchFamily="18" charset="0"/>
                          </a:rPr>
                        </m:ctrlPr>
                      </m:dPr>
                      <m:e>
                        <m:d>
                          <m:dPr>
                            <m:begChr m:val="{"/>
                            <m:endChr m:val="}"/>
                            <m:ctrlPr>
                              <a:rPr lang="en-US" altLang="zh-CN" sz="2800" b="1" i="1">
                                <a:latin typeface="Cambria Math" panose="02040503050406030204" pitchFamily="18" charset="0"/>
                              </a:rPr>
                            </m:ctrlPr>
                          </m:dPr>
                          <m:e>
                            <m:sSub>
                              <m:sSubPr>
                                <m:ctrlPr>
                                  <a:rPr lang="en-US" altLang="zh-CN" sz="2800" b="1" i="1">
                                    <a:latin typeface="Cambria Math" panose="02040503050406030204" pitchFamily="18" charset="0"/>
                                  </a:rPr>
                                </m:ctrlPr>
                              </m:sSubPr>
                              <m:e>
                                <m:r>
                                  <a:rPr lang="zh-CN" altLang="en-US" sz="2800" b="1">
                                    <a:latin typeface="Cambria Math" panose="02040503050406030204"/>
                                  </a:rPr>
                                  <m:t>𝜔</m:t>
                                </m:r>
                              </m:e>
                              <m:sub>
                                <m:r>
                                  <a:rPr lang="en-US" altLang="zh-CN" sz="2800" b="1">
                                    <a:latin typeface="Cambria Math" panose="02040503050406030204"/>
                                  </a:rPr>
                                  <m:t>𝑖</m:t>
                                </m:r>
                              </m:sub>
                            </m:sSub>
                          </m:e>
                        </m:d>
                      </m:e>
                    </m:d>
                    <m:r>
                      <a:rPr lang="en-US" altLang="zh-CN" sz="2800" b="1" i="1">
                        <a:latin typeface="Cambria Math" panose="02040503050406030204"/>
                      </a:rPr>
                      <m:t>.</m:t>
                    </m:r>
                  </m:oMath>
                </a14:m>
                <a:endParaRPr lang="en-US" altLang="zh-CN" sz="2800" b="1" dirty="0"/>
              </a:p>
            </p:txBody>
          </p:sp>
        </mc:Choice>
        <mc:Fallback xmlns="">
          <p:sp>
            <p:nvSpPr>
              <p:cNvPr id="3" name="矩形 2"/>
              <p:cNvSpPr>
                <a:spLocks noRot="1" noChangeAspect="1" noMove="1" noResize="1" noEditPoints="1" noAdjustHandles="1" noChangeArrowheads="1" noChangeShapeType="1" noTextEdit="1"/>
              </p:cNvSpPr>
              <p:nvPr/>
            </p:nvSpPr>
            <p:spPr>
              <a:xfrm>
                <a:off x="2066693" y="2074127"/>
                <a:ext cx="7010400" cy="1698625"/>
              </a:xfrm>
              <a:prstGeom prst="rect">
                <a:avLst/>
              </a:prstGeom>
              <a:blipFill rotWithShape="1">
                <a:blip r:embed="rId6"/>
                <a:stretch>
                  <a:fillRect l="-6" t="-13" r="6" b="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204333" y="3820793"/>
                <a:ext cx="8999032" cy="714683"/>
              </a:xfrm>
              <a:prstGeom prst="rect">
                <a:avLst/>
              </a:prstGeom>
            </p:spPr>
            <p:txBody>
              <a:bodyPr wrap="square">
                <a:spAutoFit/>
              </a:bodyPr>
              <a:lstStyle/>
              <a:p>
                <a:r>
                  <a:rPr lang="zh-CN" altLang="en-US" sz="2800" dirty="0"/>
                  <a:t>从而</a:t>
                </a:r>
                <a14:m>
                  <m:oMath xmlns:m="http://schemas.openxmlformats.org/officeDocument/2006/math">
                    <m:r>
                      <a:rPr lang="en-US" altLang="zh-CN" sz="2800" b="0" i="0" smtClean="0">
                        <a:latin typeface="Cambria Math" panose="02040503050406030204" pitchFamily="18" charset="0"/>
                      </a:rPr>
                      <m:t>             </m:t>
                    </m:r>
                    <m:r>
                      <a:rPr lang="en-US" altLang="zh-CN" sz="2800" b="1">
                        <a:latin typeface="Cambria Math" panose="02040503050406030204"/>
                      </a:rPr>
                      <m:t>ℙ</m:t>
                    </m:r>
                    <m:d>
                      <m:dPr>
                        <m:ctrlPr>
                          <a:rPr lang="en-US" altLang="zh-CN" sz="2800" b="1" i="1">
                            <a:latin typeface="Cambria Math" panose="02040503050406030204" pitchFamily="18" charset="0"/>
                          </a:rPr>
                        </m:ctrlPr>
                      </m:dPr>
                      <m:e>
                        <m:d>
                          <m:dPr>
                            <m:begChr m:val="{"/>
                            <m:endChr m:val="}"/>
                            <m:ctrlPr>
                              <a:rPr lang="en-US" altLang="zh-CN" sz="2800" b="1" i="1">
                                <a:latin typeface="Cambria Math" panose="02040503050406030204" pitchFamily="18" charset="0"/>
                              </a:rPr>
                            </m:ctrlPr>
                          </m:dPr>
                          <m:e>
                            <m:sSub>
                              <m:sSubPr>
                                <m:ctrlPr>
                                  <a:rPr lang="en-US" altLang="zh-CN" sz="2800" b="1" i="1">
                                    <a:latin typeface="Cambria Math" panose="02040503050406030204" pitchFamily="18" charset="0"/>
                                  </a:rPr>
                                </m:ctrlPr>
                              </m:sSubPr>
                              <m:e>
                                <m:r>
                                  <a:rPr lang="zh-CN" altLang="en-US" sz="2800" b="1">
                                    <a:latin typeface="Cambria Math" panose="02040503050406030204"/>
                                  </a:rPr>
                                  <m:t>𝜔</m:t>
                                </m:r>
                              </m:e>
                              <m:sub>
                                <m:r>
                                  <a:rPr lang="en-US" altLang="zh-CN" sz="2800" b="1" i="1">
                                    <a:latin typeface="Cambria Math" panose="02040503050406030204"/>
                                  </a:rPr>
                                  <m:t>𝒊</m:t>
                                </m:r>
                              </m:sub>
                            </m:sSub>
                          </m:e>
                        </m:d>
                      </m:e>
                    </m:d>
                    <m:r>
                      <a:rPr lang="en-US" altLang="zh-CN" sz="2800" b="1" i="1">
                        <a:latin typeface="Cambria Math" panose="02040503050406030204"/>
                      </a:rPr>
                      <m:t>=</m:t>
                    </m:r>
                    <m:f>
                      <m:fPr>
                        <m:ctrlPr>
                          <a:rPr lang="en-US" altLang="zh-CN" sz="2800" b="1" i="1">
                            <a:latin typeface="Cambria Math" panose="02040503050406030204" pitchFamily="18" charset="0"/>
                          </a:rPr>
                        </m:ctrlPr>
                      </m:fPr>
                      <m:num>
                        <m:r>
                          <a:rPr lang="en-US" altLang="zh-CN" sz="2800" b="1" i="1">
                            <a:latin typeface="Cambria Math" panose="02040503050406030204"/>
                          </a:rPr>
                          <m:t>𝟏</m:t>
                        </m:r>
                      </m:num>
                      <m:den>
                        <m:r>
                          <a:rPr lang="en-US" altLang="zh-CN" sz="2800" b="1" i="1">
                            <a:latin typeface="Cambria Math" panose="02040503050406030204"/>
                          </a:rPr>
                          <m:t>𝒏</m:t>
                        </m:r>
                      </m:den>
                    </m:f>
                    <m:r>
                      <a:rPr lang="en-US" altLang="zh-CN" sz="2800" b="1">
                        <a:latin typeface="Cambria Math" panose="02040503050406030204"/>
                      </a:rPr>
                      <m:t>,</m:t>
                    </m:r>
                    <m:r>
                      <a:rPr lang="en-US" altLang="zh-CN" sz="2800" b="1" i="1" smtClean="0">
                        <a:latin typeface="Cambria Math" panose="02040503050406030204" pitchFamily="18" charset="0"/>
                      </a:rPr>
                      <m:t>   </m:t>
                    </m:r>
                    <m:r>
                      <a:rPr lang="zh-CN" altLang="en-US" sz="2800" b="1" i="1" dirty="0">
                        <a:latin typeface="Cambria Math" panose="02040503050406030204"/>
                        <a:ea typeface="Cambria Math" panose="02040503050406030204"/>
                      </a:rPr>
                      <m:t>∀</m:t>
                    </m:r>
                    <m:r>
                      <m:rPr>
                        <m:nor/>
                      </m:rPr>
                      <a:rPr lang="en-US" altLang="zh-CN" sz="2800" b="1" dirty="0">
                        <a:latin typeface="Cambria Math" panose="02040503050406030204"/>
                      </a:rPr>
                      <m:t>1</m:t>
                    </m:r>
                    <m:r>
                      <a:rPr lang="en-US" altLang="zh-CN" sz="2800" b="1" i="1" dirty="0">
                        <a:latin typeface="Cambria Math" panose="02040503050406030204"/>
                      </a:rPr>
                      <m:t>≤</m:t>
                    </m:r>
                    <m:r>
                      <a:rPr lang="en-US" altLang="zh-CN" sz="2800" b="1" i="1" dirty="0">
                        <a:latin typeface="Cambria Math" panose="02040503050406030204"/>
                      </a:rPr>
                      <m:t>𝒊</m:t>
                    </m:r>
                    <m:r>
                      <a:rPr lang="en-US" altLang="zh-CN" sz="2800" b="1" i="1" dirty="0">
                        <a:latin typeface="Cambria Math" panose="02040503050406030204"/>
                      </a:rPr>
                      <m:t>≤</m:t>
                    </m:r>
                    <m:r>
                      <a:rPr lang="en-US" altLang="zh-CN" sz="2800" b="1" i="1" dirty="0">
                        <a:latin typeface="Cambria Math" panose="02040503050406030204"/>
                      </a:rPr>
                      <m:t>𝒏</m:t>
                    </m:r>
                    <m:r>
                      <a:rPr lang="en-US" altLang="zh-CN" sz="2800" b="1" i="1" dirty="0">
                        <a:latin typeface="Cambria Math" panose="02040503050406030204"/>
                      </a:rPr>
                      <m:t>.</m:t>
                    </m:r>
                  </m:oMath>
                </a14:m>
                <a:endParaRPr lang="en-US" altLang="zh-CN" sz="2800" b="1" dirty="0"/>
              </a:p>
            </p:txBody>
          </p:sp>
        </mc:Choice>
        <mc:Fallback xmlns="">
          <p:sp>
            <p:nvSpPr>
              <p:cNvPr id="4" name="矩形 3"/>
              <p:cNvSpPr>
                <a:spLocks noRot="1" noChangeAspect="1" noMove="1" noResize="1" noEditPoints="1" noAdjustHandles="1" noChangeArrowheads="1" noChangeShapeType="1" noTextEdit="1"/>
              </p:cNvSpPr>
              <p:nvPr/>
            </p:nvSpPr>
            <p:spPr>
              <a:xfrm>
                <a:off x="1204333" y="3820793"/>
                <a:ext cx="8999032" cy="714683"/>
              </a:xfrm>
              <a:prstGeom prst="rect">
                <a:avLst/>
              </a:prstGeom>
              <a:blipFill rotWithShape="1">
                <a:blip r:embed="rId7"/>
                <a:stretch>
                  <a:fillRect l="-4" t="-89" r="2" b="43"/>
                </a:stretch>
              </a:blipFill>
            </p:spPr>
            <p:txBody>
              <a:bodyPr/>
              <a:lstStyle/>
              <a:p>
                <a:r>
                  <a:rPr lang="zh-CN" altLang="en-US">
                    <a:noFill/>
                  </a:rPr>
                  <a:t> </a:t>
                </a:r>
              </a:p>
            </p:txBody>
          </p:sp>
        </mc:Fallback>
      </mc:AlternateContent>
      <p:sp>
        <p:nvSpPr>
          <p:cNvPr id="9" name="矩形 8"/>
          <p:cNvSpPr/>
          <p:nvPr/>
        </p:nvSpPr>
        <p:spPr>
          <a:xfrm>
            <a:off x="1204333" y="4674429"/>
            <a:ext cx="8999032" cy="523220"/>
          </a:xfrm>
          <a:prstGeom prst="rect">
            <a:avLst/>
          </a:prstGeom>
        </p:spPr>
        <p:txBody>
          <a:bodyPr wrap="square">
            <a:spAutoFit/>
          </a:bodyPr>
          <a:lstStyle/>
          <a:p>
            <a:r>
              <a:rPr lang="zh-CN" altLang="en-US" sz="2800" dirty="0"/>
              <a:t>所以</a:t>
            </a:r>
            <a:endParaRPr lang="en-US" altLang="zh-CN" sz="2800"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581633" y="1084770"/>
            <a:ext cx="1769949" cy="523220"/>
            <a:chOff x="1180079" y="1357076"/>
            <a:chExt cx="1769949" cy="523220"/>
          </a:xfrm>
        </p:grpSpPr>
        <p:sp>
          <p:nvSpPr>
            <p:cNvPr id="6" name="矩形 5"/>
            <p:cNvSpPr/>
            <p:nvPr/>
          </p:nvSpPr>
          <p:spPr>
            <a:xfrm>
              <a:off x="1555751" y="1357076"/>
              <a:ext cx="1394277"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2.2.4</a:t>
              </a:r>
              <a:endParaRPr lang="en-US" altLang="zh-CN" sz="2800" b="1" dirty="0">
                <a:solidFill>
                  <a:srgbClr val="004EA2"/>
                </a:solidFill>
                <a:ea typeface="思源黑体 CN Bold" panose="020B0800000000000000" pitchFamily="34" charset="-122"/>
              </a:endParaRPr>
            </a:p>
          </p:txBody>
        </p:sp>
        <p:grpSp>
          <p:nvGrpSpPr>
            <p:cNvPr id="8" name="组合 7"/>
            <p:cNvGrpSpPr/>
            <p:nvPr/>
          </p:nvGrpSpPr>
          <p:grpSpPr>
            <a:xfrm>
              <a:off x="1180079" y="1415466"/>
              <a:ext cx="375672" cy="375672"/>
              <a:chOff x="1180079" y="1415466"/>
              <a:chExt cx="375672" cy="375672"/>
            </a:xfrm>
          </p:grpSpPr>
          <p:sp>
            <p:nvSpPr>
              <p:cNvPr id="7" name="矩形 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grpSp>
        <p:nvGrpSpPr>
          <p:cNvPr id="26" name="组合 25"/>
          <p:cNvGrpSpPr/>
          <p:nvPr/>
        </p:nvGrpSpPr>
        <p:grpSpPr>
          <a:xfrm>
            <a:off x="1581634" y="1821619"/>
            <a:ext cx="9335410" cy="1082412"/>
            <a:chOff x="895342" y="1581772"/>
            <a:chExt cx="9335410" cy="1082412"/>
          </a:xfrm>
        </p:grpSpPr>
        <p:sp>
          <p:nvSpPr>
            <p:cNvPr id="4" name="矩形 3"/>
            <p:cNvSpPr/>
            <p:nvPr/>
          </p:nvSpPr>
          <p:spPr>
            <a:xfrm>
              <a:off x="895342" y="1581772"/>
              <a:ext cx="9335410" cy="1082412"/>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设 </a:t>
              </a:r>
              <a:r>
                <a:rPr lang="el-GR" altLang="zh-CN" sz="2800" dirty="0">
                  <a:latin typeface="+mj-lt"/>
                  <a:ea typeface="思源黑体 CN Normal" panose="020B0400000000000000" pitchFamily="34" charset="-122"/>
                </a:rPr>
                <a:t>Ω</a:t>
              </a:r>
              <a:r>
                <a:rPr lang="en-US" altLang="zh-CN" sz="2800" dirty="0">
                  <a:latin typeface="+mj-lt"/>
                  <a:ea typeface="思源黑体 CN Normal" panose="020B0400000000000000" pitchFamily="34" charset="-122"/>
                </a:rPr>
                <a:t> </a:t>
              </a:r>
              <a:r>
                <a:rPr lang="el-GR" altLang="zh-CN" sz="2800" dirty="0">
                  <a:latin typeface="+mj-lt"/>
                  <a:ea typeface="思源黑体 CN Normal" panose="020B0400000000000000" pitchFamily="34" charset="-122"/>
                  <a:sym typeface="Symbol" panose="05050102010706020507" pitchFamily="18" charset="2"/>
                </a:rPr>
                <a:t></a:t>
              </a:r>
              <a:r>
                <a:rPr lang="en-US" altLang="zh-CN" sz="2800" dirty="0">
                  <a:latin typeface="+mj-lt"/>
                  <a:ea typeface="思源黑体 CN Normal" panose="020B0400000000000000" pitchFamily="34" charset="-122"/>
                </a:rPr>
                <a:t> R</a:t>
              </a:r>
              <a:r>
                <a:rPr lang="en-US" altLang="zh-CN" sz="2800" baseline="30000" dirty="0">
                  <a:latin typeface="+mj-lt"/>
                  <a:ea typeface="思源黑体 CN Normal" panose="020B0400000000000000" pitchFamily="34" charset="-122"/>
                </a:rPr>
                <a:t>n</a:t>
              </a:r>
              <a:r>
                <a:rPr lang="zh-CN" altLang="en-US" sz="2800" dirty="0">
                  <a:latin typeface="+mj-lt"/>
                  <a:ea typeface="思源黑体 CN Normal" panose="020B0400000000000000" pitchFamily="34" charset="-122"/>
                </a:rPr>
                <a:t>满足</a:t>
              </a:r>
              <a:r>
                <a:rPr lang="en-US" altLang="zh-CN" sz="2800" dirty="0">
                  <a:latin typeface="+mj-lt"/>
                  <a:ea typeface="思源黑体 CN Normal" panose="020B0400000000000000" pitchFamily="34" charset="-122"/>
                </a:rPr>
                <a:t>0</a:t>
              </a:r>
              <a:r>
                <a:rPr lang="zh-CN" altLang="en-US" sz="2800" dirty="0">
                  <a:latin typeface="+mj-lt"/>
                  <a:ea typeface="思源黑体 CN Normal" panose="020B0400000000000000" pitchFamily="34" charset="-122"/>
                </a:rPr>
                <a:t>＜</a:t>
              </a:r>
              <a:r>
                <a:rPr lang="en-US" altLang="zh-CN" sz="2800" b="1" i="1" dirty="0">
                  <a:latin typeface="+mj-lt"/>
                  <a:ea typeface="思源黑体 CN Normal" panose="020B0400000000000000" pitchFamily="34" charset="-122"/>
                </a:rPr>
                <a:t>m</a:t>
              </a:r>
              <a:r>
                <a:rPr lang="en-US" altLang="zh-CN" sz="2800" dirty="0">
                  <a:latin typeface="+mj-lt"/>
                  <a:ea typeface="思源黑体 CN Normal" panose="020B0400000000000000" pitchFamily="34" charset="-122"/>
                </a:rPr>
                <a:t>(</a:t>
              </a:r>
              <a:r>
                <a:rPr lang="el-GR" altLang="zh-CN" sz="2800" dirty="0">
                  <a:latin typeface="+mj-lt"/>
                  <a:ea typeface="思源黑体 CN Normal" panose="020B0400000000000000" pitchFamily="34" charset="-122"/>
                </a:rPr>
                <a:t>Ω</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   为</a:t>
              </a:r>
              <a:r>
                <a:rPr lang="el-GR" altLang="zh-CN" sz="2800" dirty="0">
                  <a:latin typeface="+mj-lt"/>
                  <a:ea typeface="思源黑体 CN Normal" panose="020B0400000000000000" pitchFamily="34" charset="-122"/>
                </a:rPr>
                <a:t>Ω</a:t>
              </a:r>
              <a:r>
                <a:rPr lang="zh-CN" altLang="en-US" sz="2800" dirty="0">
                  <a:latin typeface="+mj-lt"/>
                  <a:ea typeface="思源黑体 CN Normal" panose="020B0400000000000000" pitchFamily="34" charset="-122"/>
                </a:rPr>
                <a:t>的可求体积的子区域的全体，并且</a:t>
              </a:r>
              <a:endParaRPr lang="en-US" altLang="zh-CN" sz="2800" dirty="0">
                <a:latin typeface="+mj-lt"/>
                <a:ea typeface="思源黑体 CN Normal" panose="020B0400000000000000" pitchFamily="34" charset="-122"/>
              </a:endParaRPr>
            </a:p>
          </p:txBody>
        </p:sp>
        <p:pic>
          <p:nvPicPr>
            <p:cNvPr id="23" name="图片 22"/>
            <p:cNvPicPr>
              <a:picLocks noChangeAspect="1"/>
            </p:cNvPicPr>
            <p:nvPr/>
          </p:nvPicPr>
          <p:blipFill rotWithShape="1">
            <a:blip r:embed="rId4">
              <a:clrChange>
                <a:clrFrom>
                  <a:srgbClr val="FFFFFF"/>
                </a:clrFrom>
                <a:clrTo>
                  <a:srgbClr val="FFFFFF">
                    <a:alpha val="0"/>
                  </a:srgbClr>
                </a:clrTo>
              </a:clrChange>
              <a:duotone>
                <a:prstClr val="black"/>
                <a:srgbClr val="F2F6FF">
                  <a:tint val="45000"/>
                  <a:satMod val="400000"/>
                </a:srgbClr>
              </a:duotone>
              <a:extLst>
                <a:ext uri="{BEBA8EAE-BF5A-486C-A8C5-ECC9F3942E4B}">
                  <a14:imgProps xmlns:a14="http://schemas.microsoft.com/office/drawing/2010/main">
                    <a14:imgLayer r:embed="rId5">
                      <a14:imgEffect>
                        <a14:sharpenSoften amount="50000"/>
                      </a14:imgEffect>
                    </a14:imgLayer>
                  </a14:imgProps>
                </a:ext>
              </a:extLst>
            </a:blip>
            <a:srcRect l="69210" t="26085" b="22643"/>
            <a:stretch>
              <a:fillRect/>
            </a:stretch>
          </p:blipFill>
          <p:spPr>
            <a:xfrm>
              <a:off x="5294993" y="1745071"/>
              <a:ext cx="457518" cy="323385"/>
            </a:xfrm>
            <a:prstGeom prst="rect">
              <a:avLst/>
            </a:prstGeom>
          </p:spPr>
        </p:pic>
      </p:grpSp>
      <p:pic>
        <p:nvPicPr>
          <p:cNvPr id="25" name="图片 24"/>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40000"/>
                    </a14:imgEffect>
                  </a14:imgLayer>
                </a14:imgProps>
              </a:ext>
            </a:extLst>
          </a:blip>
          <a:srcRect l="20215" t="16843" r="22363" b="73472"/>
          <a:stretch>
            <a:fillRect/>
          </a:stretch>
        </p:blipFill>
        <p:spPr>
          <a:xfrm>
            <a:off x="3048512" y="3206818"/>
            <a:ext cx="5865545" cy="695839"/>
          </a:xfrm>
          <a:prstGeom prst="rect">
            <a:avLst/>
          </a:prstGeom>
          <a:effectLst>
            <a:outerShdw blurRad="50800" dist="38100" dir="2700000" algn="tl" rotWithShape="0">
              <a:prstClr val="black">
                <a:alpha val="40000"/>
              </a:prstClr>
            </a:outerShdw>
          </a:effectLst>
        </p:spPr>
      </p:pic>
      <p:grpSp>
        <p:nvGrpSpPr>
          <p:cNvPr id="29" name="组合 28"/>
          <p:cNvGrpSpPr/>
          <p:nvPr/>
        </p:nvGrpSpPr>
        <p:grpSpPr>
          <a:xfrm>
            <a:off x="1581633" y="4303821"/>
            <a:ext cx="9335410" cy="1308628"/>
            <a:chOff x="797862" y="4316837"/>
            <a:chExt cx="9335410" cy="1308628"/>
          </a:xfrm>
        </p:grpSpPr>
        <mc:AlternateContent xmlns:mc="http://schemas.openxmlformats.org/markup-compatibility/2006" xmlns:a14="http://schemas.microsoft.com/office/drawing/2010/main">
          <mc:Choice Requires="a14">
            <p:sp>
              <p:nvSpPr>
                <p:cNvPr id="14" name="矩形 13"/>
                <p:cNvSpPr/>
                <p:nvPr/>
              </p:nvSpPr>
              <p:spPr>
                <a:xfrm>
                  <a:off x="797862" y="4316837"/>
                  <a:ext cx="9335410" cy="1308628"/>
                </a:xfrm>
                <a:prstGeom prst="rect">
                  <a:avLst/>
                </a:prstGeom>
              </p:spPr>
              <p:txBody>
                <a:bodyPr wrap="square">
                  <a:spAutoFit/>
                </a:bodyPr>
                <a:lstStyle/>
                <a:p>
                  <a:pPr>
                    <a:lnSpc>
                      <a:spcPct val="150000"/>
                    </a:lnSpc>
                  </a:pPr>
                  <a:r>
                    <a:rPr lang="zh-CN" altLang="en-US" sz="2800" dirty="0">
                      <a:latin typeface="+mj-lt"/>
                      <a:ea typeface="思源黑体 CN Normal" panose="020B0400000000000000" pitchFamily="34" charset="-122"/>
                    </a:rPr>
                    <a:t>其中</a:t>
                  </a:r>
                  <a:r>
                    <a:rPr lang="en-US" altLang="zh-CN" sz="2800" b="1" i="1" dirty="0">
                      <a:latin typeface="+mj-lt"/>
                      <a:ea typeface="思源黑体 CN Normal" panose="020B0400000000000000" pitchFamily="34" charset="-122"/>
                    </a:rPr>
                    <a:t>c</a:t>
                  </a:r>
                  <a:r>
                    <a:rPr lang="zh-CN" altLang="en-US" sz="2800" dirty="0">
                      <a:latin typeface="+mj-lt"/>
                      <a:ea typeface="思源黑体 CN Normal" panose="020B0400000000000000" pitchFamily="34" charset="-122"/>
                    </a:rPr>
                    <a:t>为与</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无关的常数，</a:t>
                  </a:r>
                  <a:r>
                    <a:rPr lang="en-US" altLang="zh-CN" sz="2800" b="1" i="1" dirty="0">
                      <a:latin typeface="+mj-lt"/>
                      <a:ea typeface="思源黑体 CN Normal" panose="020B0400000000000000" pitchFamily="34" charset="-122"/>
                    </a:rPr>
                    <a:t>m</a:t>
                  </a:r>
                  <a:r>
                    <a:rPr lang="en-US" altLang="zh-CN" sz="2800" dirty="0">
                      <a:latin typeface="+mj-lt"/>
                      <a:ea typeface="思源黑体 CN Normal" panose="020B0400000000000000" pitchFamily="34" charset="-122"/>
                    </a:rPr>
                    <a:t>(</a:t>
                  </a:r>
                  <a:r>
                    <a:rPr lang="en-US" altLang="zh-CN" sz="2800" b="1" i="1" dirty="0">
                      <a:latin typeface="+mj-lt"/>
                      <a:ea typeface="思源黑体 CN Normal" panose="020B0400000000000000" pitchFamily="34" charset="-122"/>
                    </a:rPr>
                    <a:t>A</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表示</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的体积，证明</a:t>
                  </a:r>
                  <a:r>
                    <a:rPr lang="en-US" altLang="zh-CN" sz="2800" dirty="0">
                      <a:latin typeface="+mj-lt"/>
                      <a:ea typeface="思源黑体 CN Normal" panose="020B0400000000000000" pitchFamily="34" charset="-122"/>
                    </a:rPr>
                    <a:t>(</a:t>
                  </a:r>
                  <a:r>
                    <a:rPr lang="el-GR" altLang="zh-CN" sz="2800" dirty="0">
                      <a:latin typeface="+mj-lt"/>
                      <a:ea typeface="思源黑体 CN Normal" panose="020B0400000000000000" pitchFamily="34" charset="-122"/>
                    </a:rPr>
                    <a:t>Ω</a:t>
                  </a:r>
                  <a:r>
                    <a:rPr lang="en-US" altLang="zh-CN" sz="2800" dirty="0">
                      <a:latin typeface="+mj-lt"/>
                      <a:ea typeface="思源黑体 CN Normal" panose="020B0400000000000000" pitchFamily="34" charset="-122"/>
                    </a:rPr>
                    <a:t>,     ,</a:t>
                  </a:r>
                  <a:r>
                    <a:rPr lang="en-US" altLang="zh-CN" sz="2800" b="1" dirty="0">
                      <a:ea typeface="Cambria Math" panose="02040503050406030204"/>
                    </a:rPr>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为几何概率空间</a:t>
                  </a:r>
                  <a:r>
                    <a:rPr lang="en-US" altLang="zh-CN" sz="2800" dirty="0">
                      <a:latin typeface="+mj-lt"/>
                      <a:ea typeface="思源黑体 CN Normal" panose="020B0400000000000000" pitchFamily="34" charset="-122"/>
                    </a:rPr>
                    <a:t>.</a:t>
                  </a:r>
                  <a:endParaRPr lang="zh-CN" altLang="en-US" sz="2800" dirty="0">
                    <a:latin typeface="+mj-lt"/>
                    <a:ea typeface="思源黑体 CN Normal" panose="020B0400000000000000" pitchFamily="34"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797862" y="4316837"/>
                  <a:ext cx="9335410" cy="1308628"/>
                </a:xfrm>
                <a:prstGeom prst="rect">
                  <a:avLst/>
                </a:prstGeom>
                <a:blipFill rotWithShape="1">
                  <a:blip r:embed="rId8"/>
                </a:blipFill>
              </p:spPr>
              <p:txBody>
                <a:bodyPr/>
                <a:lstStyle/>
                <a:p>
                  <a:r>
                    <a:rPr lang="zh-CN" altLang="en-US">
                      <a:noFill/>
                    </a:rPr>
                    <a:t> </a:t>
                  </a:r>
                </a:p>
              </p:txBody>
            </p:sp>
          </mc:Fallback>
        </mc:AlternateContent>
        <p:pic>
          <p:nvPicPr>
            <p:cNvPr id="28" name="图片 27"/>
            <p:cNvPicPr>
              <a:picLocks noChangeAspect="1"/>
            </p:cNvPicPr>
            <p:nvPr/>
          </p:nvPicPr>
          <p:blipFill rotWithShape="1">
            <a:blip r:embed="rId4">
              <a:clrChange>
                <a:clrFrom>
                  <a:srgbClr val="FFFFFF"/>
                </a:clrFrom>
                <a:clrTo>
                  <a:srgbClr val="FFFFFF">
                    <a:alpha val="0"/>
                  </a:srgbClr>
                </a:clrTo>
              </a:clrChange>
              <a:duotone>
                <a:prstClr val="black"/>
                <a:srgbClr val="F2F6FF">
                  <a:tint val="45000"/>
                  <a:satMod val="400000"/>
                </a:srgbClr>
              </a:duotone>
              <a:extLst>
                <a:ext uri="{BEBA8EAE-BF5A-486C-A8C5-ECC9F3942E4B}">
                  <a14:imgProps xmlns:a14="http://schemas.microsoft.com/office/drawing/2010/main">
                    <a14:imgLayer r:embed="rId5">
                      <a14:imgEffect>
                        <a14:sharpenSoften amount="50000"/>
                      </a14:imgEffect>
                    </a14:imgLayer>
                  </a14:imgProps>
                </a:ext>
              </a:extLst>
            </a:blip>
            <a:srcRect l="69210" t="26085" b="22643"/>
            <a:stretch>
              <a:fillRect/>
            </a:stretch>
          </p:blipFill>
          <p:spPr>
            <a:xfrm>
              <a:off x="9198429" y="4590858"/>
              <a:ext cx="442519" cy="312784"/>
            </a:xfrm>
            <a:prstGeom prst="rect">
              <a:avLst/>
            </a:prstGeom>
          </p:spPr>
        </p:pic>
      </p:grpSp>
      <p:sp>
        <p:nvSpPr>
          <p:cNvPr id="2" name="灯片编号占位符 1"/>
          <p:cNvSpPr>
            <a:spLocks noGrp="1"/>
          </p:cNvSpPr>
          <p:nvPr>
            <p:ph type="sldNum" sz="quarter" idx="12"/>
          </p:nvPr>
        </p:nvSpPr>
        <p:spPr/>
        <p:txBody>
          <a:bodyPr/>
          <a:lstStyle/>
          <a:p>
            <a:fld id="{5FD308DF-D0D6-41CA-8E01-1A1CE80A10EE}" type="slidenum">
              <a:rPr lang="zh-CN" altLang="en-US" smtClean="0"/>
              <a:t>66</a:t>
            </a:fld>
            <a:endParaRPr lang="zh-CN" altLang="en-US"/>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矩形 34"/>
              <p:cNvSpPr/>
              <p:nvPr/>
            </p:nvSpPr>
            <p:spPr>
              <a:xfrm>
                <a:off x="1409384" y="1176910"/>
                <a:ext cx="9295787" cy="523220"/>
              </a:xfrm>
              <a:prstGeom prst="rect">
                <a:avLst/>
              </a:prstGeom>
            </p:spPr>
            <p:txBody>
              <a:bodyPr wrap="square">
                <a:spAutoFit/>
              </a:bodyPr>
              <a:lstStyle/>
              <a:p>
                <a:r>
                  <a:rPr lang="zh-CN" altLang="en-US" sz="2800" b="1" dirty="0">
                    <a:latin typeface="+mj-lt"/>
                    <a:ea typeface="思源黑体 CN Normal" panose="020B0400000000000000" pitchFamily="34" charset="-122"/>
                  </a:rPr>
                  <a:t>证明</a:t>
                </a:r>
                <a:r>
                  <a:rPr lang="zh-CN" altLang="en-US" sz="2800" dirty="0">
                    <a:latin typeface="+mj-lt"/>
                    <a:ea typeface="思源黑体 CN Normal" panose="020B0400000000000000" pitchFamily="34" charset="-122"/>
                  </a:rPr>
                  <a:t>：由概率的规范性知：</a:t>
                </a:r>
                <a:r>
                  <a:rPr lang="en-US" altLang="zh-CN" sz="2800" b="1" dirty="0">
                    <a:ea typeface="Cambria Math" panose="02040503050406030204"/>
                  </a:rPr>
                  <a:t> </a:t>
                </a:r>
                <a14:m>
                  <m:oMath xmlns:m="http://schemas.openxmlformats.org/officeDocument/2006/math">
                    <m:r>
                      <a:rPr lang="en-US" altLang="zh-CN" sz="2800" b="1" i="1">
                        <a:latin typeface="Cambria Math" panose="02040503050406030204"/>
                        <a:ea typeface="Cambria Math" panose="02040503050406030204"/>
                      </a:rPr>
                      <m:t>𝟏</m:t>
                    </m:r>
                    <m:r>
                      <a:rPr lang="en-US" altLang="zh-CN" sz="2800" b="1" i="1">
                        <a:latin typeface="Cambria Math" panose="02040503050406030204"/>
                        <a:ea typeface="Cambria Math" panose="02040503050406030204"/>
                      </a:rPr>
                      <m:t>=</m:t>
                    </m:r>
                    <m:r>
                      <a:rPr lang="en-US" altLang="zh-CN" sz="2800" b="1" i="1">
                        <a:latin typeface="Cambria Math" panose="02040503050406030204"/>
                        <a:ea typeface="Cambria Math" panose="02040503050406030204"/>
                      </a:rPr>
                      <m:t>ℙ</m:t>
                    </m:r>
                    <m:d>
                      <m:dPr>
                        <m:ctrlPr>
                          <a:rPr lang="en-US" altLang="zh-CN" sz="2800" b="1" i="1">
                            <a:latin typeface="Cambria Math" panose="02040503050406030204" pitchFamily="18" charset="0"/>
                            <a:ea typeface="Cambria Math" panose="02040503050406030204"/>
                          </a:rPr>
                        </m:ctrlPr>
                      </m:dPr>
                      <m:e>
                        <m:r>
                          <a:rPr lang="zh-CN" altLang="en-US" sz="2800" b="1">
                            <a:latin typeface="Cambria Math" panose="02040503050406030204"/>
                          </a:rPr>
                          <m:t>𝛀</m:t>
                        </m:r>
                      </m:e>
                    </m:d>
                    <m:r>
                      <a:rPr lang="en-US" altLang="zh-CN" sz="2800" b="1" i="1">
                        <a:latin typeface="Cambria Math" panose="02040503050406030204"/>
                      </a:rPr>
                      <m:t>=</m:t>
                    </m:r>
                  </m:oMath>
                </a14:m>
                <a:r>
                  <a:rPr lang="en-US" altLang="zh-CN" sz="2800" b="1" dirty="0">
                    <a:ea typeface="Cambria Math" panose="02040503050406030204" pitchFamily="18" charset="0"/>
                  </a:rPr>
                  <a:t> </a:t>
                </a:r>
                <a14:m>
                  <m:oMath xmlns:m="http://schemas.openxmlformats.org/officeDocument/2006/math">
                    <m:r>
                      <a:rPr lang="en-US" altLang="zh-CN" sz="2800" b="1" i="1" dirty="0">
                        <a:latin typeface="Cambria Math" panose="02040503050406030204"/>
                        <a:ea typeface="Cambria Math" panose="02040503050406030204" pitchFamily="18" charset="0"/>
                      </a:rPr>
                      <m:t>𝒄</m:t>
                    </m:r>
                    <m:r>
                      <a:rPr lang="en-US" altLang="zh-CN" sz="2800" b="1" i="1" dirty="0">
                        <a:latin typeface="Cambria Math" panose="02040503050406030204"/>
                        <a:ea typeface="Cambria Math" panose="02040503050406030204"/>
                      </a:rPr>
                      <m:t>⋅</m:t>
                    </m:r>
                    <m:r>
                      <a:rPr lang="en-US" altLang="zh-CN" sz="2800" b="1" i="1" dirty="0">
                        <a:latin typeface="Cambria Math" panose="02040503050406030204"/>
                        <a:ea typeface="Cambria Math" panose="02040503050406030204"/>
                      </a:rPr>
                      <m:t>𝒎</m:t>
                    </m:r>
                    <m:d>
                      <m:dPr>
                        <m:ctrlPr>
                          <a:rPr lang="en-US" altLang="zh-CN" sz="2800" b="1" i="1" dirty="0">
                            <a:latin typeface="Cambria Math" panose="02040503050406030204" pitchFamily="18" charset="0"/>
                            <a:ea typeface="Cambria Math" panose="02040503050406030204"/>
                          </a:rPr>
                        </m:ctrlPr>
                      </m:dPr>
                      <m:e>
                        <m:r>
                          <a:rPr lang="zh-CN" altLang="en-US" sz="2800" b="1">
                            <a:latin typeface="Cambria Math" panose="02040503050406030204"/>
                          </a:rPr>
                          <m:t>𝛀</m:t>
                        </m:r>
                      </m:e>
                    </m:d>
                    <m:r>
                      <a:rPr lang="en-US" altLang="zh-CN" sz="2800" b="1" i="1" dirty="0">
                        <a:latin typeface="Cambria Math" panose="02040503050406030204"/>
                        <a:ea typeface="Cambria Math" panose="02040503050406030204"/>
                      </a:rPr>
                      <m:t>,</m:t>
                    </m:r>
                  </m:oMath>
                </a14:m>
                <a:r>
                  <a:rPr lang="zh-CN" altLang="en-US" sz="2800" dirty="0">
                    <a:latin typeface="+mj-lt"/>
                    <a:ea typeface="思源黑体 CN Normal" panose="020B0400000000000000" pitchFamily="34" charset="-122"/>
                  </a:rPr>
                  <a:t> 即                      </a:t>
                </a:r>
              </a:p>
            </p:txBody>
          </p:sp>
        </mc:Choice>
        <mc:Fallback xmlns="">
          <p:sp>
            <p:nvSpPr>
              <p:cNvPr id="35" name="矩形 34"/>
              <p:cNvSpPr>
                <a:spLocks noRot="1" noChangeAspect="1" noMove="1" noResize="1" noEditPoints="1" noAdjustHandles="1" noChangeArrowheads="1" noChangeShapeType="1" noTextEdit="1"/>
              </p:cNvSpPr>
              <p:nvPr/>
            </p:nvSpPr>
            <p:spPr>
              <a:xfrm>
                <a:off x="1409384" y="1176910"/>
                <a:ext cx="9295787" cy="523220"/>
              </a:xfrm>
              <a:prstGeom prst="rect">
                <a:avLst/>
              </a:prstGeom>
              <a:blipFill rotWithShape="1">
                <a:blip r:embed="rId4"/>
                <a:stretch>
                  <a:fillRect l="-3" t="-49" r="4" b="45"/>
                </a:stretch>
              </a:blipFill>
            </p:spPr>
            <p:txBody>
              <a:bodyPr/>
              <a:lstStyle/>
              <a:p>
                <a:r>
                  <a:rPr lang="zh-CN" altLang="en-US">
                    <a:noFill/>
                  </a:rPr>
                  <a:t> </a:t>
                </a:r>
              </a:p>
            </p:txBody>
          </p:sp>
        </mc:Fallback>
      </mc:AlternateContent>
      <p:sp>
        <p:nvSpPr>
          <p:cNvPr id="47" name="矩形 46"/>
          <p:cNvSpPr/>
          <p:nvPr/>
        </p:nvSpPr>
        <p:spPr>
          <a:xfrm>
            <a:off x="1499883" y="3106071"/>
            <a:ext cx="1243315" cy="523220"/>
          </a:xfrm>
          <a:prstGeom prst="rect">
            <a:avLst/>
          </a:prstGeom>
        </p:spPr>
        <p:txBody>
          <a:bodyPr wrap="square">
            <a:spAutoFit/>
          </a:bodyPr>
          <a:lstStyle/>
          <a:p>
            <a:r>
              <a:rPr lang="zh-CN" altLang="en-US" sz="2800" dirty="0">
                <a:latin typeface="+mj-lt"/>
                <a:ea typeface="思源黑体 CN Normal" panose="020B0400000000000000" pitchFamily="34" charset="-122"/>
              </a:rPr>
              <a:t>亦即</a:t>
            </a:r>
          </a:p>
        </p:txBody>
      </p:sp>
      <p:pic>
        <p:nvPicPr>
          <p:cNvPr id="48" name="图片 47"/>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Lst>
          </a:blip>
          <a:srcRect l="35318" t="51127" r="36659" b="32226"/>
          <a:stretch>
            <a:fillRect/>
          </a:stretch>
        </p:blipFill>
        <p:spPr>
          <a:xfrm>
            <a:off x="4308716" y="1856195"/>
            <a:ext cx="2411771" cy="1007657"/>
          </a:xfrm>
          <a:prstGeom prst="rect">
            <a:avLst/>
          </a:prstGeom>
          <a:effectLst>
            <a:outerShdw blurRad="50800" dist="38100" dir="2700000" algn="tl" rotWithShape="0">
              <a:prstClr val="black">
                <a:alpha val="40000"/>
              </a:prstClr>
            </a:outerShdw>
          </a:effectLst>
        </p:spPr>
      </p:pic>
      <p:pic>
        <p:nvPicPr>
          <p:cNvPr id="49" name="图片 48"/>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Lst>
          </a:blip>
          <a:srcRect l="21889" t="72057" r="22641" b="11296"/>
          <a:stretch>
            <a:fillRect/>
          </a:stretch>
        </p:blipFill>
        <p:spPr>
          <a:xfrm>
            <a:off x="2865910" y="3636645"/>
            <a:ext cx="4773984" cy="1007658"/>
          </a:xfrm>
          <a:prstGeom prst="rect">
            <a:avLst/>
          </a:prstGeom>
          <a:effectLst>
            <a:outerShdw blurRad="50800" dist="38100" dir="2700000" algn="tl" rotWithShape="0">
              <a:prstClr val="black">
                <a:alpha val="40000"/>
              </a:prstClr>
            </a:outerShdw>
          </a:effectLst>
        </p:spPr>
      </p:pic>
      <p:grpSp>
        <p:nvGrpSpPr>
          <p:cNvPr id="3" name="组合 2"/>
          <p:cNvGrpSpPr/>
          <p:nvPr/>
        </p:nvGrpSpPr>
        <p:grpSpPr>
          <a:xfrm>
            <a:off x="1558712" y="5035232"/>
            <a:ext cx="5500009" cy="523220"/>
            <a:chOff x="2297839" y="4840896"/>
            <a:chExt cx="4016896" cy="523220"/>
          </a:xfrm>
        </p:grpSpPr>
        <mc:AlternateContent xmlns:mc="http://schemas.openxmlformats.org/markup-compatibility/2006" xmlns:a14="http://schemas.microsoft.com/office/drawing/2010/main">
          <mc:Choice Requires="a14">
            <p:sp>
              <p:nvSpPr>
                <p:cNvPr id="44" name="矩形 43"/>
                <p:cNvSpPr/>
                <p:nvPr/>
              </p:nvSpPr>
              <p:spPr>
                <a:xfrm>
                  <a:off x="2297839" y="4840896"/>
                  <a:ext cx="4016896" cy="523220"/>
                </a:xfrm>
                <a:prstGeom prst="rect">
                  <a:avLst/>
                </a:prstGeom>
              </p:spPr>
              <p:txBody>
                <a:bodyPr wrap="square">
                  <a:spAutoFit/>
                </a:bodyPr>
                <a:lstStyle/>
                <a:p>
                  <a:r>
                    <a:rPr lang="zh-CN" altLang="en-US" sz="2800" dirty="0">
                      <a:latin typeface="+mj-lt"/>
                      <a:ea typeface="思源黑体 CN Normal" panose="020B0400000000000000" pitchFamily="34" charset="-122"/>
                    </a:rPr>
                    <a:t>所以 </a:t>
                  </a:r>
                  <a:r>
                    <a:rPr lang="en-US" altLang="zh-CN" sz="2800" dirty="0">
                      <a:ea typeface="思源黑体 CN Normal" panose="020B0400000000000000" pitchFamily="34" charset="-122"/>
                    </a:rPr>
                    <a:t>(</a:t>
                  </a:r>
                  <a:r>
                    <a:rPr lang="el-GR" altLang="zh-CN" sz="2800" dirty="0">
                      <a:ea typeface="思源黑体 CN Normal" panose="020B0400000000000000" pitchFamily="34" charset="-122"/>
                    </a:rPr>
                    <a:t>Ω</a:t>
                  </a:r>
                  <a:r>
                    <a:rPr lang="en-US" altLang="zh-CN" sz="2800" dirty="0">
                      <a:ea typeface="思源黑体 CN Normal" panose="020B0400000000000000" pitchFamily="34" charset="-122"/>
                    </a:rPr>
                    <a:t>,     ,</a:t>
                  </a:r>
                  <a:r>
                    <a:rPr lang="en-US" altLang="zh-CN" sz="2800" b="1" dirty="0">
                      <a:ea typeface="Cambria Math" panose="02040503050406030204"/>
                    </a:rPr>
                    <a:t> </a:t>
                  </a:r>
                  <a14:m>
                    <m:oMath xmlns:m="http://schemas.openxmlformats.org/officeDocument/2006/math">
                      <m:r>
                        <a:rPr lang="en-US" altLang="zh-CN" sz="2800" b="1" i="1">
                          <a:latin typeface="Cambria Math" panose="02040503050406030204"/>
                          <a:ea typeface="Cambria Math" panose="02040503050406030204"/>
                        </a:rPr>
                        <m:t>ℙ</m:t>
                      </m:r>
                      <m:r>
                        <a:rPr lang="en-US" altLang="zh-CN" sz="2800" b="1" i="1">
                          <a:latin typeface="Cambria Math" panose="02040503050406030204"/>
                          <a:ea typeface="Cambria Math" panose="02040503050406030204"/>
                        </a:rPr>
                        <m:t> </m:t>
                      </m:r>
                    </m:oMath>
                  </a14:m>
                  <a:r>
                    <a:rPr lang="zh-CN" altLang="en-US" sz="2800" dirty="0">
                      <a:ea typeface="思源黑体 CN Normal" panose="020B0400000000000000" pitchFamily="34" charset="-122"/>
                    </a:rPr>
                    <a:t>）为几何概率空间</a:t>
                  </a:r>
                  <a:r>
                    <a:rPr lang="en-US" altLang="zh-CN" sz="2800" dirty="0">
                      <a:ea typeface="思源黑体 CN Normal" panose="020B0400000000000000" pitchFamily="34" charset="-122"/>
                    </a:rPr>
                    <a:t>.</a:t>
                  </a:r>
                  <a:endParaRPr lang="zh-CN" altLang="en-US" sz="2800" dirty="0">
                    <a:latin typeface="+mj-lt"/>
                    <a:ea typeface="思源黑体 CN Normal" panose="020B0400000000000000" pitchFamily="34" charset="-122"/>
                  </a:endParaRPr>
                </a:p>
              </p:txBody>
            </p:sp>
          </mc:Choice>
          <mc:Fallback xmlns="">
            <p:sp>
              <p:nvSpPr>
                <p:cNvPr id="44" name="矩形 43"/>
                <p:cNvSpPr>
                  <a:spLocks noRot="1" noChangeAspect="1" noMove="1" noResize="1" noEditPoints="1" noAdjustHandles="1" noChangeArrowheads="1" noChangeShapeType="1" noTextEdit="1"/>
                </p:cNvSpPr>
                <p:nvPr/>
              </p:nvSpPr>
              <p:spPr>
                <a:xfrm>
                  <a:off x="2297839" y="4840896"/>
                  <a:ext cx="4016896" cy="523220"/>
                </a:xfrm>
                <a:prstGeom prst="rect">
                  <a:avLst/>
                </a:prstGeom>
                <a:blipFill rotWithShape="1">
                  <a:blip r:embed="rId7"/>
                </a:blipFill>
              </p:spPr>
              <p:txBody>
                <a:bodyPr/>
                <a:lstStyle/>
                <a:p>
                  <a:r>
                    <a:rPr lang="zh-CN" altLang="en-US">
                      <a:noFill/>
                    </a:rPr>
                    <a:t> </a:t>
                  </a:r>
                </a:p>
              </p:txBody>
            </p:sp>
          </mc:Fallback>
        </mc:AlternateContent>
        <p:pic>
          <p:nvPicPr>
            <p:cNvPr id="50" name="图片 49"/>
            <p:cNvPicPr>
              <a:picLocks noChangeAspect="1"/>
            </p:cNvPicPr>
            <p:nvPr/>
          </p:nvPicPr>
          <p:blipFill rotWithShape="1">
            <a:blip r:embed="rId8">
              <a:clrChange>
                <a:clrFrom>
                  <a:srgbClr val="FFFFFF"/>
                </a:clrFrom>
                <a:clrTo>
                  <a:srgbClr val="FFFFFF">
                    <a:alpha val="0"/>
                  </a:srgbClr>
                </a:clrTo>
              </a:clrChange>
              <a:duotone>
                <a:prstClr val="black"/>
                <a:srgbClr val="F2F6FF">
                  <a:tint val="45000"/>
                  <a:satMod val="400000"/>
                </a:srgbClr>
              </a:duotone>
              <a:extLst>
                <a:ext uri="{BEBA8EAE-BF5A-486C-A8C5-ECC9F3942E4B}">
                  <a14:imgProps xmlns:a14="http://schemas.microsoft.com/office/drawing/2010/main">
                    <a14:imgLayer r:embed="rId9">
                      <a14:imgEffect>
                        <a14:sharpenSoften amount="50000"/>
                      </a14:imgEffect>
                    </a14:imgLayer>
                  </a14:imgProps>
                </a:ext>
              </a:extLst>
            </a:blip>
            <a:srcRect l="69210" t="26085" b="22643"/>
            <a:stretch>
              <a:fillRect/>
            </a:stretch>
          </p:blipFill>
          <p:spPr>
            <a:xfrm>
              <a:off x="3349791" y="4953660"/>
              <a:ext cx="342285" cy="297692"/>
            </a:xfrm>
            <a:prstGeom prst="rect">
              <a:avLst/>
            </a:prstGeom>
          </p:spPr>
        </p:pic>
      </p:grpSp>
      <p:sp>
        <p:nvSpPr>
          <p:cNvPr id="4" name="灯片编号占位符 3"/>
          <p:cNvSpPr>
            <a:spLocks noGrp="1"/>
          </p:cNvSpPr>
          <p:nvPr>
            <p:ph type="sldNum" sz="quarter" idx="12"/>
          </p:nvPr>
        </p:nvSpPr>
        <p:spPr/>
        <p:txBody>
          <a:bodyPr/>
          <a:lstStyle/>
          <a:p>
            <a:fld id="{5FD308DF-D0D6-41CA-8E01-1A1CE80A10EE}" type="slidenum">
              <a:rPr lang="zh-CN" altLang="en-US" smtClean="0"/>
              <a:t>67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1988327" y="2043790"/>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思源黑体 CN Normal"/>
              <a:cs typeface="+mn-cs"/>
            </a:endParaRPr>
          </a:p>
        </p:txBody>
      </p:sp>
      <p:sp>
        <p:nvSpPr>
          <p:cNvPr id="14" name="矩形 13"/>
          <p:cNvSpPr/>
          <p:nvPr/>
        </p:nvSpPr>
        <p:spPr>
          <a:xfrm>
            <a:off x="5548433" y="2327129"/>
            <a:ext cx="4303691" cy="1480983"/>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频率和概率的性质</a:t>
            </a:r>
            <a:endPar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endParaRPr>
          </a:p>
          <a:p>
            <a:pPr marL="0" marR="0" lvl="0" indent="0" algn="l" defTabSz="914400" rtl="0" eaLnBrk="1" fontAlgn="auto" latinLnBrk="0" hangingPunct="1">
              <a:lnSpc>
                <a:spcPct val="110000"/>
              </a:lnSpc>
              <a:spcBef>
                <a:spcPts val="0"/>
              </a:spcBef>
              <a:spcAft>
                <a:spcPts val="0"/>
              </a:spcAft>
              <a:buClrTx/>
              <a:buSzTx/>
              <a:buFontTx/>
              <a:buNone/>
              <a:defRPr/>
            </a:pPr>
            <a:endPar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endParaRPr>
          </a:p>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概率空间</a:t>
            </a:r>
            <a:endPar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endParaRPr>
          </a:p>
        </p:txBody>
      </p:sp>
      <p:sp>
        <p:nvSpPr>
          <p:cNvPr id="15" name="矩形 14"/>
          <p:cNvSpPr/>
          <p:nvPr/>
        </p:nvSpPr>
        <p:spPr>
          <a:xfrm>
            <a:off x="2666383" y="2706817"/>
            <a:ext cx="902811"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004EA2"/>
                </a:solidFill>
                <a:effectLst/>
                <a:uLnTx/>
                <a:uFillTx/>
                <a:latin typeface="Times New Roman" panose="02020603050405020304"/>
                <a:ea typeface="思源黑体 CN Normal"/>
                <a:cs typeface="+mn-cs"/>
              </a:rPr>
              <a:t>小结</a:t>
            </a:r>
          </a:p>
        </p:txBody>
      </p:sp>
      <p:cxnSp>
        <p:nvCxnSpPr>
          <p:cNvPr id="16" name="直接连接符 15"/>
          <p:cNvCxnSpPr/>
          <p:nvPr/>
        </p:nvCxnSpPr>
        <p:spPr>
          <a:xfrm>
            <a:off x="2278620" y="2043790"/>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967566" y="3192800"/>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874157" y="3660924"/>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48433" y="3000120"/>
            <a:ext cx="3417147"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548433" y="3939705"/>
            <a:ext cx="3417147"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308DF-D0D6-41CA-8E01-1A1CE80A10EE}" type="slidenum">
              <a:rPr kumimoji="0" lang="zh-CN" altLang="en-US" sz="1800" b="0" i="0" u="none" strike="noStrike" kern="1200" cap="none" spc="0" normalizeH="0" baseline="0" noProof="0" smtClean="0">
                <a:ln>
                  <a:noFill/>
                </a:ln>
                <a:solidFill>
                  <a:prstClr val="black"/>
                </a:solidFill>
                <a:effectLst/>
                <a:uLnTx/>
                <a:uFillTx/>
                <a:latin typeface="Times New Roman" panose="02020603050405020304"/>
                <a:ea typeface="思源黑体 CN Normal"/>
                <a:cs typeface="+mn-cs"/>
              </a:rPr>
              <a:t>68</a:t>
            </a:fld>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思源黑体 CN Normal"/>
              <a:cs typeface="+mn-cs"/>
            </a:endParaRPr>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991678" y="1439968"/>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矩形 13"/>
              <p:cNvSpPr/>
              <p:nvPr/>
            </p:nvSpPr>
            <p:spPr>
              <a:xfrm>
                <a:off x="5817611" y="1112426"/>
                <a:ext cx="4303691" cy="880241"/>
              </a:xfrm>
              <a:prstGeom prst="rect">
                <a:avLst/>
              </a:prstGeom>
            </p:spPr>
            <p:txBody>
              <a:bodyPr wrap="square">
                <a:spAutoFit/>
              </a:bodyPr>
              <a:lstStyle/>
              <a:p>
                <a:pPr>
                  <a:lnSpc>
                    <a:spcPct val="80000"/>
                  </a:lnSpc>
                </a:pPr>
                <a:endParaRPr lang="en-US" altLang="zh-CN" sz="3200" dirty="0"/>
              </a:p>
              <a:p>
                <a:pPr>
                  <a:lnSpc>
                    <a:spcPct val="80000"/>
                  </a:lnSpc>
                </a:pPr>
                <a:r>
                  <a:rPr lang="zh-CN" altLang="en-US" sz="3200" dirty="0">
                    <a:solidFill>
                      <a:prstClr val="black"/>
                    </a:solidFill>
                    <a:latin typeface="思源黑体 CN Normal" panose="020B0400000000000000" pitchFamily="34" charset="-122"/>
                    <a:ea typeface="思源黑体 CN Normal" panose="020B0400000000000000" pitchFamily="34" charset="-122"/>
                  </a:rPr>
                  <a:t>概率空间</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rPr>
                  <a:t>(</a:t>
                </a:r>
                <a14:m>
                  <m:oMath xmlns:m="http://schemas.openxmlformats.org/officeDocument/2006/math">
                    <m:r>
                      <m:rPr>
                        <m:nor/>
                      </m:rPr>
                      <a:rPr kumimoji="0" lang="en-US" altLang="zh-CN" sz="3200" b="0" i="0" u="none" strike="noStrike" kern="1200" cap="none" spc="0" normalizeH="0" baseline="0" noProof="0" dirty="0">
                        <a:ln>
                          <a:noFill/>
                        </a:ln>
                        <a:solidFill>
                          <a:prstClr val="black"/>
                        </a:solidFill>
                        <a:effectLst/>
                        <a:uLnTx/>
                        <a:uFillTx/>
                        <a:latin typeface="Times New Roman" panose="02020603050405020304"/>
                        <a:ea typeface="思源黑体 CN Normal"/>
                      </a:rPr>
                      <m:t>Ω</m:t>
                    </m:r>
                  </m:oMath>
                </a14:m>
                <a:r>
                  <a:rPr kumimoji="0" lang="zh-CN" altLang="en-US" sz="3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rPr>
                  <a:t> </a:t>
                </a:r>
                <a14:m>
                  <m:oMath xmlns:m="http://schemas.openxmlformats.org/officeDocument/2006/math">
                    <m:r>
                      <m:rPr>
                        <m:nor/>
                      </m:rPr>
                      <a:rPr kumimoji="0" lang="zh-CN" altLang="en-US" sz="3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rPr>
                      <m:t>，</m:t>
                    </m:r>
                  </m:oMath>
                </a14:m>
                <a:r>
                  <a:rPr kumimoji="0" lang="zh-CN" altLang="en-US" sz="3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rPr>
                  <a:t> </a:t>
                </a:r>
                <a14:m>
                  <m:oMath xmlns:m="http://schemas.openxmlformats.org/officeDocument/2006/math">
                    <m:r>
                      <a:rPr kumimoji="0" lang="en-US" altLang="zh-CN" sz="3200" b="0" i="0" u="none" strike="noStrike" kern="1200" cap="none" spc="0" normalizeH="0" baseline="0" noProof="0" dirty="0">
                        <a:ln>
                          <a:noFill/>
                        </a:ln>
                        <a:solidFill>
                          <a:prstClr val="black"/>
                        </a:solidFill>
                        <a:effectLst/>
                        <a:uLnTx/>
                        <a:uFillTx/>
                        <a:latin typeface="Cambria Math" panose="02040503050406030204" pitchFamily="18" charset="0"/>
                        <a:ea typeface="思源黑体 CN Normal" panose="020B0400000000000000" pitchFamily="34" charset="-122"/>
                      </a:rPr>
                      <m:t>   </m:t>
                    </m:r>
                  </m:oMath>
                </a14:m>
                <a:r>
                  <a:rPr kumimoji="0" lang="en-US" altLang="zh-CN" sz="3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rPr>
                  <a:t> </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rPr>
                  <a:t>，</a:t>
                </a:r>
                <a14:m>
                  <m:oMath xmlns:m="http://schemas.openxmlformats.org/officeDocument/2006/math">
                    <m:r>
                      <a:rPr kumimoji="0" lang="en-US" altLang="zh-CN" sz="3200" b="1" i="1" u="none" strike="noStrike" kern="1200" cap="none" spc="0" normalizeH="0" baseline="0" noProof="0">
                        <a:ln>
                          <a:noFill/>
                        </a:ln>
                        <a:solidFill>
                          <a:prstClr val="black"/>
                        </a:solidFill>
                        <a:effectLst/>
                        <a:uLnTx/>
                        <a:uFillTx/>
                        <a:latin typeface="Cambria Math" panose="02040503050406030204"/>
                        <a:ea typeface="Cambria Math" panose="02040503050406030204"/>
                      </a:rPr>
                      <m:t>ℙ</m:t>
                    </m:r>
                  </m:oMath>
                </a14:m>
                <a:r>
                  <a:rPr kumimoji="0" lang="en-US" altLang="zh-CN" sz="3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rPr>
                  <a:t> )</a:t>
                </a:r>
                <a:endParaRPr lang="en-US" altLang="zh-CN" sz="3200" dirty="0"/>
              </a:p>
            </p:txBody>
          </p:sp>
        </mc:Choice>
        <mc:Fallback xmlns="">
          <p:sp>
            <p:nvSpPr>
              <p:cNvPr id="14" name="矩形 13"/>
              <p:cNvSpPr>
                <a:spLocks noRot="1" noChangeAspect="1" noMove="1" noResize="1" noEditPoints="1" noAdjustHandles="1" noChangeArrowheads="1" noChangeShapeType="1" noTextEdit="1"/>
              </p:cNvSpPr>
              <p:nvPr/>
            </p:nvSpPr>
            <p:spPr>
              <a:xfrm>
                <a:off x="5817611" y="1112426"/>
                <a:ext cx="4303691" cy="880241"/>
              </a:xfrm>
              <a:prstGeom prst="rect">
                <a:avLst/>
              </a:prstGeom>
              <a:blipFill rotWithShape="1">
                <a:blip r:embed="rId4"/>
                <a:stretch>
                  <a:fillRect l="-9" t="-1865" r="1" b="4"/>
                </a:stretch>
              </a:blipFill>
            </p:spPr>
            <p:txBody>
              <a:bodyPr/>
              <a:lstStyle/>
              <a:p>
                <a:r>
                  <a:rPr lang="zh-CN" altLang="en-US">
                    <a:noFill/>
                  </a:rPr>
                  <a:t> </a:t>
                </a:r>
              </a:p>
            </p:txBody>
          </p:sp>
        </mc:Fallback>
      </mc:AlternateContent>
      <p:sp>
        <p:nvSpPr>
          <p:cNvPr id="15" name="矩形 14"/>
          <p:cNvSpPr/>
          <p:nvPr/>
        </p:nvSpPr>
        <p:spPr>
          <a:xfrm>
            <a:off x="1669734" y="2102995"/>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1281971" y="1439968"/>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970917" y="2588978"/>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77508" y="3057102"/>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69</a:t>
            </a:fld>
            <a:endParaRPr lang="zh-CN" altLang="en-US"/>
          </a:p>
        </p:txBody>
      </p:sp>
      <p:sp>
        <p:nvSpPr>
          <p:cNvPr id="3" name="文本框 2"/>
          <p:cNvSpPr txBox="1"/>
          <p:nvPr/>
        </p:nvSpPr>
        <p:spPr>
          <a:xfrm>
            <a:off x="5202059" y="2708810"/>
            <a:ext cx="615553" cy="2468071"/>
          </a:xfrm>
          <a:prstGeom prst="rect">
            <a:avLst/>
          </a:prstGeom>
          <a:noFill/>
        </p:spPr>
        <p:txBody>
          <a:bodyPr vert="eaVert" wrap="square" rtlCol="0">
            <a:spAutoFit/>
          </a:bodyPr>
          <a:lstStyle/>
          <a:p>
            <a:r>
              <a:rPr lang="zh-CN" altLang="en-US" sz="2800" dirty="0"/>
              <a:t>有限概率空间</a:t>
            </a:r>
          </a:p>
        </p:txBody>
      </p:sp>
      <p:sp>
        <p:nvSpPr>
          <p:cNvPr id="19" name="文本框 18"/>
          <p:cNvSpPr txBox="1"/>
          <p:nvPr/>
        </p:nvSpPr>
        <p:spPr>
          <a:xfrm>
            <a:off x="6992390" y="2731401"/>
            <a:ext cx="615553" cy="2468071"/>
          </a:xfrm>
          <a:prstGeom prst="rect">
            <a:avLst/>
          </a:prstGeom>
          <a:noFill/>
        </p:spPr>
        <p:txBody>
          <a:bodyPr vert="eaVert" wrap="square" rtlCol="0">
            <a:spAutoFit/>
          </a:bodyPr>
          <a:lstStyle/>
          <a:p>
            <a:r>
              <a:rPr lang="zh-CN" altLang="en-US" sz="2800" dirty="0"/>
              <a:t>可数概率空间</a:t>
            </a:r>
          </a:p>
        </p:txBody>
      </p:sp>
      <p:sp>
        <p:nvSpPr>
          <p:cNvPr id="20" name="文本框 19"/>
          <p:cNvSpPr txBox="1"/>
          <p:nvPr/>
        </p:nvSpPr>
        <p:spPr>
          <a:xfrm>
            <a:off x="8763109" y="2708811"/>
            <a:ext cx="615553" cy="2468071"/>
          </a:xfrm>
          <a:prstGeom prst="rect">
            <a:avLst/>
          </a:prstGeom>
          <a:noFill/>
        </p:spPr>
        <p:txBody>
          <a:bodyPr vert="eaVert" wrap="square" rtlCol="0">
            <a:spAutoFit/>
          </a:bodyPr>
          <a:lstStyle/>
          <a:p>
            <a:r>
              <a:rPr lang="zh-CN" altLang="en-US" sz="2800" dirty="0"/>
              <a:t>几何概率空间</a:t>
            </a:r>
          </a:p>
        </p:txBody>
      </p:sp>
      <p:cxnSp>
        <p:nvCxnSpPr>
          <p:cNvPr id="5" name="直接连接符 4"/>
          <p:cNvCxnSpPr>
            <a:endCxn id="19" idx="0"/>
          </p:cNvCxnSpPr>
          <p:nvPr/>
        </p:nvCxnSpPr>
        <p:spPr>
          <a:xfrm>
            <a:off x="7185727" y="2023009"/>
            <a:ext cx="114440" cy="708392"/>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rotWithShape="1">
          <a:blip r:embed="rId5">
            <a:clrChange>
              <a:clrFrom>
                <a:srgbClr val="FFFFFF"/>
              </a:clrFrom>
              <a:clrTo>
                <a:srgbClr val="FFFFFF">
                  <a:alpha val="0"/>
                </a:srgbClr>
              </a:clrTo>
            </a:clrChange>
            <a:duotone>
              <a:prstClr val="black"/>
              <a:srgbClr val="F2F6FF">
                <a:tint val="45000"/>
                <a:satMod val="400000"/>
              </a:srgbClr>
            </a:duotone>
            <a:extLst>
              <a:ext uri="{BEBA8EAE-BF5A-486C-A8C5-ECC9F3942E4B}">
                <a14:imgProps xmlns:a14="http://schemas.microsoft.com/office/drawing/2010/main">
                  <a14:imgLayer r:embed="rId6">
                    <a14:imgEffect>
                      <a14:sharpenSoften amount="50000"/>
                    </a14:imgEffect>
                  </a14:imgLayer>
                </a14:imgProps>
              </a:ext>
            </a:extLst>
          </a:blip>
          <a:srcRect l="69210" t="26085" b="22643"/>
          <a:stretch>
            <a:fillRect/>
          </a:stretch>
        </p:blipFill>
        <p:spPr>
          <a:xfrm>
            <a:off x="8424089" y="1529343"/>
            <a:ext cx="468663" cy="314479"/>
          </a:xfrm>
          <a:prstGeom prst="rect">
            <a:avLst/>
          </a:prstGeom>
        </p:spPr>
      </p:pic>
      <p:cxnSp>
        <p:nvCxnSpPr>
          <p:cNvPr id="10" name="直接连接符 9"/>
          <p:cNvCxnSpPr/>
          <p:nvPr/>
        </p:nvCxnSpPr>
        <p:spPr>
          <a:xfrm>
            <a:off x="7225539" y="2015258"/>
            <a:ext cx="1667213" cy="69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3" idx="0"/>
          </p:cNvCxnSpPr>
          <p:nvPr/>
        </p:nvCxnSpPr>
        <p:spPr>
          <a:xfrm flipH="1">
            <a:off x="5509836" y="2023009"/>
            <a:ext cx="1656279" cy="68580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079252" y="5465746"/>
            <a:ext cx="2902687" cy="523220"/>
          </a:xfrm>
          <a:prstGeom prst="rect">
            <a:avLst/>
          </a:prstGeom>
          <a:noFill/>
        </p:spPr>
        <p:txBody>
          <a:bodyPr wrap="square">
            <a:spAutoFit/>
          </a:bodyPr>
          <a:lstStyle/>
          <a:p>
            <a:pPr algn="ctr"/>
            <a:r>
              <a:rPr kumimoji="0" lang="zh-CN" altLang="en-US"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伯努利概率空间</a:t>
            </a:r>
            <a:endParaRPr lang="zh-CN" altLang="en-US" dirty="0"/>
          </a:p>
        </p:txBody>
      </p:sp>
      <p:sp>
        <p:nvSpPr>
          <p:cNvPr id="25" name="文本框 24"/>
          <p:cNvSpPr txBox="1"/>
          <p:nvPr/>
        </p:nvSpPr>
        <p:spPr>
          <a:xfrm>
            <a:off x="5861572" y="5465746"/>
            <a:ext cx="2902687" cy="523220"/>
          </a:xfrm>
          <a:prstGeom prst="rect">
            <a:avLst/>
          </a:prstGeom>
          <a:noFill/>
        </p:spPr>
        <p:txBody>
          <a:bodyPr wrap="square">
            <a:spAutoFit/>
          </a:bodyPr>
          <a:lstStyle/>
          <a:p>
            <a:pPr algn="ctr"/>
            <a:r>
              <a:rPr kumimoji="0" lang="zh-CN" altLang="en-US"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古典概率空间</a:t>
            </a:r>
            <a:endParaRPr lang="zh-CN" altLang="en-US" dirty="0"/>
          </a:p>
        </p:txBody>
      </p:sp>
      <p:cxnSp>
        <p:nvCxnSpPr>
          <p:cNvPr id="27" name="直接连接符 26"/>
          <p:cNvCxnSpPr>
            <a:endCxn id="24" idx="0"/>
          </p:cNvCxnSpPr>
          <p:nvPr/>
        </p:nvCxnSpPr>
        <p:spPr>
          <a:xfrm flipH="1">
            <a:off x="3530596" y="4928050"/>
            <a:ext cx="1945009" cy="5376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直接连接符 28"/>
          <p:cNvCxnSpPr>
            <a:endCxn id="25" idx="0"/>
          </p:cNvCxnSpPr>
          <p:nvPr/>
        </p:nvCxnSpPr>
        <p:spPr>
          <a:xfrm>
            <a:off x="5475605" y="4928050"/>
            <a:ext cx="1837311" cy="5376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4" idx="3"/>
          </p:cNvCxnSpPr>
          <p:nvPr/>
        </p:nvCxnSpPr>
        <p:spPr>
          <a:xfrm>
            <a:off x="4981939" y="5727356"/>
            <a:ext cx="1095782" cy="0"/>
          </a:xfrm>
          <a:prstGeom prst="line">
            <a:avLst/>
          </a:prstGeom>
          <a:ln w="28575"/>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P spid="20" grpId="0"/>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37734" y="4564010"/>
            <a:ext cx="8064896" cy="1261884"/>
          </a:xfrm>
          <a:prstGeom prst="rect">
            <a:avLst/>
          </a:prstGeom>
        </p:spPr>
        <p:txBody>
          <a:bodyPr wrap="square">
            <a:spAutoFit/>
          </a:bodyPr>
          <a:lstStyle/>
          <a:p>
            <a:pPr indent="521970"/>
            <a:r>
              <a:rPr lang="zh-CN" altLang="en-US" sz="1900" dirty="0"/>
              <a:t>梅雷提出的“分赌注”的问题，把帕斯卡这位神童数学家难住了。他苦苦思考，不得要领。一直过了两三年，到</a:t>
            </a:r>
            <a:r>
              <a:rPr lang="en-US" altLang="zh-CN" sz="1900" dirty="0"/>
              <a:t>1654</a:t>
            </a:r>
            <a:r>
              <a:rPr lang="zh-CN" altLang="en-US" sz="1900" dirty="0"/>
              <a:t>年才想出点眉目。于是他写信给好友</a:t>
            </a:r>
            <a:r>
              <a:rPr lang="zh-CN" altLang="en-US" sz="1900" dirty="0">
                <a:solidFill>
                  <a:srgbClr val="FF0000"/>
                </a:solidFill>
              </a:rPr>
              <a:t>费尔马</a:t>
            </a:r>
            <a:r>
              <a:rPr lang="zh-CN" altLang="en-US" sz="1900" dirty="0"/>
              <a:t>讨论这个问题，两人讨论取得了一致的意见：认为梅雷的分法是对的，他应得</a:t>
            </a:r>
            <a:r>
              <a:rPr lang="en-US" altLang="zh-CN" sz="1900" dirty="0"/>
              <a:t>64</a:t>
            </a:r>
            <a:r>
              <a:rPr lang="zh-CN" altLang="en-US" sz="1900" dirty="0"/>
              <a:t>个金币的</a:t>
            </a:r>
            <a:r>
              <a:rPr lang="en-US" altLang="zh-CN" sz="1900" dirty="0"/>
              <a:t>3/4</a:t>
            </a:r>
            <a:r>
              <a:rPr lang="zh-CN" altLang="en-US" sz="1900" dirty="0"/>
              <a:t>，赌友应得</a:t>
            </a:r>
            <a:r>
              <a:rPr lang="en-US" altLang="zh-CN" sz="1900" dirty="0"/>
              <a:t>64</a:t>
            </a:r>
            <a:r>
              <a:rPr lang="zh-CN" altLang="en-US" sz="1900" dirty="0"/>
              <a:t>个金币的</a:t>
            </a:r>
            <a:r>
              <a:rPr lang="en-US" altLang="zh-CN" sz="1900" dirty="0"/>
              <a:t>1/4</a:t>
            </a:r>
            <a:endParaRPr lang="zh-CN" altLang="en-US" sz="19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502" y="1223206"/>
            <a:ext cx="2622911" cy="2745313"/>
          </a:xfrm>
          <a:prstGeom prst="rect">
            <a:avLst/>
          </a:prstGeom>
        </p:spPr>
      </p:pic>
      <p:sp>
        <p:nvSpPr>
          <p:cNvPr id="5" name="矩形 4"/>
          <p:cNvSpPr/>
          <p:nvPr/>
        </p:nvSpPr>
        <p:spPr>
          <a:xfrm>
            <a:off x="1618454" y="4031517"/>
            <a:ext cx="4249881" cy="369332"/>
          </a:xfrm>
          <a:prstGeom prst="rect">
            <a:avLst/>
          </a:prstGeom>
        </p:spPr>
        <p:txBody>
          <a:bodyPr wrap="none">
            <a:spAutoFit/>
          </a:bodyPr>
          <a:lstStyle/>
          <a:p>
            <a:r>
              <a:rPr lang="zh-CN" altLang="en-US" dirty="0"/>
              <a:t>布莱瑟</a:t>
            </a:r>
            <a:r>
              <a:rPr lang="en-US" altLang="zh-CN" dirty="0"/>
              <a:t>·</a:t>
            </a:r>
            <a:r>
              <a:rPr lang="zh-CN" altLang="en-US" dirty="0"/>
              <a:t>帕斯卡</a:t>
            </a:r>
            <a:r>
              <a:rPr lang="en-US" altLang="zh-CN" dirty="0"/>
              <a:t>(Blaise Pascul,1623—1662)</a:t>
            </a:r>
            <a:endParaRPr lang="zh-CN" altLang="en-US" dirty="0"/>
          </a:p>
        </p:txBody>
      </p:sp>
      <p:pic>
        <p:nvPicPr>
          <p:cNvPr id="7" name="图片 6"/>
          <p:cNvPicPr>
            <a:picLocks noChangeAspect="1"/>
          </p:cNvPicPr>
          <p:nvPr/>
        </p:nvPicPr>
        <p:blipFill>
          <a:blip r:embed="rId4"/>
          <a:stretch>
            <a:fillRect/>
          </a:stretch>
        </p:blipFill>
        <p:spPr>
          <a:xfrm>
            <a:off x="5722910" y="1246235"/>
            <a:ext cx="3990975" cy="2657475"/>
          </a:xfrm>
          <a:prstGeom prst="rect">
            <a:avLst/>
          </a:prstGeom>
        </p:spPr>
      </p:pic>
      <p:sp>
        <p:nvSpPr>
          <p:cNvPr id="10" name="矩形 9"/>
          <p:cNvSpPr/>
          <p:nvPr/>
        </p:nvSpPr>
        <p:spPr>
          <a:xfrm>
            <a:off x="5834162" y="4049194"/>
            <a:ext cx="3768468" cy="369332"/>
          </a:xfrm>
          <a:prstGeom prst="rect">
            <a:avLst/>
          </a:prstGeom>
        </p:spPr>
        <p:txBody>
          <a:bodyPr wrap="none">
            <a:spAutoFit/>
          </a:bodyPr>
          <a:lstStyle/>
          <a:p>
            <a:r>
              <a:rPr lang="zh-CN" altLang="en-US" dirty="0"/>
              <a:t>费尔马（</a:t>
            </a:r>
            <a:r>
              <a:rPr lang="en-US" altLang="zh-CN" dirty="0"/>
              <a:t>PierreFermat,1601—1665</a:t>
            </a:r>
            <a:r>
              <a:rPr lang="zh-CN" altLang="en-US" dirty="0"/>
              <a:t>）</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1103606" y="1127167"/>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968148" y="1089081"/>
            <a:ext cx="4303691" cy="486287"/>
          </a:xfrm>
          <a:prstGeom prst="rect">
            <a:avLst/>
          </a:prstGeom>
        </p:spPr>
        <p:txBody>
          <a:bodyPr wrap="square">
            <a:spAutoFit/>
          </a:bodyPr>
          <a:lstStyle/>
          <a:p>
            <a:pPr algn="ctr">
              <a:lnSpc>
                <a:spcPct val="80000"/>
              </a:lnSpc>
            </a:pPr>
            <a:r>
              <a:rPr lang="zh-CN" altLang="en-US" sz="3200" dirty="0">
                <a:solidFill>
                  <a:prstClr val="black"/>
                </a:solidFill>
                <a:latin typeface="思源黑体 CN Normal" panose="020B0400000000000000" pitchFamily="34" charset="-122"/>
                <a:ea typeface="思源黑体 CN Normal" panose="020B0400000000000000" pitchFamily="34" charset="-122"/>
              </a:rPr>
              <a:t>概率的性质</a:t>
            </a:r>
            <a:endParaRPr lang="en-US" altLang="zh-CN" sz="3200" dirty="0"/>
          </a:p>
        </p:txBody>
      </p:sp>
      <p:sp>
        <p:nvSpPr>
          <p:cNvPr id="15" name="矩形 14"/>
          <p:cNvSpPr/>
          <p:nvPr/>
        </p:nvSpPr>
        <p:spPr>
          <a:xfrm>
            <a:off x="1781662" y="1790194"/>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1393899" y="1127167"/>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082845" y="2276177"/>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989436" y="2744301"/>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70</a:t>
            </a:fld>
            <a:endParaRPr lang="zh-CN" altLang="en-US"/>
          </a:p>
        </p:txBody>
      </p:sp>
      <p:sp>
        <p:nvSpPr>
          <p:cNvPr id="9" name="文本框 8"/>
          <p:cNvSpPr txBox="1"/>
          <p:nvPr/>
        </p:nvSpPr>
        <p:spPr>
          <a:xfrm>
            <a:off x="4661047" y="1575368"/>
            <a:ext cx="5321153" cy="523220"/>
          </a:xfrm>
          <a:prstGeom prst="rect">
            <a:avLst/>
          </a:prstGeom>
          <a:noFill/>
          <a:ln w="19050">
            <a:solidFill>
              <a:schemeClr val="accent1"/>
            </a:solidFill>
          </a:ln>
        </p:spPr>
        <p:txBody>
          <a:bodyPr wrap="square">
            <a:spAutoFit/>
          </a:bodyPr>
          <a:lstStyle/>
          <a:p>
            <a:pPr algn="ctr"/>
            <a:r>
              <a:rPr kumimoji="0" lang="zh-CN" altLang="en-US"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非负性、规范性、可列可加性</a:t>
            </a:r>
            <a:endParaRPr lang="zh-CN" altLang="en-US" dirty="0"/>
          </a:p>
        </p:txBody>
      </p:sp>
      <p:sp>
        <p:nvSpPr>
          <p:cNvPr id="10" name="文本框 9"/>
          <p:cNvSpPr txBox="1"/>
          <p:nvPr/>
        </p:nvSpPr>
        <p:spPr>
          <a:xfrm>
            <a:off x="3677126" y="2303969"/>
            <a:ext cx="7774803" cy="4031873"/>
          </a:xfrm>
          <a:prstGeom prst="rect">
            <a:avLst/>
          </a:prstGeom>
          <a:noFill/>
        </p:spPr>
        <p:txBody>
          <a:bodyPr wrap="square">
            <a:spAutoFit/>
          </a:bodyPr>
          <a:lstStyle/>
          <a:p>
            <a:pPr marL="457200" indent="-457200">
              <a:spcBef>
                <a:spcPts val="1200"/>
              </a:spcBef>
              <a:buFont typeface="Arial" panose="020B0604020202020204" pitchFamily="34" charset="0"/>
              <a:buChar char="•"/>
            </a:pPr>
            <a:r>
              <a:rPr kumimoji="0" lang="zh-CN" altLang="en-US"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任何事件发生的概率大于等于</a:t>
            </a:r>
            <a:r>
              <a:rPr kumimoji="0" lang="en-US" altLang="zh-CN"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0</a:t>
            </a:r>
            <a:r>
              <a:rPr kumimoji="0" lang="zh-CN" altLang="en-US"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，小于等于</a:t>
            </a:r>
            <a:r>
              <a:rPr kumimoji="0" lang="en-US" altLang="zh-CN"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1</a:t>
            </a:r>
          </a:p>
          <a:p>
            <a:pPr marL="457200" indent="-457200">
              <a:spcBef>
                <a:spcPts val="1200"/>
              </a:spcBef>
              <a:buFont typeface="Arial" panose="020B0604020202020204" pitchFamily="34" charset="0"/>
              <a:buChar char="•"/>
            </a:pPr>
            <a:r>
              <a:rPr lang="zh-CN" altLang="en-US" sz="2800" dirty="0">
                <a:solidFill>
                  <a:prstClr val="black"/>
                </a:solidFill>
                <a:latin typeface="思源黑体 CN Normal" panose="020B0400000000000000" pitchFamily="34" charset="-122"/>
                <a:ea typeface="思源黑体 CN Normal" panose="020B0400000000000000" pitchFamily="34" charset="-122"/>
              </a:rPr>
              <a:t>不可能事件发生的概率等于</a:t>
            </a:r>
            <a:r>
              <a:rPr lang="en-US" altLang="zh-CN" sz="2800" dirty="0">
                <a:solidFill>
                  <a:prstClr val="black"/>
                </a:solidFill>
                <a:latin typeface="思源黑体 CN Normal" panose="020B0400000000000000" pitchFamily="34" charset="-122"/>
                <a:ea typeface="思源黑体 CN Normal" panose="020B0400000000000000" pitchFamily="34" charset="-122"/>
              </a:rPr>
              <a:t>0</a:t>
            </a:r>
          </a:p>
          <a:p>
            <a:pPr marL="457200" indent="-457200">
              <a:spcBef>
                <a:spcPts val="1200"/>
              </a:spcBef>
              <a:buFont typeface="Arial" panose="020B0604020202020204" pitchFamily="34" charset="0"/>
              <a:buChar char="•"/>
            </a:pPr>
            <a:r>
              <a:rPr kumimoji="0" lang="zh-CN" altLang="en-US"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有限可加性</a:t>
            </a:r>
            <a:endParaRPr kumimoji="0" lang="en-US" altLang="zh-CN"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endParaRPr>
          </a:p>
          <a:p>
            <a:pPr marL="457200" indent="-457200">
              <a:spcBef>
                <a:spcPts val="1200"/>
              </a:spcBef>
              <a:buFont typeface="Arial" panose="020B0604020202020204" pitchFamily="34" charset="0"/>
              <a:buChar char="•"/>
            </a:pPr>
            <a:r>
              <a:rPr lang="zh-CN" altLang="en-US" sz="2800" dirty="0">
                <a:solidFill>
                  <a:prstClr val="black"/>
                </a:solidFill>
                <a:latin typeface="思源黑体 CN Normal" panose="020B0400000000000000" pitchFamily="34" charset="-122"/>
                <a:ea typeface="思源黑体 CN Normal" panose="020B0400000000000000" pitchFamily="34" charset="-122"/>
              </a:rPr>
              <a:t>单调性</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marL="457200" indent="-457200">
              <a:spcBef>
                <a:spcPts val="1200"/>
              </a:spcBef>
              <a:buFont typeface="Arial" panose="020B0604020202020204" pitchFamily="34" charset="0"/>
              <a:buChar char="•"/>
            </a:pPr>
            <a:r>
              <a:rPr kumimoji="0" lang="zh-CN" altLang="en-US"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可减性</a:t>
            </a:r>
            <a:endParaRPr kumimoji="0" lang="en-US" altLang="zh-CN"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endParaRPr>
          </a:p>
          <a:p>
            <a:pPr marL="457200" indent="-457200">
              <a:spcBef>
                <a:spcPts val="1200"/>
              </a:spcBef>
              <a:buFont typeface="Arial" panose="020B0604020202020204" pitchFamily="34" charset="0"/>
              <a:buChar char="•"/>
            </a:pPr>
            <a:r>
              <a:rPr kumimoji="0" lang="zh-CN" altLang="en-US"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对立事件的概率的计算公式</a:t>
            </a:r>
            <a:endParaRPr kumimoji="0" lang="en-US" altLang="zh-CN"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endParaRPr>
          </a:p>
          <a:p>
            <a:pPr marL="457200" indent="-457200">
              <a:spcBef>
                <a:spcPts val="1200"/>
              </a:spcBef>
              <a:buFont typeface="Arial" panose="020B0604020202020204" pitchFamily="34" charset="0"/>
              <a:buChar char="•"/>
            </a:pPr>
            <a:r>
              <a:rPr lang="zh-CN" altLang="en-US" sz="2800" dirty="0">
                <a:solidFill>
                  <a:prstClr val="black"/>
                </a:solidFill>
                <a:latin typeface="思源黑体 CN Normal" panose="020B0400000000000000" pitchFamily="34" charset="-122"/>
                <a:ea typeface="思源黑体 CN Normal" panose="020B0400000000000000" pitchFamily="34" charset="-122"/>
              </a:rPr>
              <a:t>两个事件并的概率的加法公式</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54783" y="2033430"/>
            <a:ext cx="6721620" cy="2399665"/>
          </a:xfrm>
          <a:prstGeom prst="rect">
            <a:avLst/>
          </a:prstGeom>
        </p:spPr>
        <p:txBody>
          <a:bodyPr wrap="square">
            <a:spAutoFit/>
          </a:bodyPr>
          <a:lstStyle/>
          <a:p>
            <a:pPr algn="ctr">
              <a:lnSpc>
                <a:spcPts val="3600"/>
              </a:lnSpc>
            </a:pPr>
            <a:r>
              <a:rPr lang="zh-CN" altLang="en-US" sz="3200" dirty="0"/>
              <a:t>第三次作业</a:t>
            </a:r>
            <a:endParaRPr lang="en-US" altLang="zh-CN" sz="3200" dirty="0"/>
          </a:p>
          <a:p>
            <a:pPr algn="ctr">
              <a:lnSpc>
                <a:spcPts val="3600"/>
              </a:lnSpc>
            </a:pPr>
            <a:endParaRPr lang="en-US" altLang="zh-CN" sz="3200" dirty="0"/>
          </a:p>
          <a:p>
            <a:pPr>
              <a:lnSpc>
                <a:spcPts val="3600"/>
              </a:lnSpc>
            </a:pPr>
            <a:r>
              <a:rPr lang="en-US" altLang="zh-CN" sz="3200" dirty="0"/>
              <a:t>104-105</a:t>
            </a:r>
            <a:r>
              <a:rPr lang="zh-CN" altLang="en-US" sz="3200" dirty="0"/>
              <a:t>页练习</a:t>
            </a:r>
            <a:endParaRPr lang="en-US" altLang="zh-CN" sz="3200" dirty="0"/>
          </a:p>
          <a:p>
            <a:pPr>
              <a:lnSpc>
                <a:spcPts val="3600"/>
              </a:lnSpc>
            </a:pPr>
            <a:endParaRPr lang="en-US" altLang="zh-CN" sz="3200" dirty="0"/>
          </a:p>
          <a:p>
            <a:pPr>
              <a:lnSpc>
                <a:spcPts val="3600"/>
              </a:lnSpc>
            </a:pPr>
            <a:r>
              <a:rPr lang="en-US" altLang="zh-CN" sz="3200" dirty="0"/>
              <a:t>2.8</a:t>
            </a:r>
            <a:r>
              <a:rPr lang="zh-CN" altLang="en-US" sz="3200" dirty="0"/>
              <a:t>、</a:t>
            </a:r>
            <a:r>
              <a:rPr lang="en-US" altLang="zh-CN" sz="3200" dirty="0"/>
              <a:t>2.9</a:t>
            </a:r>
            <a:r>
              <a:rPr lang="zh-CN" altLang="en-US" sz="3200" dirty="0"/>
              <a:t>、</a:t>
            </a:r>
            <a:r>
              <a:rPr lang="en-US" altLang="zh-CN" sz="3200" dirty="0"/>
              <a:t>2.11</a:t>
            </a:r>
            <a:r>
              <a:rPr lang="zh-CN" altLang="en-US" sz="3200" dirty="0"/>
              <a:t>、</a:t>
            </a:r>
            <a:r>
              <a:rPr lang="en-US" altLang="zh-CN" sz="3200" dirty="0"/>
              <a:t> 2.17</a:t>
            </a:r>
            <a:r>
              <a:rPr lang="zh-CN" altLang="en-US" sz="3200" dirty="0"/>
              <a:t>、</a:t>
            </a:r>
            <a:r>
              <a:rPr lang="en-US" altLang="zh-CN" sz="3200" dirty="0"/>
              <a:t>2.18</a:t>
            </a:r>
            <a:endParaRPr lang="zh-CN" altLang="en-US" sz="3200" dirty="0"/>
          </a:p>
        </p:txBody>
      </p:sp>
      <p:sp>
        <p:nvSpPr>
          <p:cNvPr id="3" name="灯片编号占位符 2"/>
          <p:cNvSpPr>
            <a:spLocks noGrp="1"/>
          </p:cNvSpPr>
          <p:nvPr>
            <p:ph type="sldNum" sz="quarter" idx="12"/>
          </p:nvPr>
        </p:nvSpPr>
        <p:spPr/>
        <p:txBody>
          <a:bodyPr/>
          <a:lstStyle/>
          <a:p>
            <a:fld id="{5FD308DF-D0D6-41CA-8E01-1A1CE80A10EE}" type="slidenum">
              <a:rPr lang="zh-CN" altLang="en-US" smtClean="0"/>
              <a:t>71</a:t>
            </a:fld>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473" y="94983"/>
            <a:ext cx="4508296" cy="6597352"/>
          </a:xfrm>
          <a:prstGeom prst="rect">
            <a:avLst/>
          </a:prstGeom>
        </p:spPr>
      </p:pic>
      <p:grpSp>
        <p:nvGrpSpPr>
          <p:cNvPr id="5" name="组合 4"/>
          <p:cNvGrpSpPr/>
          <p:nvPr/>
        </p:nvGrpSpPr>
        <p:grpSpPr>
          <a:xfrm>
            <a:off x="1579465" y="33454"/>
            <a:ext cx="7412005" cy="1717713"/>
            <a:chOff x="107504" y="55103"/>
            <a:chExt cx="7412005" cy="1717713"/>
          </a:xfrm>
        </p:grpSpPr>
        <p:pic>
          <p:nvPicPr>
            <p:cNvPr id="6" name="图片 5"/>
            <p:cNvPicPr>
              <a:picLocks noChangeAspect="1"/>
            </p:cNvPicPr>
            <p:nvPr/>
          </p:nvPicPr>
          <p:blipFill>
            <a:blip r:embed="rId3"/>
            <a:stretch>
              <a:fillRect/>
            </a:stretch>
          </p:blipFill>
          <p:spPr>
            <a:xfrm>
              <a:off x="5292080" y="55103"/>
              <a:ext cx="2227429" cy="1539446"/>
            </a:xfrm>
            <a:prstGeom prst="rect">
              <a:avLst/>
            </a:prstGeom>
          </p:spPr>
        </p:pic>
        <p:cxnSp>
          <p:nvCxnSpPr>
            <p:cNvPr id="7" name="直接箭头连接符 6"/>
            <p:cNvCxnSpPr/>
            <p:nvPr/>
          </p:nvCxnSpPr>
          <p:spPr>
            <a:xfrm flipV="1">
              <a:off x="4672944" y="481912"/>
              <a:ext cx="619136" cy="930864"/>
            </a:xfrm>
            <a:prstGeom prst="straightConnector1">
              <a:avLst/>
            </a:prstGeom>
            <a:ln w="50800">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8" name="直接箭头连接符 7"/>
            <p:cNvCxnSpPr/>
            <p:nvPr/>
          </p:nvCxnSpPr>
          <p:spPr>
            <a:xfrm flipV="1">
              <a:off x="4672944" y="1038231"/>
              <a:ext cx="658502" cy="657337"/>
            </a:xfrm>
            <a:prstGeom prst="straightConnector1">
              <a:avLst/>
            </a:prstGeom>
            <a:ln w="5080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9" name="圆角矩形 29"/>
            <p:cNvSpPr/>
            <p:nvPr/>
          </p:nvSpPr>
          <p:spPr>
            <a:xfrm>
              <a:off x="129404" y="1340768"/>
              <a:ext cx="4608512" cy="17054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30"/>
            <p:cNvSpPr/>
            <p:nvPr/>
          </p:nvSpPr>
          <p:spPr>
            <a:xfrm>
              <a:off x="107504" y="1602274"/>
              <a:ext cx="4608512" cy="17054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579465" y="1583379"/>
            <a:ext cx="7412005" cy="2247919"/>
            <a:chOff x="107504" y="1605028"/>
            <a:chExt cx="7412005" cy="2247919"/>
          </a:xfrm>
        </p:grpSpPr>
        <p:pic>
          <p:nvPicPr>
            <p:cNvPr id="12" name="图片 11"/>
            <p:cNvPicPr>
              <a:picLocks noChangeAspect="1"/>
            </p:cNvPicPr>
            <p:nvPr/>
          </p:nvPicPr>
          <p:blipFill>
            <a:blip r:embed="rId4"/>
            <a:stretch>
              <a:fillRect/>
            </a:stretch>
          </p:blipFill>
          <p:spPr>
            <a:xfrm>
              <a:off x="5331446" y="1605028"/>
              <a:ext cx="2188063" cy="2247919"/>
            </a:xfrm>
            <a:prstGeom prst="rect">
              <a:avLst/>
            </a:prstGeom>
          </p:spPr>
        </p:pic>
        <p:cxnSp>
          <p:nvCxnSpPr>
            <p:cNvPr id="13" name="直接箭头连接符 12"/>
            <p:cNvCxnSpPr/>
            <p:nvPr/>
          </p:nvCxnSpPr>
          <p:spPr>
            <a:xfrm flipV="1">
              <a:off x="4644008" y="1868076"/>
              <a:ext cx="687438" cy="48757"/>
            </a:xfrm>
            <a:prstGeom prst="straightConnector1">
              <a:avLst/>
            </a:prstGeom>
            <a:ln w="50800">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14" name="直接箭头连接符 13"/>
            <p:cNvCxnSpPr>
              <a:endCxn id="12" idx="1"/>
            </p:cNvCxnSpPr>
            <p:nvPr/>
          </p:nvCxnSpPr>
          <p:spPr>
            <a:xfrm>
              <a:off x="4644008" y="2150869"/>
              <a:ext cx="687438" cy="578119"/>
            </a:xfrm>
            <a:prstGeom prst="straightConnector1">
              <a:avLst/>
            </a:prstGeom>
            <a:ln w="50800">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15" name="直接箭头连接符 14"/>
            <p:cNvCxnSpPr/>
            <p:nvPr/>
          </p:nvCxnSpPr>
          <p:spPr>
            <a:xfrm>
              <a:off x="4644008" y="2348880"/>
              <a:ext cx="687438" cy="1081757"/>
            </a:xfrm>
            <a:prstGeom prst="straightConnector1">
              <a:avLst/>
            </a:prstGeom>
            <a:ln w="5080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6" name="圆角矩形 31"/>
            <p:cNvSpPr/>
            <p:nvPr/>
          </p:nvSpPr>
          <p:spPr>
            <a:xfrm>
              <a:off x="107504" y="1844824"/>
              <a:ext cx="4608512" cy="17054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32"/>
            <p:cNvSpPr/>
            <p:nvPr/>
          </p:nvSpPr>
          <p:spPr>
            <a:xfrm>
              <a:off x="107504" y="2106330"/>
              <a:ext cx="4608512" cy="17054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33"/>
            <p:cNvSpPr/>
            <p:nvPr/>
          </p:nvSpPr>
          <p:spPr>
            <a:xfrm>
              <a:off x="107504" y="2276872"/>
              <a:ext cx="4608512" cy="17054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1579465" y="3695383"/>
            <a:ext cx="7928645" cy="1274736"/>
            <a:chOff x="107504" y="3717032"/>
            <a:chExt cx="7928645" cy="1274736"/>
          </a:xfrm>
        </p:grpSpPr>
        <p:pic>
          <p:nvPicPr>
            <p:cNvPr id="20" name="图片 19"/>
            <p:cNvPicPr>
              <a:picLocks noChangeAspect="1"/>
            </p:cNvPicPr>
            <p:nvPr/>
          </p:nvPicPr>
          <p:blipFill>
            <a:blip r:embed="rId5"/>
            <a:stretch>
              <a:fillRect/>
            </a:stretch>
          </p:blipFill>
          <p:spPr>
            <a:xfrm>
              <a:off x="5331446" y="3863426"/>
              <a:ext cx="2704703" cy="1128342"/>
            </a:xfrm>
            <a:prstGeom prst="rect">
              <a:avLst/>
            </a:prstGeom>
          </p:spPr>
        </p:pic>
        <p:cxnSp>
          <p:nvCxnSpPr>
            <p:cNvPr id="21" name="直接箭头连接符 20"/>
            <p:cNvCxnSpPr/>
            <p:nvPr/>
          </p:nvCxnSpPr>
          <p:spPr>
            <a:xfrm>
              <a:off x="4644008" y="3787403"/>
              <a:ext cx="648072" cy="398307"/>
            </a:xfrm>
            <a:prstGeom prst="straightConnector1">
              <a:avLst/>
            </a:prstGeom>
            <a:ln w="5080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2" name="圆角矩形 34"/>
            <p:cNvSpPr/>
            <p:nvPr/>
          </p:nvSpPr>
          <p:spPr>
            <a:xfrm>
              <a:off x="107504" y="3717032"/>
              <a:ext cx="4608512" cy="17054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651473" y="4631486"/>
            <a:ext cx="7534490" cy="1824570"/>
            <a:chOff x="179512" y="4653135"/>
            <a:chExt cx="7534490" cy="1824570"/>
          </a:xfrm>
        </p:grpSpPr>
        <p:pic>
          <p:nvPicPr>
            <p:cNvPr id="24" name="图片 23"/>
            <p:cNvPicPr>
              <a:picLocks noChangeAspect="1"/>
            </p:cNvPicPr>
            <p:nvPr/>
          </p:nvPicPr>
          <p:blipFill>
            <a:blip r:embed="rId6"/>
            <a:stretch>
              <a:fillRect/>
            </a:stretch>
          </p:blipFill>
          <p:spPr>
            <a:xfrm>
              <a:off x="5481755" y="5032907"/>
              <a:ext cx="2232247" cy="1444798"/>
            </a:xfrm>
            <a:prstGeom prst="rect">
              <a:avLst/>
            </a:prstGeom>
          </p:spPr>
        </p:pic>
        <p:cxnSp>
          <p:nvCxnSpPr>
            <p:cNvPr id="25" name="直接箭头连接符 24"/>
            <p:cNvCxnSpPr>
              <a:endCxn id="24" idx="1"/>
            </p:cNvCxnSpPr>
            <p:nvPr/>
          </p:nvCxnSpPr>
          <p:spPr>
            <a:xfrm>
              <a:off x="4716016" y="4902901"/>
              <a:ext cx="765739" cy="852405"/>
            </a:xfrm>
            <a:prstGeom prst="straightConnector1">
              <a:avLst/>
            </a:prstGeom>
            <a:ln w="5080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6" name="圆角矩形 35"/>
            <p:cNvSpPr/>
            <p:nvPr/>
          </p:nvSpPr>
          <p:spPr>
            <a:xfrm>
              <a:off x="179512" y="4653135"/>
              <a:ext cx="4608512" cy="37977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72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2499775"/>
            <a:ext cx="7394678" cy="1663397"/>
            <a:chOff x="720622" y="2027076"/>
            <a:chExt cx="7394678" cy="1663397"/>
          </a:xfrm>
        </p:grpSpPr>
        <p:grpSp>
          <p:nvGrpSpPr>
            <p:cNvPr id="33" name="组合 32"/>
            <p:cNvGrpSpPr/>
            <p:nvPr/>
          </p:nvGrpSpPr>
          <p:grpSpPr>
            <a:xfrm>
              <a:off x="1790700" y="2027076"/>
              <a:ext cx="2476500" cy="1107996"/>
              <a:chOff x="1790700" y="2027076"/>
              <a:chExt cx="2476500" cy="1107996"/>
            </a:xfrm>
          </p:grpSpPr>
          <p:sp>
            <p:nvSpPr>
              <p:cNvPr id="18" name="矩形 17"/>
              <p:cNvSpPr/>
              <p:nvPr/>
            </p:nvSpPr>
            <p:spPr>
              <a:xfrm>
                <a:off x="2884488" y="2027076"/>
                <a:ext cx="1242648" cy="1107996"/>
              </a:xfrm>
              <a:prstGeom prst="rect">
                <a:avLst/>
              </a:prstGeom>
            </p:spPr>
            <p:txBody>
              <a:bodyPr wrap="none">
                <a:spAutoFit/>
              </a:bodyPr>
              <a:lstStyle/>
              <a:p>
                <a:pPr lvl="0" algn="ctr">
                  <a:defRPr/>
                </a:pPr>
                <a:r>
                  <a:rPr lang="en-US" altLang="zh-CN" sz="6600" b="1" i="1" dirty="0">
                    <a:solidFill>
                      <a:srgbClr val="004EA2"/>
                    </a:solidFill>
                    <a:latin typeface="+mj-lt"/>
                  </a:rPr>
                  <a:t>2.3</a:t>
                </a:r>
              </a:p>
            </p:txBody>
          </p:sp>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随机变量及特征刻画</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73</a:t>
            </a:fld>
            <a:endParaRPr lang="zh-CN" altLang="en-US"/>
          </a:p>
        </p:txBody>
      </p:sp>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321935" y="1373869"/>
            <a:ext cx="3719636" cy="531946"/>
            <a:chOff x="1053632" y="1397127"/>
            <a:chExt cx="3719636" cy="531946"/>
          </a:xfrm>
        </p:grpSpPr>
        <p:sp>
          <p:nvSpPr>
            <p:cNvPr id="16" name="矩形 15"/>
            <p:cNvSpPr/>
            <p:nvPr/>
          </p:nvSpPr>
          <p:spPr>
            <a:xfrm>
              <a:off x="1520318" y="1405853"/>
              <a:ext cx="3252950"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案例 </a:t>
              </a:r>
              <a:endParaRPr lang="en-US" altLang="zh-CN" sz="2800" dirty="0">
                <a:solidFill>
                  <a:srgbClr val="004EA2"/>
                </a:solidFill>
                <a:ea typeface="思源黑体 CN Bold" panose="020B0800000000000000" pitchFamily="34" charset="-122"/>
              </a:endParaRPr>
            </a:p>
          </p:txBody>
        </p:sp>
        <p:grpSp>
          <p:nvGrpSpPr>
            <p:cNvPr id="17" name="组合 16"/>
            <p:cNvGrpSpPr/>
            <p:nvPr/>
          </p:nvGrpSpPr>
          <p:grpSpPr>
            <a:xfrm>
              <a:off x="1053632" y="1397127"/>
              <a:ext cx="428587" cy="424183"/>
              <a:chOff x="1053632" y="1397127"/>
              <a:chExt cx="428587" cy="424183"/>
            </a:xfrm>
          </p:grpSpPr>
          <p:sp>
            <p:nvSpPr>
              <p:cNvPr id="18" name="矩形 17"/>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109134" y="1448225"/>
                <a:ext cx="373085" cy="373085"/>
                <a:chOff x="1109134" y="1448225"/>
                <a:chExt cx="373085" cy="373085"/>
              </a:xfrm>
            </p:grpSpPr>
            <p:sp>
              <p:nvSpPr>
                <p:cNvPr id="20" name="矩形 19"/>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22" name="矩形 21"/>
          <p:cNvSpPr/>
          <p:nvPr/>
        </p:nvSpPr>
        <p:spPr>
          <a:xfrm>
            <a:off x="1420350" y="1840808"/>
            <a:ext cx="9542415" cy="1588192"/>
          </a:xfrm>
          <a:prstGeom prst="rect">
            <a:avLst/>
          </a:prstGeom>
          <a:noFill/>
          <a:ln w="57150">
            <a:noFill/>
          </a:ln>
        </p:spPr>
        <p:txBody>
          <a:bodyPr wrap="square" anchor="ctr" anchorCtr="0">
            <a:spAutoFit/>
          </a:bodyPr>
          <a:lstStyle/>
          <a:p>
            <a:pPr>
              <a:lnSpc>
                <a:spcPts val="4000"/>
              </a:lnSpc>
            </a:pPr>
            <a:r>
              <a:rPr lang="zh-CN" altLang="en-US" sz="2800" dirty="0">
                <a:ea typeface="思源黑体 CN Normal" panose="020B0400000000000000" pitchFamily="34" charset="-122"/>
              </a:rPr>
              <a:t>        在现实生活中，常关心一个事件</a:t>
            </a:r>
            <a:r>
              <a:rPr lang="zh-CN" altLang="en-US" sz="2800" i="1" dirty="0">
                <a:ea typeface="思源黑体 CN Normal" panose="020B0400000000000000" pitchFamily="34" charset="-122"/>
              </a:rPr>
              <a:t> </a:t>
            </a:r>
            <a:r>
              <a:rPr lang="en-US" altLang="zh-CN" sz="2800" i="1" dirty="0">
                <a:ea typeface="思源黑体 CN Normal" panose="020B0400000000000000" pitchFamily="34" charset="-122"/>
              </a:rPr>
              <a:t>A </a:t>
            </a:r>
            <a:r>
              <a:rPr lang="zh-CN" altLang="en-US" sz="2800" dirty="0">
                <a:ea typeface="思源黑体 CN Normal" panose="020B0400000000000000" pitchFamily="34" charset="-122"/>
              </a:rPr>
              <a:t>是否发生</a:t>
            </a:r>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如果用 </a:t>
            </a:r>
            <a:r>
              <a:rPr lang="en-US" altLang="zh-CN" sz="2800" dirty="0">
                <a:ea typeface="思源黑体 CN Normal" panose="020B0400000000000000" pitchFamily="34" charset="-122"/>
              </a:rPr>
              <a:t>1 </a:t>
            </a:r>
            <a:r>
              <a:rPr lang="zh-CN" altLang="en-US" sz="2800" dirty="0">
                <a:ea typeface="思源黑体 CN Normal" panose="020B0400000000000000" pitchFamily="34" charset="-122"/>
              </a:rPr>
              <a:t>代表事件 </a:t>
            </a:r>
            <a:r>
              <a:rPr lang="en-US" altLang="zh-CN" sz="2800" i="1" dirty="0">
                <a:ea typeface="思源黑体 CN Normal" panose="020B0400000000000000" pitchFamily="34" charset="-122"/>
              </a:rPr>
              <a:t>A </a:t>
            </a:r>
            <a:r>
              <a:rPr lang="zh-CN" altLang="en-US" sz="2800" dirty="0">
                <a:ea typeface="思源黑体 CN Normal" panose="020B0400000000000000" pitchFamily="34" charset="-122"/>
              </a:rPr>
              <a:t>发生，</a:t>
            </a:r>
            <a:r>
              <a:rPr lang="en-US" altLang="zh-CN" sz="2800" dirty="0">
                <a:ea typeface="思源黑体 CN Normal" panose="020B0400000000000000" pitchFamily="34" charset="-122"/>
              </a:rPr>
              <a:t>0 </a:t>
            </a:r>
            <a:r>
              <a:rPr lang="zh-CN" altLang="en-US" sz="2800" dirty="0">
                <a:ea typeface="思源黑体 CN Normal" panose="020B0400000000000000" pitchFamily="34" charset="-122"/>
              </a:rPr>
              <a:t>代表事件 </a:t>
            </a:r>
            <a:r>
              <a:rPr lang="en-US" altLang="zh-CN" sz="2800" i="1" dirty="0">
                <a:ea typeface="思源黑体 CN Normal" panose="020B0400000000000000" pitchFamily="34" charset="-122"/>
              </a:rPr>
              <a:t>A</a:t>
            </a:r>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不发生，则无论事件 </a:t>
            </a:r>
            <a:r>
              <a:rPr lang="en-US" altLang="zh-CN" sz="2800" i="1" dirty="0">
                <a:ea typeface="思源黑体 CN Normal" panose="020B0400000000000000" pitchFamily="34" charset="-122"/>
              </a:rPr>
              <a:t>A </a:t>
            </a:r>
            <a:r>
              <a:rPr lang="zh-CN" altLang="en-US" sz="2800" dirty="0">
                <a:ea typeface="思源黑体 CN Normal" panose="020B0400000000000000" pitchFamily="34" charset="-122"/>
              </a:rPr>
              <a:t>是什么，都可以把所关心的问题的样本空间和事件类统一写成</a:t>
            </a:r>
            <a:endParaRPr lang="en-US" altLang="zh-CN" sz="2800" dirty="0">
              <a:ea typeface="思源黑体 CN Normal" panose="020B0400000000000000" pitchFamily="34" charset="-122"/>
            </a:endParaRPr>
          </a:p>
        </p:txBody>
      </p:sp>
      <p:pic>
        <p:nvPicPr>
          <p:cNvPr id="25" name="图片 24"/>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l="24218" t="72183" r="24922"/>
          <a:stretch>
            <a:fillRect/>
          </a:stretch>
        </p:blipFill>
        <p:spPr>
          <a:xfrm>
            <a:off x="2668246" y="3471756"/>
            <a:ext cx="5993349" cy="840754"/>
          </a:xfrm>
          <a:prstGeom prst="rect">
            <a:avLst/>
          </a:prstGeom>
        </p:spPr>
      </p:pic>
      <p:grpSp>
        <p:nvGrpSpPr>
          <p:cNvPr id="26" name="组合 25"/>
          <p:cNvGrpSpPr/>
          <p:nvPr/>
        </p:nvGrpSpPr>
        <p:grpSpPr>
          <a:xfrm>
            <a:off x="1419395" y="4659207"/>
            <a:ext cx="9624457" cy="544005"/>
            <a:chOff x="832352" y="1684445"/>
            <a:chExt cx="6873918" cy="769441"/>
          </a:xfrm>
        </p:grpSpPr>
        <p:grpSp>
          <p:nvGrpSpPr>
            <p:cNvPr id="27" name="组合 26"/>
            <p:cNvGrpSpPr/>
            <p:nvPr/>
          </p:nvGrpSpPr>
          <p:grpSpPr>
            <a:xfrm>
              <a:off x="832352" y="1684445"/>
              <a:ext cx="6558490" cy="769441"/>
              <a:chOff x="832352" y="1684445"/>
              <a:chExt cx="6558490" cy="769441"/>
            </a:xfrm>
          </p:grpSpPr>
          <p:sp>
            <p:nvSpPr>
              <p:cNvPr id="29" name="矩形 28"/>
              <p:cNvSpPr/>
              <p:nvPr/>
            </p:nvSpPr>
            <p:spPr>
              <a:xfrm>
                <a:off x="873627" y="1684445"/>
                <a:ext cx="6517215"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0" name="矩形 29"/>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28" name="矩形 27"/>
            <p:cNvSpPr/>
            <p:nvPr/>
          </p:nvSpPr>
          <p:spPr>
            <a:xfrm>
              <a:off x="965756" y="1708668"/>
              <a:ext cx="6740514" cy="740043"/>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可用伯努利概率空间描述此类随机现象的概率分布问题</a:t>
              </a:r>
              <a:r>
                <a:rPr lang="en-US" altLang="zh-CN" sz="2800"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p:txBody>
        </p:sp>
      </p:grpSp>
      <p:sp>
        <p:nvSpPr>
          <p:cNvPr id="23" name="灯片编号占位符 22"/>
          <p:cNvSpPr>
            <a:spLocks noGrp="1"/>
          </p:cNvSpPr>
          <p:nvPr>
            <p:ph type="sldNum" sz="quarter" idx="12"/>
          </p:nvPr>
        </p:nvSpPr>
        <p:spPr/>
        <p:txBody>
          <a:bodyPr/>
          <a:lstStyle/>
          <a:p>
            <a:fld id="{5FD308DF-D0D6-41CA-8E01-1A1CE80A10EE}" type="slidenum">
              <a:rPr lang="zh-CN" altLang="en-US" smtClean="0"/>
              <a:t>74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83875" y="2120000"/>
            <a:ext cx="4243260" cy="1082412"/>
          </a:xfrm>
          <a:prstGeom prst="rect">
            <a:avLst/>
          </a:prstGeom>
        </p:spPr>
        <p:txBody>
          <a:bodyPr wrap="square">
            <a:spAutoFit/>
          </a:bodyPr>
          <a:lstStyle/>
          <a:p>
            <a:pPr>
              <a:lnSpc>
                <a:spcPct val="120000"/>
              </a:lnSpc>
            </a:pPr>
            <a:r>
              <a:rPr lang="zh-CN" altLang="en-US" sz="2800" dirty="0"/>
              <a:t>可通过映射把各类样本空间转化为实数空间；</a:t>
            </a:r>
          </a:p>
        </p:txBody>
      </p:sp>
      <p:sp>
        <p:nvSpPr>
          <p:cNvPr id="8" name="矩形 7"/>
          <p:cNvSpPr/>
          <p:nvPr/>
        </p:nvSpPr>
        <p:spPr>
          <a:xfrm>
            <a:off x="5183875" y="3429000"/>
            <a:ext cx="4243260" cy="1082412"/>
          </a:xfrm>
          <a:prstGeom prst="rect">
            <a:avLst/>
          </a:prstGeom>
        </p:spPr>
        <p:txBody>
          <a:bodyPr wrap="square">
            <a:spAutoFit/>
          </a:bodyPr>
          <a:lstStyle/>
          <a:p>
            <a:pPr>
              <a:lnSpc>
                <a:spcPct val="120000"/>
              </a:lnSpc>
            </a:pPr>
            <a:r>
              <a:rPr lang="zh-CN" altLang="en-US" sz="2800" dirty="0"/>
              <a:t>可通过实数域上的概率空间来研究随机现象</a:t>
            </a:r>
            <a:r>
              <a:rPr lang="en-US" altLang="zh-CN" sz="2800" dirty="0"/>
              <a:t>.</a:t>
            </a:r>
            <a:endParaRPr lang="zh-CN" altLang="en-US" sz="2800" dirty="0"/>
          </a:p>
        </p:txBody>
      </p:sp>
      <p:sp>
        <p:nvSpPr>
          <p:cNvPr id="9" name="灯片编号占位符 8"/>
          <p:cNvSpPr>
            <a:spLocks noGrp="1"/>
          </p:cNvSpPr>
          <p:nvPr>
            <p:ph type="sldNum" sz="quarter" idx="12"/>
          </p:nvPr>
        </p:nvSpPr>
        <p:spPr/>
        <p:txBody>
          <a:bodyPr/>
          <a:lstStyle/>
          <a:p>
            <a:fld id="{5FD308DF-D0D6-41CA-8E01-1A1CE80A10EE}" type="slidenum">
              <a:rPr lang="zh-CN" altLang="en-US" smtClean="0"/>
              <a:t>75</a:t>
            </a:fld>
            <a:endParaRPr lang="zh-CN" altLang="en-US"/>
          </a:p>
        </p:txBody>
      </p:sp>
      <p:sp>
        <p:nvSpPr>
          <p:cNvPr id="10" name="椭圆 9"/>
          <p:cNvSpPr/>
          <p:nvPr/>
        </p:nvSpPr>
        <p:spPr>
          <a:xfrm>
            <a:off x="1988327" y="2043790"/>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66381" y="2706817"/>
            <a:ext cx="902812" cy="523220"/>
          </a:xfrm>
          <a:prstGeom prst="rect">
            <a:avLst/>
          </a:prstGeom>
        </p:spPr>
        <p:txBody>
          <a:bodyPr wrap="none">
            <a:spAutoFit/>
          </a:bodyPr>
          <a:lstStyle/>
          <a:p>
            <a:pPr algn="ctr"/>
            <a:r>
              <a:rPr lang="zh-CN" altLang="en-US" sz="2800" b="1" dirty="0">
                <a:solidFill>
                  <a:srgbClr val="004EA2"/>
                </a:solidFill>
              </a:rPr>
              <a:t>启示</a:t>
            </a:r>
          </a:p>
        </p:txBody>
      </p:sp>
      <p:cxnSp>
        <p:nvCxnSpPr>
          <p:cNvPr id="12" name="直接连接符 11"/>
          <p:cNvCxnSpPr/>
          <p:nvPr/>
        </p:nvCxnSpPr>
        <p:spPr>
          <a:xfrm>
            <a:off x="2278620" y="2043790"/>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67566" y="3192800"/>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74157" y="3660924"/>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672683" y="1474718"/>
            <a:ext cx="8809464" cy="1075487"/>
          </a:xfrm>
          <a:prstGeom prst="rect">
            <a:avLst/>
          </a:prstGeom>
          <a:noFill/>
          <a:ln w="57150">
            <a:noFill/>
          </a:ln>
        </p:spPr>
        <p:txBody>
          <a:bodyPr wrap="square" anchor="ctr" anchorCtr="0">
            <a:spAutoFit/>
          </a:bodyPr>
          <a:lstStyle/>
          <a:p>
            <a:pPr>
              <a:lnSpc>
                <a:spcPts val="4000"/>
              </a:lnSpc>
            </a:pPr>
            <a:r>
              <a:rPr lang="zh-CN" altLang="en-US" sz="2800" dirty="0">
                <a:latin typeface="思源黑体 CN Normal" panose="020B0400000000000000" pitchFamily="34" charset="-122"/>
                <a:ea typeface="思源黑体 CN Normal" panose="020B0400000000000000" pitchFamily="34" charset="-122"/>
              </a:rPr>
              <a:t>       随机现象可纳入概率空间的框架研究， 各随机现象的样本空间千变万化，加大了随机现象的研究难度</a:t>
            </a:r>
            <a:r>
              <a:rPr lang="en-US" altLang="zh-CN" sz="2800"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p:txBody>
      </p:sp>
      <p:grpSp>
        <p:nvGrpSpPr>
          <p:cNvPr id="41" name="组合 40"/>
          <p:cNvGrpSpPr/>
          <p:nvPr/>
        </p:nvGrpSpPr>
        <p:grpSpPr>
          <a:xfrm>
            <a:off x="1546302" y="3143443"/>
            <a:ext cx="9099396" cy="571113"/>
            <a:chOff x="838547" y="3123239"/>
            <a:chExt cx="6973160" cy="571113"/>
          </a:xfrm>
        </p:grpSpPr>
        <p:sp>
          <p:nvSpPr>
            <p:cNvPr id="43" name="矩形 42"/>
            <p:cNvSpPr/>
            <p:nvPr/>
          </p:nvSpPr>
          <p:spPr>
            <a:xfrm>
              <a:off x="1059167" y="3123239"/>
              <a:ext cx="6641448" cy="523220"/>
            </a:xfrm>
            <a:prstGeom prst="rect">
              <a:avLst/>
            </a:prstGeom>
            <a:noFill/>
            <a:ln w="57150">
              <a:noFill/>
            </a:ln>
          </p:spPr>
          <p:txBody>
            <a:bodyPr wrap="square" anchor="ctr" anchorCtr="0">
              <a:spAutoFit/>
            </a:bodyPr>
            <a:lstStyle/>
            <a:p>
              <a:r>
                <a:rPr lang="zh-CN" altLang="en-US" sz="2800" dirty="0">
                  <a:solidFill>
                    <a:srgbClr val="FF0000"/>
                  </a:solidFill>
                  <a:latin typeface="思源黑体 CN Normal" panose="020B0400000000000000" pitchFamily="34" charset="-122"/>
                  <a:ea typeface="思源黑体 CN Normal" panose="020B0400000000000000" pitchFamily="34" charset="-122"/>
                </a:rPr>
                <a:t>问题：</a:t>
              </a:r>
              <a:r>
                <a:rPr lang="zh-CN" altLang="en-US" sz="2800" dirty="0">
                  <a:latin typeface="思源黑体 CN Normal" panose="020B0400000000000000" pitchFamily="34" charset="-122"/>
                  <a:ea typeface="思源黑体 CN Normal" panose="020B0400000000000000" pitchFamily="34" charset="-122"/>
                </a:rPr>
                <a:t>是否可以统一</a:t>
              </a:r>
              <a:endParaRPr lang="en-US" altLang="zh-CN" sz="2800" dirty="0">
                <a:latin typeface="思源黑体 CN Normal" panose="020B0400000000000000" pitchFamily="34" charset="-122"/>
                <a:ea typeface="思源黑体 CN Normal" panose="020B0400000000000000" pitchFamily="34" charset="-122"/>
              </a:endParaRPr>
            </a:p>
          </p:txBody>
        </p:sp>
        <p:cxnSp>
          <p:nvCxnSpPr>
            <p:cNvPr id="44" name="直接连接符 43"/>
            <p:cNvCxnSpPr/>
            <p:nvPr/>
          </p:nvCxnSpPr>
          <p:spPr>
            <a:xfrm>
              <a:off x="838547" y="3694352"/>
              <a:ext cx="697316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6" name="矩形 45"/>
          <p:cNvSpPr/>
          <p:nvPr/>
        </p:nvSpPr>
        <p:spPr>
          <a:xfrm>
            <a:off x="1905332" y="4159837"/>
            <a:ext cx="8264580" cy="1075487"/>
          </a:xfrm>
          <a:prstGeom prst="rect">
            <a:avLst/>
          </a:prstGeom>
          <a:noFill/>
          <a:ln w="57150">
            <a:noFill/>
          </a:ln>
        </p:spPr>
        <p:txBody>
          <a:bodyPr wrap="square" anchor="ctr" anchorCtr="0">
            <a:spAutoFit/>
          </a:bodyPr>
          <a:lstStyle/>
          <a:p>
            <a:pPr>
              <a:lnSpc>
                <a:spcPts val="4000"/>
              </a:lnSpc>
            </a:pPr>
            <a:r>
              <a:rPr lang="zh-CN" altLang="en-US" sz="2800" dirty="0">
                <a:latin typeface="思源黑体 CN Normal" panose="020B0400000000000000" pitchFamily="34" charset="-122"/>
                <a:ea typeface="思源黑体 CN Normal" panose="020B0400000000000000" pitchFamily="34" charset="-122"/>
              </a:rPr>
              <a:t>       本节学习把抽象样本空间中的概率问题转化为实数空间中的概率问题的方法和途径</a:t>
            </a:r>
            <a:r>
              <a:rPr lang="en-US" altLang="zh-CN" sz="2800"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p:txBody>
      </p:sp>
      <p:sp>
        <p:nvSpPr>
          <p:cNvPr id="3" name="灯片编号占位符 2"/>
          <p:cNvSpPr>
            <a:spLocks noGrp="1"/>
          </p:cNvSpPr>
          <p:nvPr>
            <p:ph type="sldNum" sz="quarter" idx="12"/>
          </p:nvPr>
        </p:nvSpPr>
        <p:spPr/>
        <p:txBody>
          <a:bodyPr/>
          <a:lstStyle/>
          <a:p>
            <a:fld id="{5FD308DF-D0D6-41CA-8E01-1A1CE80A10EE}" type="slidenum">
              <a:rPr lang="zh-CN" altLang="en-US" smtClean="0"/>
              <a:t>76</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28672" y="1606578"/>
            <a:ext cx="5832816" cy="752944"/>
            <a:chOff x="1796834" y="1905903"/>
            <a:chExt cx="5314828" cy="752944"/>
          </a:xfrm>
        </p:grpSpPr>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5" name="矩形 4"/>
            <p:cNvSpPr/>
            <p:nvPr/>
          </p:nvSpPr>
          <p:spPr>
            <a:xfrm>
              <a:off x="1796834" y="2197182"/>
              <a:ext cx="5314828" cy="461665"/>
            </a:xfrm>
            <a:prstGeom prst="rect">
              <a:avLst/>
            </a:prstGeom>
            <a:noFill/>
            <a:ln w="57150">
              <a:noFill/>
            </a:ln>
          </p:spPr>
          <p:txBody>
            <a:bodyPr wrap="square" anchor="ctr" anchorCtr="0">
              <a:spAutoFit/>
            </a:bodyPr>
            <a:lstStyle/>
            <a:p>
              <a:r>
                <a:rPr lang="zh-CN" altLang="en-US" sz="2400" dirty="0">
                  <a:solidFill>
                    <a:prstClr val="black"/>
                  </a:solidFill>
                  <a:ea typeface="思源黑体 CN Normal" panose="020B0400000000000000" pitchFamily="34" charset="-122"/>
                </a:rPr>
                <a:t> </a:t>
              </a:r>
            </a:p>
          </p:txBody>
        </p:sp>
      </p:grpSp>
      <p:sp>
        <p:nvSpPr>
          <p:cNvPr id="7" name="矩形 6"/>
          <p:cNvSpPr/>
          <p:nvPr/>
        </p:nvSpPr>
        <p:spPr>
          <a:xfrm>
            <a:off x="1802064" y="1482226"/>
            <a:ext cx="5359424"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a:t>
            </a:r>
            <a:endParaRPr lang="en-US" altLang="zh-CN" sz="2800" b="1" dirty="0">
              <a:solidFill>
                <a:srgbClr val="004EA2"/>
              </a:solidFill>
              <a:ea typeface="思源黑体 CN Normal" panose="020B0400000000000000" pitchFamily="34" charset="-122"/>
            </a:endParaRPr>
          </a:p>
        </p:txBody>
      </p:sp>
      <p:pic>
        <p:nvPicPr>
          <p:cNvPr id="10" name="图片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2565633" y="3078027"/>
            <a:ext cx="5787688" cy="757779"/>
          </a:xfrm>
          <a:prstGeom prst="rect">
            <a:avLst/>
          </a:prstGeom>
          <a:ln>
            <a:noFill/>
          </a:ln>
          <a:effectLst/>
        </p:spPr>
      </p:pic>
      <mc:AlternateContent xmlns:mc="http://schemas.openxmlformats.org/markup-compatibility/2006" xmlns:a14="http://schemas.microsoft.com/office/drawing/2010/main">
        <mc:Choice Requires="a14">
          <p:sp>
            <p:nvSpPr>
              <p:cNvPr id="11" name="矩形 10"/>
              <p:cNvSpPr/>
              <p:nvPr/>
            </p:nvSpPr>
            <p:spPr>
              <a:xfrm>
                <a:off x="1269199" y="3860797"/>
                <a:ext cx="7667868" cy="562270"/>
              </a:xfrm>
              <a:prstGeom prst="rect">
                <a:avLst/>
              </a:prstGeom>
              <a:noFill/>
              <a:ln w="57150">
                <a:noFill/>
              </a:ln>
            </p:spPr>
            <p:txBody>
              <a:bodyPr wrap="square" anchor="ctr" anchorCtr="0">
                <a:spAutoFit/>
              </a:bodyPr>
              <a:lstStyle/>
              <a:p>
                <a:pPr>
                  <a:lnSpc>
                    <a:spcPts val="4000"/>
                  </a:lnSpc>
                </a:pPr>
                <a:r>
                  <a:rPr lang="zh-CN" altLang="en-US" sz="2800" dirty="0">
                    <a:solidFill>
                      <a:prstClr val="black"/>
                    </a:solidFill>
                    <a:ea typeface="思源黑体 CN Normal" panose="020B0400000000000000" pitchFamily="34" charset="-122"/>
                  </a:rPr>
                  <a:t>就称 </a:t>
                </a:r>
                <a14:m>
                  <m:oMath xmlns:m="http://schemas.openxmlformats.org/officeDocument/2006/math">
                    <m:r>
                      <a:rPr lang="zh-CN" altLang="en-US" sz="2800" i="1">
                        <a:solidFill>
                          <a:prstClr val="black"/>
                        </a:solidFill>
                        <a:latin typeface="Cambria Math" panose="02040503050406030204" pitchFamily="18" charset="0"/>
                      </a:rPr>
                      <m:t>𝜉</m:t>
                    </m:r>
                    <m:r>
                      <a:rPr lang="en-US" altLang="zh-CN" sz="2800" b="0" i="1" smtClean="0">
                        <a:solidFill>
                          <a:prstClr val="black"/>
                        </a:solidFill>
                        <a:latin typeface="Cambria Math" panose="02040503050406030204" pitchFamily="18" charset="0"/>
                      </a:rPr>
                      <m:t> </m:t>
                    </m:r>
                  </m:oMath>
                </a14:m>
                <a:r>
                  <a:rPr lang="zh-CN" altLang="en-US" sz="2800" dirty="0">
                    <a:solidFill>
                      <a:prstClr val="black"/>
                    </a:solidFill>
                    <a:ea typeface="思源黑体 CN Normal" panose="020B0400000000000000" pitchFamily="34" charset="-122"/>
                  </a:rPr>
                  <a:t>为</a:t>
                </a:r>
                <a:r>
                  <a:rPr lang="zh-CN" altLang="en-US" sz="2800" dirty="0">
                    <a:solidFill>
                      <a:srgbClr val="FF0000"/>
                    </a:solidFill>
                    <a:ea typeface="思源黑体 CN Normal" panose="020B0400000000000000" pitchFamily="34" charset="-122"/>
                  </a:rPr>
                  <a:t>随机变量</a:t>
                </a:r>
                <a:r>
                  <a:rPr lang="en-US" altLang="zh-CN" sz="2800" dirty="0">
                    <a:solidFill>
                      <a:srgbClr val="FF0000"/>
                    </a:solidFill>
                    <a:ea typeface="思源黑体 CN Normal" panose="020B0400000000000000" pitchFamily="34" charset="-122"/>
                  </a:rPr>
                  <a:t>(</a:t>
                </a:r>
                <a:r>
                  <a:rPr lang="en-US" altLang="zh-CN" sz="2800" b="1" dirty="0">
                    <a:solidFill>
                      <a:srgbClr val="FF0000"/>
                    </a:solidFill>
                  </a:rPr>
                  <a:t>random variable</a:t>
                </a:r>
                <a:r>
                  <a:rPr lang="en-US" altLang="zh-CN" sz="2800" dirty="0">
                    <a:solidFill>
                      <a:srgbClr val="FF0000"/>
                    </a:solidFill>
                    <a:ea typeface="思源黑体 CN Normal" panose="020B0400000000000000" pitchFamily="34" charset="-122"/>
                  </a:rPr>
                  <a:t>).</a:t>
                </a:r>
                <a:endParaRPr lang="zh-CN" altLang="en-US" sz="2800" dirty="0">
                  <a:solidFill>
                    <a:srgbClr val="FF0000"/>
                  </a:solidFill>
                  <a:ea typeface="思源黑体 CN Normal" panose="020B0400000000000000"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1269199" y="3860797"/>
                <a:ext cx="7667868" cy="562270"/>
              </a:xfrm>
              <a:prstGeom prst="rect">
                <a:avLst/>
              </a:prstGeom>
              <a:blipFill rotWithShape="1">
                <a:blip r:embed="rId5"/>
                <a:stretch>
                  <a:fillRect l="-6" t="-112" r="1" b="52"/>
                </a:stretch>
              </a:blipFill>
              <a:ln w="57150">
                <a:noFill/>
              </a:ln>
            </p:spPr>
            <p:txBody>
              <a:bodyPr/>
              <a:lstStyle/>
              <a:p>
                <a:r>
                  <a:rPr lang="zh-CN" altLang="en-US">
                    <a:noFill/>
                  </a:rPr>
                  <a:t> </a:t>
                </a:r>
              </a:p>
            </p:txBody>
          </p:sp>
        </mc:Fallback>
      </mc:AlternateContent>
      <p:sp>
        <p:nvSpPr>
          <p:cNvPr id="8" name="灯片编号占位符 7"/>
          <p:cNvSpPr>
            <a:spLocks noGrp="1"/>
          </p:cNvSpPr>
          <p:nvPr>
            <p:ph type="sldNum" sz="quarter" idx="12"/>
          </p:nvPr>
        </p:nvSpPr>
        <p:spPr/>
        <p:txBody>
          <a:bodyPr/>
          <a:lstStyle/>
          <a:p>
            <a:fld id="{5FD308DF-D0D6-41CA-8E01-1A1CE80A10EE}" type="slidenum">
              <a:rPr lang="zh-CN" altLang="en-US" smtClean="0"/>
              <a:t>77</a:t>
            </a:fld>
            <a:endParaRPr lang="zh-CN" altLang="en-US"/>
          </a:p>
        </p:txBody>
      </p:sp>
      <mc:AlternateContent xmlns:mc="http://schemas.openxmlformats.org/markup-compatibility/2006" xmlns:a14="http://schemas.microsoft.com/office/drawing/2010/main">
        <mc:Choice Requires="a14">
          <p:sp>
            <p:nvSpPr>
              <p:cNvPr id="9" name="矩形 8"/>
              <p:cNvSpPr/>
              <p:nvPr/>
            </p:nvSpPr>
            <p:spPr>
              <a:xfrm>
                <a:off x="1269199" y="2053838"/>
                <a:ext cx="9054790" cy="1075231"/>
              </a:xfrm>
              <a:prstGeom prst="rect">
                <a:avLst/>
              </a:prstGeom>
            </p:spPr>
            <p:txBody>
              <a:bodyPr wrap="square">
                <a:spAutoFit/>
              </a:bodyPr>
              <a:lstStyle/>
              <a:p>
                <a:pPr>
                  <a:lnSpc>
                    <a:spcPts val="4000"/>
                  </a:lnSpc>
                </a:pPr>
                <a:r>
                  <a:rPr lang="zh-CN" altLang="en-US" sz="2800" dirty="0">
                    <a:solidFill>
                      <a:prstClr val="black"/>
                    </a:solidFill>
                    <a:ea typeface="思源黑体 CN Normal" panose="020B0400000000000000" pitchFamily="34" charset="-122"/>
                  </a:rPr>
                  <a:t>设</a:t>
                </a:r>
                <a:r>
                  <a:rPr lang="en-US" altLang="zh-CN" sz="2800" dirty="0">
                    <a:solidFill>
                      <a:prstClr val="black"/>
                    </a:solidFill>
                    <a:ea typeface="思源黑体 CN Normal" panose="020B0400000000000000" pitchFamily="34" charset="-122"/>
                  </a:rPr>
                  <a:t>(</a:t>
                </a:r>
                <a14:m>
                  <m:oMath xmlns:m="http://schemas.openxmlformats.org/officeDocument/2006/math">
                    <m:r>
                      <a:rPr lang="en-US" altLang="zh-CN" sz="2800" i="1">
                        <a:solidFill>
                          <a:prstClr val="black"/>
                        </a:solidFill>
                        <a:latin typeface="Cambria Math" panose="02040503050406030204" pitchFamily="18" charset="0"/>
                      </a:rPr>
                      <m:t>𝛺</m:t>
                    </m:r>
                    <m:r>
                      <a:rPr lang="zh-CN" altLang="en-US" sz="2800" i="1">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ℱ</m:t>
                    </m:r>
                    <m:r>
                      <a:rPr lang="zh-CN" altLang="en-US" sz="2800" i="1">
                        <a:solidFill>
                          <a:prstClr val="black"/>
                        </a:solidFill>
                        <a:latin typeface="Cambria Math" panose="02040503050406030204" pitchFamily="18" charset="0"/>
                      </a:rPr>
                      <m:t>，</m:t>
                    </m:r>
                    <m:r>
                      <a:rPr lang="en-US" altLang="zh-CN" sz="2800" b="1" i="1">
                        <a:latin typeface="Cambria Math" panose="02040503050406030204"/>
                        <a:ea typeface="Cambria Math" panose="02040503050406030204"/>
                      </a:rPr>
                      <m:t>ℙ</m:t>
                    </m:r>
                  </m:oMath>
                </a14:m>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为概率空间，</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为定义在</a:t>
                </a:r>
                <a14:m>
                  <m:oMath xmlns:m="http://schemas.openxmlformats.org/officeDocument/2006/math">
                    <m:r>
                      <a:rPr lang="en-US" altLang="zh-CN" sz="2800" i="1" dirty="0">
                        <a:solidFill>
                          <a:prstClr val="black"/>
                        </a:solidFill>
                        <a:latin typeface="Cambria Math" panose="02040503050406030204" pitchFamily="18" charset="0"/>
                      </a:rPr>
                      <m:t>𝛺</m:t>
                    </m:r>
                  </m:oMath>
                </a14:m>
                <a:r>
                  <a:rPr lang="zh-CN" altLang="en-US" sz="2800" dirty="0">
                    <a:solidFill>
                      <a:prstClr val="black"/>
                    </a:solidFill>
                    <a:ea typeface="思源黑体 CN Normal" panose="020B0400000000000000" pitchFamily="34" charset="-122"/>
                  </a:rPr>
                  <a:t>上的实函数</a:t>
                </a:r>
                <a:r>
                  <a:rPr lang="en-US" altLang="zh-CN" sz="2800" dirty="0">
                    <a:solidFill>
                      <a:prstClr val="black"/>
                    </a:solidFill>
                    <a:ea typeface="思源黑体 CN Normal" panose="020B0400000000000000" pitchFamily="34" charset="-122"/>
                  </a:rPr>
                  <a:t>.  </a:t>
                </a:r>
                <a:r>
                  <a:rPr lang="zh-CN" altLang="en-US" sz="2800" dirty="0">
                    <a:solidFill>
                      <a:prstClr val="black"/>
                    </a:solidFill>
                    <a:ea typeface="思源黑体 CN Normal" panose="020B0400000000000000" pitchFamily="34" charset="-122"/>
                  </a:rPr>
                  <a:t>若对于任何实数 </a:t>
                </a:r>
                <a:r>
                  <a:rPr lang="en-US" altLang="zh-CN" sz="2800" i="1" dirty="0">
                    <a:solidFill>
                      <a:prstClr val="black"/>
                    </a:solidFill>
                    <a:ea typeface="思源黑体 CN Normal" panose="020B0400000000000000" pitchFamily="34" charset="-122"/>
                  </a:rPr>
                  <a:t>x </a:t>
                </a:r>
                <a:r>
                  <a:rPr lang="zh-CN" altLang="en-US" sz="2800" dirty="0">
                    <a:solidFill>
                      <a:prstClr val="black"/>
                    </a:solidFill>
                    <a:ea typeface="思源黑体 CN Normal" panose="020B0400000000000000" pitchFamily="34" charset="-122"/>
                  </a:rPr>
                  <a:t>有</a:t>
                </a:r>
              </a:p>
            </p:txBody>
          </p:sp>
        </mc:Choice>
        <mc:Fallback xmlns="">
          <p:sp>
            <p:nvSpPr>
              <p:cNvPr id="9" name="矩形 8"/>
              <p:cNvSpPr>
                <a:spLocks noRot="1" noChangeAspect="1" noMove="1" noResize="1" noEditPoints="1" noAdjustHandles="1" noChangeArrowheads="1" noChangeShapeType="1" noTextEdit="1"/>
              </p:cNvSpPr>
              <p:nvPr/>
            </p:nvSpPr>
            <p:spPr>
              <a:xfrm>
                <a:off x="1269199" y="2053838"/>
                <a:ext cx="9054790" cy="1075231"/>
              </a:xfrm>
              <a:prstGeom prst="rect">
                <a:avLst/>
              </a:prstGeom>
              <a:blipFill rotWithShape="1">
                <a:blip r:embed="rId6"/>
                <a:stretch>
                  <a:fillRect l="-5" t="-23" r="2" b="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185928" y="4712291"/>
                <a:ext cx="9465164" cy="1517660"/>
              </a:xfrm>
              <a:prstGeom prst="rect">
                <a:avLst/>
              </a:prstGeom>
            </p:spPr>
            <p:txBody>
              <a:bodyPr wrap="square">
                <a:spAutoFit/>
              </a:bodyPr>
              <a:lstStyle/>
              <a:p>
                <a:pPr>
                  <a:lnSpc>
                    <a:spcPts val="3800"/>
                  </a:lnSpc>
                </a:pPr>
                <a14:m>
                  <m:oMath xmlns:m="http://schemas.openxmlformats.org/officeDocument/2006/math">
                    <m:d>
                      <m:dPr>
                        <m:begChr m:val="{"/>
                        <m:endChr m:val="}"/>
                        <m:ctrlPr>
                          <a:rPr lang="en-US" altLang="zh-CN" sz="2800" b="1" i="1">
                            <a:latin typeface="Cambria Math" panose="02040503050406030204" pitchFamily="18" charset="0"/>
                          </a:rPr>
                        </m:ctrlPr>
                      </m:dPr>
                      <m:e>
                        <m:r>
                          <a:rPr lang="zh-CN" altLang="en-US" sz="2800" b="1">
                            <a:latin typeface="Cambria Math" panose="02040503050406030204"/>
                          </a:rPr>
                          <m:t>𝜉</m:t>
                        </m:r>
                        <m:r>
                          <a:rPr lang="zh-CN" altLang="en-US" sz="2800" b="1">
                            <a:latin typeface="Cambria Math" panose="02040503050406030204"/>
                          </a:rPr>
                          <m:t>≤</m:t>
                        </m:r>
                        <m:r>
                          <a:rPr lang="en-US" altLang="zh-CN" sz="2800" b="1">
                            <a:latin typeface="Cambria Math" panose="02040503050406030204"/>
                          </a:rPr>
                          <m:t>𝑥</m:t>
                        </m:r>
                      </m:e>
                    </m:d>
                  </m:oMath>
                </a14:m>
                <a:r>
                  <a:rPr lang="zh-CN" altLang="en-US" sz="2800" dirty="0"/>
                  <a:t>的含义：</a:t>
                </a:r>
                <a:endParaRPr lang="en-US" altLang="zh-CN" sz="2800" dirty="0"/>
              </a:p>
              <a:p>
                <a:pPr marL="457200" indent="-457200">
                  <a:lnSpc>
                    <a:spcPts val="3800"/>
                  </a:lnSpc>
                  <a:buFont typeface="Wingdings" panose="05000000000000000000" pitchFamily="2" charset="2"/>
                  <a:buChar char="Ø"/>
                </a:pPr>
                <a:r>
                  <a:rPr lang="zh-CN" altLang="en-US" sz="2800" dirty="0"/>
                  <a:t>是由满足条件</a:t>
                </a:r>
                <a14:m>
                  <m:oMath xmlns:m="http://schemas.openxmlformats.org/officeDocument/2006/math">
                    <m:r>
                      <a:rPr lang="zh-CN" altLang="en-US" sz="2800" b="1">
                        <a:latin typeface="Cambria Math" panose="02040503050406030204"/>
                      </a:rPr>
                      <m:t>𝜉</m:t>
                    </m:r>
                  </m:oMath>
                </a14:m>
                <a:r>
                  <a:rPr lang="en-US" altLang="zh-CN" sz="2800" b="1" dirty="0"/>
                  <a:t>(</a:t>
                </a:r>
                <a14:m>
                  <m:oMath xmlns:m="http://schemas.openxmlformats.org/officeDocument/2006/math">
                    <m:r>
                      <a:rPr lang="zh-CN" altLang="en-US" sz="2800" b="1">
                        <a:latin typeface="Cambria Math" panose="02040503050406030204"/>
                      </a:rPr>
                      <m:t>𝝎</m:t>
                    </m:r>
                  </m:oMath>
                </a14:m>
                <a:r>
                  <a:rPr lang="en-US" altLang="zh-CN" sz="2800" b="1" dirty="0"/>
                  <a:t>)</a:t>
                </a:r>
                <a:r>
                  <a:rPr lang="zh-CN" altLang="en-US" sz="2800" b="1" dirty="0"/>
                  <a:t> </a:t>
                </a:r>
                <a14:m>
                  <m:oMath xmlns:m="http://schemas.openxmlformats.org/officeDocument/2006/math">
                    <m:r>
                      <a:rPr lang="zh-CN" altLang="en-US" sz="2800" b="1">
                        <a:latin typeface="Cambria Math" panose="02040503050406030204"/>
                      </a:rPr>
                      <m:t>≤</m:t>
                    </m:r>
                    <m:r>
                      <a:rPr lang="en-US" altLang="zh-CN" sz="2800" b="1">
                        <a:latin typeface="Cambria Math" panose="02040503050406030204"/>
                      </a:rPr>
                      <m:t>𝑥</m:t>
                    </m:r>
                  </m:oMath>
                </a14:m>
                <a:r>
                  <a:rPr lang="zh-CN" altLang="en-US" sz="2800" dirty="0"/>
                  <a:t>的样本点构成的</a:t>
                </a:r>
                <a:r>
                  <a:rPr lang="zh-CN" altLang="en-US" sz="2800" b="1" dirty="0">
                    <a:solidFill>
                      <a:srgbClr val="FF0000"/>
                    </a:solidFill>
                  </a:rPr>
                  <a:t>事件</a:t>
                </a:r>
                <a:r>
                  <a:rPr lang="zh-CN" altLang="en-US" sz="2800" b="1" dirty="0"/>
                  <a:t>；</a:t>
                </a:r>
                <a:endParaRPr lang="en-US" altLang="zh-CN" sz="2800" b="1" dirty="0"/>
              </a:p>
              <a:p>
                <a:pPr marL="457200" indent="-457200">
                  <a:lnSpc>
                    <a:spcPts val="3800"/>
                  </a:lnSpc>
                  <a:buFont typeface="Wingdings" panose="05000000000000000000" pitchFamily="2" charset="2"/>
                  <a:buChar char="Ø"/>
                </a:pPr>
                <a:r>
                  <a:rPr lang="zh-CN" altLang="en-US" sz="2800" dirty="0"/>
                  <a:t>是使得随机变量</a:t>
                </a:r>
                <a14:m>
                  <m:oMath xmlns:m="http://schemas.openxmlformats.org/officeDocument/2006/math">
                    <m:r>
                      <a:rPr lang="zh-CN" altLang="en-US" sz="2800" b="1">
                        <a:latin typeface="Cambria Math" panose="02040503050406030204"/>
                      </a:rPr>
                      <m:t>𝜉</m:t>
                    </m:r>
                  </m:oMath>
                </a14:m>
                <a:r>
                  <a:rPr lang="zh-CN" altLang="en-US" sz="2800" dirty="0"/>
                  <a:t>落入区间</a:t>
                </a:r>
                <a14:m>
                  <m:oMath xmlns:m="http://schemas.openxmlformats.org/officeDocument/2006/math">
                    <m:d>
                      <m:dPr>
                        <m:endChr m:val="]"/>
                        <m:ctrlPr>
                          <a:rPr lang="en-US" altLang="zh-CN" sz="2800" b="1" i="1">
                            <a:latin typeface="Cambria Math" panose="02040503050406030204" pitchFamily="18" charset="0"/>
                          </a:rPr>
                        </m:ctrlPr>
                      </m:dPr>
                      <m:e>
                        <m:r>
                          <a:rPr lang="en-US" altLang="zh-CN" sz="2800" b="1" i="1">
                            <a:latin typeface="Cambria Math" panose="02040503050406030204"/>
                          </a:rPr>
                          <m:t>−</m:t>
                        </m:r>
                        <m:r>
                          <a:rPr lang="en-US" altLang="zh-CN" sz="2800" b="1" i="1">
                            <a:latin typeface="Cambria Math" panose="02040503050406030204" pitchFamily="18" charset="0"/>
                            <a:sym typeface="Symbol" panose="05050102010706020507" pitchFamily="18" charset="2"/>
                          </a:rPr>
                          <m:t></m:t>
                        </m:r>
                        <m:r>
                          <a:rPr lang="en-US" altLang="zh-CN" sz="2800" b="1" i="1">
                            <a:latin typeface="Cambria Math" panose="02040503050406030204"/>
                          </a:rPr>
                          <m:t>,</m:t>
                        </m:r>
                        <m:r>
                          <a:rPr lang="en-US" altLang="zh-CN" sz="2800" b="1" i="1">
                            <a:latin typeface="Cambria Math" panose="02040503050406030204" pitchFamily="18" charset="0"/>
                          </a:rPr>
                          <m:t>𝒙</m:t>
                        </m:r>
                      </m:e>
                    </m:d>
                  </m:oMath>
                </a14:m>
                <a:r>
                  <a:rPr lang="zh-CN" altLang="en-US" sz="2800" dirty="0"/>
                  <a:t>的样本点所构成的</a:t>
                </a:r>
                <a:r>
                  <a:rPr lang="zh-CN" altLang="en-US" sz="2800" b="1" dirty="0">
                    <a:solidFill>
                      <a:srgbClr val="FF0000"/>
                    </a:solidFill>
                  </a:rPr>
                  <a:t>集合</a:t>
                </a:r>
                <a:r>
                  <a:rPr lang="en-US" altLang="zh-CN" sz="2800" dirty="0">
                    <a:solidFill>
                      <a:prstClr val="black"/>
                    </a:solidFill>
                    <a:ea typeface="思源黑体 CN Normal" panose="020B0400000000000000" pitchFamily="34" charset="-122"/>
                  </a:rPr>
                  <a:t>.</a:t>
                </a:r>
                <a:endParaRPr lang="en-US" altLang="zh-CN" sz="2800" b="1"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1185928" y="4712291"/>
                <a:ext cx="9465164" cy="1517660"/>
              </a:xfrm>
              <a:prstGeom prst="rect">
                <a:avLst/>
              </a:prstGeom>
              <a:blipFill rotWithShape="1">
                <a:blip r:embed="rId7"/>
                <a:stretch>
                  <a:fillRect l="-4" t="-39" r="3" b="40"/>
                </a:stretch>
              </a:blipFill>
            </p:spPr>
            <p:txBody>
              <a:bodyPr/>
              <a:lstStyle/>
              <a:p>
                <a:r>
                  <a:rPr lang="zh-CN" altLang="en-US">
                    <a:noFill/>
                  </a:rPr>
                  <a:t> </a:t>
                </a:r>
              </a:p>
            </p:txBody>
          </p:sp>
        </mc:Fallback>
      </mc:AlternateContent>
      <p:grpSp>
        <p:nvGrpSpPr>
          <p:cNvPr id="13" name="组合 12"/>
          <p:cNvGrpSpPr/>
          <p:nvPr/>
        </p:nvGrpSpPr>
        <p:grpSpPr>
          <a:xfrm>
            <a:off x="3061820" y="914926"/>
            <a:ext cx="6263639" cy="519773"/>
            <a:chOff x="1676400" y="988194"/>
            <a:chExt cx="6263639" cy="519773"/>
          </a:xfrm>
        </p:grpSpPr>
        <p:grpSp>
          <p:nvGrpSpPr>
            <p:cNvPr id="14" name="组合 13"/>
            <p:cNvGrpSpPr/>
            <p:nvPr/>
          </p:nvGrpSpPr>
          <p:grpSpPr>
            <a:xfrm>
              <a:off x="1676400" y="988194"/>
              <a:ext cx="6263639" cy="519773"/>
              <a:chOff x="1676400" y="988194"/>
              <a:chExt cx="6263639" cy="519773"/>
            </a:xfrm>
          </p:grpSpPr>
          <p:sp>
            <p:nvSpPr>
              <p:cNvPr id="16" name="矩形 15"/>
              <p:cNvSpPr/>
              <p:nvPr/>
            </p:nvSpPr>
            <p:spPr>
              <a:xfrm>
                <a:off x="1676400" y="988194"/>
                <a:ext cx="6263639"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750294" y="1182412"/>
                <a:ext cx="511349" cy="158665"/>
                <a:chOff x="1750294" y="1182412"/>
                <a:chExt cx="511349" cy="158665"/>
              </a:xfrm>
            </p:grpSpPr>
            <p:grpSp>
              <p:nvGrpSpPr>
                <p:cNvPr id="18" name="组合 17"/>
                <p:cNvGrpSpPr/>
                <p:nvPr/>
              </p:nvGrpSpPr>
              <p:grpSpPr>
                <a:xfrm>
                  <a:off x="1782744" y="1182412"/>
                  <a:ext cx="442916" cy="158665"/>
                  <a:chOff x="1612104" y="779548"/>
                  <a:chExt cx="442916" cy="158665"/>
                </a:xfrm>
              </p:grpSpPr>
              <p:cxnSp>
                <p:nvCxnSpPr>
                  <p:cNvPr id="21" name="直接连接符 20"/>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19" name="椭圆 18"/>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 name="TextBox 30"/>
            <p:cNvSpPr txBox="1"/>
            <p:nvPr/>
          </p:nvSpPr>
          <p:spPr>
            <a:xfrm>
              <a:off x="2619636" y="1015524"/>
              <a:ext cx="5291828"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    随机变量及其分布函数</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01170" y="1206541"/>
            <a:ext cx="5858996" cy="523220"/>
            <a:chOff x="1180079" y="1357075"/>
            <a:chExt cx="5858996" cy="523220"/>
          </a:xfrm>
        </p:grpSpPr>
        <p:sp>
          <p:nvSpPr>
            <p:cNvPr id="3" name="矩形 2"/>
            <p:cNvSpPr/>
            <p:nvPr/>
          </p:nvSpPr>
          <p:spPr>
            <a:xfrm>
              <a:off x="1555751" y="1357075"/>
              <a:ext cx="5483324"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伯努利概率空间上定义随机变量 </a:t>
              </a:r>
              <a:endParaRPr lang="en-US" altLang="zh-CN" sz="2800" b="1"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7" name="矩形 6"/>
              <p:cNvSpPr/>
              <p:nvPr/>
            </p:nvSpPr>
            <p:spPr>
              <a:xfrm>
                <a:off x="1578424" y="1930782"/>
                <a:ext cx="9082142" cy="1598386"/>
              </a:xfrm>
              <a:prstGeom prst="rect">
                <a:avLst/>
              </a:prstGeom>
            </p:spPr>
            <p:txBody>
              <a:bodyPr wrap="square">
                <a:spAutoFit/>
              </a:bodyPr>
              <a:lstStyle/>
              <a:p>
                <a:pPr>
                  <a:lnSpc>
                    <a:spcPct val="120000"/>
                  </a:lnSpc>
                </a:pPr>
                <a:r>
                  <a:rPr lang="zh-CN" altLang="en-US" sz="2800" dirty="0"/>
                  <a:t>在投掷一枚硬币的实验中，样本空间</a:t>
                </a:r>
                <a14:m>
                  <m:oMath xmlns:m="http://schemas.openxmlformats.org/officeDocument/2006/math">
                    <m:r>
                      <m:rPr>
                        <m:sty m:val="p"/>
                      </m:rPr>
                      <a:rPr lang="en-US" altLang="zh-CN" sz="2800" i="0">
                        <a:solidFill>
                          <a:prstClr val="black"/>
                        </a:solidFill>
                        <a:latin typeface="Cambria Math" panose="02040503050406030204" pitchFamily="18" charset="0"/>
                      </a:rPr>
                      <m:t>Ω</m:t>
                    </m:r>
                    <m:r>
                      <a:rPr lang="en-US" altLang="zh-CN" sz="2800" i="1">
                        <a:solidFill>
                          <a:prstClr val="black"/>
                        </a:solidFill>
                        <a:latin typeface="Cambria Math" panose="02040503050406030204" pitchFamily="18" charset="0"/>
                      </a:rPr>
                      <m:t>=</m:t>
                    </m:r>
                    <m:d>
                      <m:dPr>
                        <m:begChr m:val="{"/>
                        <m:endChr m:val="}"/>
                        <m:ctrlPr>
                          <a:rPr lang="en-US" altLang="zh-CN" sz="2800" i="1">
                            <a:solidFill>
                              <a:prstClr val="black"/>
                            </a:solidFill>
                            <a:latin typeface="Cambria Math" panose="02040503050406030204" pitchFamily="18" charset="0"/>
                          </a:rPr>
                        </m:ctrlPr>
                      </m:dPr>
                      <m:e>
                        <m:r>
                          <a:rPr lang="zh-CN" altLang="en-US" sz="2800" i="1">
                            <a:solidFill>
                              <a:prstClr val="black"/>
                            </a:solidFill>
                            <a:latin typeface="Cambria Math" panose="02040503050406030204" pitchFamily="18" charset="0"/>
                          </a:rPr>
                          <m:t>正，反</m:t>
                        </m:r>
                      </m:e>
                    </m:d>
                    <m:r>
                      <a:rPr lang="zh-CN" altLang="en-US" sz="2800" i="1">
                        <a:solidFill>
                          <a:prstClr val="black"/>
                        </a:solidFill>
                        <a:latin typeface="Cambria Math" panose="02040503050406030204" pitchFamily="18" charset="0"/>
                      </a:rPr>
                      <m:t>，</m:t>
                    </m:r>
                  </m:oMath>
                </a14:m>
                <a:r>
                  <a:rPr lang="zh-CN" altLang="en-US" sz="2800" dirty="0"/>
                  <a:t>事件类</a:t>
                </a:r>
                <a:endParaRPr lang="en-US" altLang="zh-CN" sz="2800" i="1" dirty="0">
                  <a:solidFill>
                    <a:prstClr val="black"/>
                  </a:solidFill>
                  <a:latin typeface="Cambria Math" panose="02040503050406030204" pitchFamily="18" charset="0"/>
                </a:endParaRPr>
              </a:p>
              <a:p>
                <a:pPr>
                  <a:lnSpc>
                    <a:spcPct val="120000"/>
                  </a:lnSpc>
                </a:pPr>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1578424" y="1930782"/>
                <a:ext cx="9082142" cy="1598386"/>
              </a:xfrm>
              <a:prstGeom prst="rect">
                <a:avLst/>
              </a:prstGeom>
              <a:blipFill rotWithShape="1">
                <a:blip r:embed="rId3"/>
                <a:stretch>
                  <a:fillRect l="-5" t="-24" r="2" b="30"/>
                </a:stretch>
              </a:blipFill>
            </p:spPr>
            <p:txBody>
              <a:bodyPr/>
              <a:lstStyle/>
              <a:p>
                <a:r>
                  <a:rPr lang="zh-CN" altLang="en-US">
                    <a:noFill/>
                  </a:rPr>
                  <a:t> </a:t>
                </a:r>
              </a:p>
            </p:txBody>
          </p:sp>
        </mc:Fallback>
      </mc:AlternateContent>
      <p:pic>
        <p:nvPicPr>
          <p:cNvPr id="9" name="图片 8"/>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39647" t="17146" r="18829" b="69294"/>
          <a:stretch>
            <a:fillRect/>
          </a:stretch>
        </p:blipFill>
        <p:spPr>
          <a:xfrm>
            <a:off x="1910965" y="2358032"/>
            <a:ext cx="4185036" cy="749394"/>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1624303" y="3070059"/>
                <a:ext cx="8108710" cy="1294329"/>
              </a:xfrm>
              <a:prstGeom prst="rect">
                <a:avLst/>
              </a:prstGeom>
            </p:spPr>
            <p:txBody>
              <a:bodyPr wrap="square">
                <a:spAutoFit/>
              </a:bodyPr>
              <a:lstStyle/>
              <a:p>
                <a:pPr>
                  <a:lnSpc>
                    <a:spcPct val="120000"/>
                  </a:lnSpc>
                </a:pPr>
                <a:r>
                  <a:rPr lang="zh-CN" altLang="en-US" sz="2800" dirty="0"/>
                  <a:t>概率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t>({</a:t>
                </a:r>
                <a:r>
                  <a:rPr lang="zh-CN" altLang="en-US" sz="2800" dirty="0"/>
                  <a:t>正</a:t>
                </a:r>
                <a:r>
                  <a:rPr lang="en-US" altLang="zh-CN" sz="2800" dirty="0"/>
                  <a:t>}) =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t>({</a:t>
                </a:r>
                <a:r>
                  <a:rPr lang="zh-CN" altLang="en-US" sz="2800" dirty="0"/>
                  <a:t>反</a:t>
                </a:r>
                <a:r>
                  <a:rPr lang="en-US" altLang="zh-CN" sz="2800" dirty="0"/>
                  <a:t>}) = </a:t>
                </a:r>
                <a14:m>
                  <m:oMath xmlns:m="http://schemas.openxmlformats.org/officeDocument/2006/math">
                    <m:f>
                      <m:fPr>
                        <m:ctrlPr>
                          <a:rPr lang="en-US" altLang="zh-CN" sz="2800" i="1" smtClean="0">
                            <a:latin typeface="Cambria Math" panose="02040503050406030204" pitchFamily="18" charset="0"/>
                          </a:rPr>
                        </m:ctrlPr>
                      </m:fPr>
                      <m:num>
                        <m:r>
                          <a:rPr lang="en-US" altLang="zh-CN" sz="2800" i="1" smtClean="0">
                            <a:latin typeface="Cambria Math" panose="02040503050406030204" pitchFamily="18" charset="0"/>
                          </a:rPr>
                          <m:t>1</m:t>
                        </m:r>
                      </m:num>
                      <m:den>
                        <m:r>
                          <a:rPr lang="en-US" altLang="zh-CN" sz="2800" i="1" smtClean="0">
                            <a:latin typeface="Cambria Math" panose="02040503050406030204" pitchFamily="18" charset="0"/>
                          </a:rPr>
                          <m:t>2</m:t>
                        </m:r>
                      </m:den>
                    </m:f>
                  </m:oMath>
                </a14:m>
                <a:r>
                  <a:rPr lang="zh-CN" altLang="en-US" sz="2800" dirty="0"/>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t>(</a:t>
                </a:r>
                <a14:m>
                  <m:oMath xmlns:m="http://schemas.openxmlformats.org/officeDocument/2006/math">
                    <m:r>
                      <a:rPr lang="en-US" altLang="zh-CN" sz="2800" i="1" dirty="0" smtClean="0">
                        <a:latin typeface="Cambria Math" panose="02040503050406030204" pitchFamily="18" charset="0"/>
                        <a:sym typeface="Symbol" panose="05050102010706020507" pitchFamily="18" charset="2"/>
                      </a:rPr>
                      <m:t></m:t>
                    </m:r>
                  </m:oMath>
                </a14:m>
                <a:r>
                  <a:rPr lang="en-US" altLang="zh-CN" sz="2800" dirty="0"/>
                  <a:t>)=0</a:t>
                </a:r>
                <a:r>
                  <a:rPr lang="zh-CN" altLang="en-US" sz="2800" dirty="0"/>
                  <a:t>，</a:t>
                </a:r>
                <a:r>
                  <a:rPr lang="en-US" altLang="zh-CN" sz="2800" b="1" dirty="0">
                    <a:ea typeface="Cambria Math" panose="02040503050406030204"/>
                  </a:rPr>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t>(</a:t>
                </a:r>
                <a:r>
                  <a:rPr lang="en-US" altLang="zh-CN" sz="2800" dirty="0">
                    <a:solidFill>
                      <a:prstClr val="black"/>
                    </a:solidFill>
                  </a:rPr>
                  <a:t> </a:t>
                </a:r>
                <a14:m>
                  <m:oMath xmlns:m="http://schemas.openxmlformats.org/officeDocument/2006/math">
                    <m:r>
                      <m:rPr>
                        <m:sty m:val="p"/>
                      </m:rPr>
                      <a:rPr lang="en-US" altLang="zh-CN" sz="2800" i="0">
                        <a:solidFill>
                          <a:prstClr val="black"/>
                        </a:solidFill>
                        <a:latin typeface="Cambria Math" panose="02040503050406030204" pitchFamily="18" charset="0"/>
                      </a:rPr>
                      <m:t>Ω</m:t>
                    </m:r>
                    <m:r>
                      <a:rPr lang="en-US" altLang="zh-CN" sz="2800" i="1">
                        <a:solidFill>
                          <a:prstClr val="black"/>
                        </a:solidFill>
                        <a:latin typeface="Cambria Math" panose="02040503050406030204" pitchFamily="18" charset="0"/>
                      </a:rPr>
                      <m:t> </m:t>
                    </m:r>
                  </m:oMath>
                </a14:m>
                <a:r>
                  <a:rPr lang="en-US" altLang="zh-CN" sz="2800" dirty="0"/>
                  <a:t>) = 1.</a:t>
                </a:r>
              </a:p>
              <a:p>
                <a:pPr>
                  <a:lnSpc>
                    <a:spcPct val="120000"/>
                  </a:lnSpc>
                </a:pPr>
                <a:endParaRPr lang="en-US" altLang="zh-CN" sz="2800" dirty="0"/>
              </a:p>
            </p:txBody>
          </p:sp>
        </mc:Choice>
        <mc:Fallback xmlns="">
          <p:sp>
            <p:nvSpPr>
              <p:cNvPr id="10" name="矩形 9"/>
              <p:cNvSpPr>
                <a:spLocks noRot="1" noChangeAspect="1" noMove="1" noResize="1" noEditPoints="1" noAdjustHandles="1" noChangeArrowheads="1" noChangeShapeType="1" noTextEdit="1"/>
              </p:cNvSpPr>
              <p:nvPr/>
            </p:nvSpPr>
            <p:spPr>
              <a:xfrm>
                <a:off x="1624303" y="3070059"/>
                <a:ext cx="8108710" cy="1294329"/>
              </a:xfrm>
              <a:prstGeom prst="rect">
                <a:avLst/>
              </a:prstGeom>
              <a:blipFill rotWithShape="1">
                <a:blip r:embed="rId6"/>
                <a:stretch>
                  <a:fillRect l="-7" t="-36" r="5" b="3"/>
                </a:stretch>
              </a:blipFill>
            </p:spPr>
            <p:txBody>
              <a:bodyPr/>
              <a:lstStyle/>
              <a:p>
                <a:r>
                  <a:rPr lang="zh-CN" altLang="en-US">
                    <a:noFill/>
                  </a:rPr>
                  <a:t> </a:t>
                </a:r>
              </a:p>
            </p:txBody>
          </p:sp>
        </mc:Fallback>
      </mc:AlternateContent>
      <p:sp>
        <p:nvSpPr>
          <p:cNvPr id="14" name="矩形 13"/>
          <p:cNvSpPr/>
          <p:nvPr/>
        </p:nvSpPr>
        <p:spPr>
          <a:xfrm>
            <a:off x="1578424" y="4058657"/>
            <a:ext cx="1662932" cy="523220"/>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定义</a:t>
            </a:r>
          </a:p>
        </p:txBody>
      </p:sp>
      <mc:AlternateContent xmlns:mc="http://schemas.openxmlformats.org/markup-compatibility/2006" xmlns:a14="http://schemas.microsoft.com/office/drawing/2010/main">
        <mc:Choice Requires="a14">
          <p:sp>
            <p:nvSpPr>
              <p:cNvPr id="18" name="矩形 17"/>
              <p:cNvSpPr/>
              <p:nvPr/>
            </p:nvSpPr>
            <p:spPr>
              <a:xfrm>
                <a:off x="1578424" y="5611670"/>
                <a:ext cx="4424238" cy="523220"/>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试证明</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latin typeface="思源黑体 CN Normal" panose="020B0400000000000000" pitchFamily="34" charset="-122"/>
                    <a:ea typeface="思源黑体 CN Normal" panose="020B0400000000000000" pitchFamily="34" charset="-122"/>
                  </a:rPr>
                  <a:t>为随机变量．</a:t>
                </a:r>
              </a:p>
            </p:txBody>
          </p:sp>
        </mc:Choice>
        <mc:Fallback xmlns="">
          <p:sp>
            <p:nvSpPr>
              <p:cNvPr id="18" name="矩形 17"/>
              <p:cNvSpPr>
                <a:spLocks noRot="1" noChangeAspect="1" noMove="1" noResize="1" noEditPoints="1" noAdjustHandles="1" noChangeArrowheads="1" noChangeShapeType="1" noTextEdit="1"/>
              </p:cNvSpPr>
              <p:nvPr/>
            </p:nvSpPr>
            <p:spPr>
              <a:xfrm>
                <a:off x="1578424" y="5611670"/>
                <a:ext cx="4424238" cy="523220"/>
              </a:xfrm>
              <a:prstGeom prst="rect">
                <a:avLst/>
              </a:prstGeom>
              <a:blipFill rotWithShape="1">
                <a:blip r:embed="rId7"/>
                <a:stretch>
                  <a:fillRect l="-10" t="-33" b="30"/>
                </a:stretch>
              </a:blipFill>
              <a:ln w="57150">
                <a:noFill/>
              </a:ln>
            </p:spPr>
            <p:txBody>
              <a:bodyPr/>
              <a:lstStyle/>
              <a:p>
                <a:r>
                  <a:rPr lang="zh-CN" altLang="en-US">
                    <a:noFill/>
                  </a:rPr>
                  <a:t> </a:t>
                </a:r>
              </a:p>
            </p:txBody>
          </p:sp>
        </mc:Fallback>
      </mc:AlternateContent>
      <p:sp>
        <p:nvSpPr>
          <p:cNvPr id="8" name="灯片编号占位符 7"/>
          <p:cNvSpPr>
            <a:spLocks noGrp="1"/>
          </p:cNvSpPr>
          <p:nvPr>
            <p:ph type="sldNum" sz="quarter" idx="12"/>
          </p:nvPr>
        </p:nvSpPr>
        <p:spPr/>
        <p:txBody>
          <a:bodyPr/>
          <a:lstStyle/>
          <a:p>
            <a:fld id="{5FD308DF-D0D6-41CA-8E01-1A1CE80A10EE}" type="slidenum">
              <a:rPr lang="zh-CN" altLang="en-US" smtClean="0"/>
              <a:t>78</a:t>
            </a:fld>
            <a:endParaRPr lang="zh-CN" altLang="en-US"/>
          </a:p>
        </p:txBody>
      </p:sp>
      <p:pic>
        <p:nvPicPr>
          <p:cNvPr id="15" name="图片 14"/>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36462" t="54564" r="20535" b="23237"/>
          <a:stretch>
            <a:fillRect/>
          </a:stretch>
        </p:blipFill>
        <p:spPr>
          <a:xfrm>
            <a:off x="2694475" y="4205645"/>
            <a:ext cx="5030198" cy="1141609"/>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51351" y="1096110"/>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证明</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7" name="矩形 6"/>
              <p:cNvSpPr/>
              <p:nvPr/>
            </p:nvSpPr>
            <p:spPr>
              <a:xfrm>
                <a:off x="1517536" y="1738803"/>
                <a:ext cx="5747416"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对于任意 </a:t>
                </a:r>
                <a:r>
                  <a:rPr lang="en-US" altLang="zh-CN" sz="2800" i="1" dirty="0">
                    <a:ea typeface="思源黑体 CN Normal" panose="020B0400000000000000" pitchFamily="34" charset="-122"/>
                  </a:rPr>
                  <a:t>x</a:t>
                </a:r>
                <a14:m>
                  <m:oMath xmlns:m="http://schemas.openxmlformats.org/officeDocument/2006/math">
                    <m:r>
                      <a:rPr lang="en-US" altLang="zh-CN" sz="2800" i="1" smtClean="0">
                        <a:latin typeface="Cambria Math" panose="02040503050406030204" pitchFamily="18" charset="0"/>
                      </a:rPr>
                      <m:t>∈</m:t>
                    </m:r>
                  </m:oMath>
                </a14:m>
                <a:r>
                  <a:rPr lang="en-US" altLang="zh-CN" sz="2800" i="1" dirty="0">
                    <a:ea typeface="思源黑体 CN Normal" panose="020B0400000000000000" pitchFamily="34" charset="-122"/>
                  </a:rPr>
                  <a:t>R</a:t>
                </a:r>
                <a:r>
                  <a:rPr lang="zh-CN" altLang="en-US" sz="2800" dirty="0">
                    <a:ea typeface="思源黑体 CN Normal" panose="020B0400000000000000" pitchFamily="34" charset="-122"/>
                  </a:rPr>
                  <a:t>，有</a:t>
                </a:r>
              </a:p>
            </p:txBody>
          </p:sp>
        </mc:Choice>
        <mc:Fallback xmlns="">
          <p:sp>
            <p:nvSpPr>
              <p:cNvPr id="7" name="矩形 6"/>
              <p:cNvSpPr>
                <a:spLocks noRot="1" noChangeAspect="1" noMove="1" noResize="1" noEditPoints="1" noAdjustHandles="1" noChangeArrowheads="1" noChangeShapeType="1" noTextEdit="1"/>
              </p:cNvSpPr>
              <p:nvPr/>
            </p:nvSpPr>
            <p:spPr>
              <a:xfrm>
                <a:off x="1517536" y="1738803"/>
                <a:ext cx="5747416" cy="523220"/>
              </a:xfrm>
              <a:prstGeom prst="rect">
                <a:avLst/>
              </a:prstGeom>
              <a:blipFill rotWithShape="1">
                <a:blip r:embed="rId3"/>
                <a:stretch>
                  <a:fillRect l="-9" t="-33" r="10" b="29"/>
                </a:stretch>
              </a:blipFill>
              <a:ln w="57150">
                <a:noFill/>
              </a:ln>
            </p:spPr>
            <p:txBody>
              <a:bodyPr/>
              <a:lstStyle/>
              <a:p>
                <a:r>
                  <a:rPr lang="zh-CN" altLang="en-US">
                    <a:noFill/>
                  </a:rPr>
                  <a:t> </a:t>
                </a:r>
              </a:p>
            </p:txBody>
          </p:sp>
        </mc:Fallback>
      </mc:AlternateContent>
      <p:pic>
        <p:nvPicPr>
          <p:cNvPr id="9" name="图片 8"/>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29033" t="24761" r="2606" b="26991"/>
          <a:stretch>
            <a:fillRect/>
          </a:stretch>
        </p:blipFill>
        <p:spPr>
          <a:xfrm>
            <a:off x="2777255" y="2318715"/>
            <a:ext cx="4881254" cy="1448948"/>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1517535" y="3819507"/>
                <a:ext cx="8875401"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所以</a:t>
                </a:r>
                <a:r>
                  <a:rPr lang="en-US" altLang="zh-CN" sz="2800" dirty="0">
                    <a:ea typeface="思源黑体 CN Normal" panose="020B0400000000000000" pitchFamily="34" charset="-122"/>
                  </a:rPr>
                  <a:t>{</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i="1" dirty="0">
                    <a:ea typeface="思源黑体 CN Normal" panose="020B0400000000000000" pitchFamily="34" charset="-122"/>
                  </a:rPr>
                  <a:t>≤ </a:t>
                </a:r>
                <a:r>
                  <a:rPr lang="en-US" altLang="zh-CN" sz="2800" i="1" dirty="0">
                    <a:ea typeface="思源黑体 CN Normal" panose="020B0400000000000000" pitchFamily="34" charset="-122"/>
                  </a:rPr>
                  <a:t>x</a:t>
                </a:r>
                <a:r>
                  <a:rPr lang="en-US" altLang="zh-CN" sz="2800" dirty="0">
                    <a:ea typeface="思源黑体 CN Normal" panose="020B0400000000000000" pitchFamily="34" charset="-122"/>
                  </a:rPr>
                  <a:t>}</a:t>
                </a:r>
                <a14:m>
                  <m:oMath xmlns:m="http://schemas.openxmlformats.org/officeDocument/2006/math">
                    <m:r>
                      <a:rPr lang="en-US" altLang="zh-CN" sz="2800" i="1">
                        <a:latin typeface="Cambria Math" panose="02040503050406030204" pitchFamily="18" charset="0"/>
                      </a:rPr>
                      <m:t>∈</m:t>
                    </m:r>
                    <m:r>
                      <a:rPr lang="en-US" altLang="zh-CN" sz="2800" i="1" dirty="0" smtClean="0">
                        <a:latin typeface="Cambria Math" panose="02040503050406030204" pitchFamily="18" charset="0"/>
                        <a:ea typeface="Cambria Math" panose="02040503050406030204" pitchFamily="18" charset="0"/>
                      </a:rPr>
                      <m:t>ℱ</m:t>
                    </m:r>
                  </m:oMath>
                </a14:m>
                <a:r>
                  <a:rPr lang="zh-CN" altLang="en-US" sz="2800" dirty="0">
                    <a:ea typeface="思源黑体 CN Normal" panose="020B0400000000000000" pitchFamily="34" charset="-122"/>
                  </a:rPr>
                  <a:t>，即</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ea typeface="思源黑体 CN Normal" panose="020B0400000000000000" pitchFamily="34" charset="-122"/>
                  </a:rPr>
                  <a:t>为随机变量．</a:t>
                </a:r>
              </a:p>
            </p:txBody>
          </p:sp>
        </mc:Choice>
        <mc:Fallback xmlns="">
          <p:sp>
            <p:nvSpPr>
              <p:cNvPr id="10" name="矩形 9"/>
              <p:cNvSpPr>
                <a:spLocks noRot="1" noChangeAspect="1" noMove="1" noResize="1" noEditPoints="1" noAdjustHandles="1" noChangeArrowheads="1" noChangeShapeType="1" noTextEdit="1"/>
              </p:cNvSpPr>
              <p:nvPr/>
            </p:nvSpPr>
            <p:spPr>
              <a:xfrm>
                <a:off x="1517535" y="3819507"/>
                <a:ext cx="8875401" cy="523220"/>
              </a:xfrm>
              <a:prstGeom prst="rect">
                <a:avLst/>
              </a:prstGeom>
              <a:blipFill rotWithShape="1">
                <a:blip r:embed="rId6"/>
                <a:stretch>
                  <a:fillRect l="-6" t="-118" r="6" b="114"/>
                </a:stretch>
              </a:blipFill>
              <a:ln w="57150">
                <a:noFill/>
              </a:ln>
            </p:spPr>
            <p:txBody>
              <a:bodyPr/>
              <a:lstStyle/>
              <a:p>
                <a:r>
                  <a:rPr lang="zh-CN" altLang="en-US">
                    <a:noFill/>
                  </a:rPr>
                  <a:t> </a:t>
                </a:r>
              </a:p>
            </p:txBody>
          </p:sp>
        </mc:Fallback>
      </mc:AlternateContent>
      <p:grpSp>
        <p:nvGrpSpPr>
          <p:cNvPr id="19" name="组合 18"/>
          <p:cNvGrpSpPr/>
          <p:nvPr/>
        </p:nvGrpSpPr>
        <p:grpSpPr>
          <a:xfrm>
            <a:off x="1674484" y="4603245"/>
            <a:ext cx="6079001" cy="523220"/>
            <a:chOff x="1641024" y="4777382"/>
            <a:chExt cx="6079001" cy="523220"/>
          </a:xfrm>
        </p:grpSpPr>
        <p:sp>
          <p:nvSpPr>
            <p:cNvPr id="15" name="椭圆 14"/>
            <p:cNvSpPr/>
            <p:nvPr/>
          </p:nvSpPr>
          <p:spPr>
            <a:xfrm>
              <a:off x="1641024" y="4870295"/>
              <a:ext cx="349702" cy="349702"/>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17" name="矩形 16"/>
            <p:cNvSpPr/>
            <p:nvPr/>
          </p:nvSpPr>
          <p:spPr>
            <a:xfrm>
              <a:off x="1972609" y="4777382"/>
              <a:ext cx="5747416"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是否为随机变量与概率的定义无关；</a:t>
              </a:r>
            </a:p>
          </p:txBody>
        </p:sp>
      </p:grpSp>
      <p:sp>
        <p:nvSpPr>
          <p:cNvPr id="18" name="矩形 17"/>
          <p:cNvSpPr/>
          <p:nvPr/>
        </p:nvSpPr>
        <p:spPr>
          <a:xfrm>
            <a:off x="2034577" y="5325147"/>
            <a:ext cx="7145882"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可用不同的随机变量来描述掷硬币实验</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p:sp>
        <p:nvSpPr>
          <p:cNvPr id="8" name="灯片编号占位符 7"/>
          <p:cNvSpPr>
            <a:spLocks noGrp="1"/>
          </p:cNvSpPr>
          <p:nvPr>
            <p:ph type="sldNum" sz="quarter" idx="12"/>
          </p:nvPr>
        </p:nvSpPr>
        <p:spPr/>
        <p:txBody>
          <a:bodyPr/>
          <a:lstStyle/>
          <a:p>
            <a:fld id="{5FD308DF-D0D6-41CA-8E01-1A1CE80A10EE}" type="slidenum">
              <a:rPr lang="zh-CN" altLang="en-US" smtClean="0"/>
              <a:t>79</a:t>
            </a:fld>
            <a:endParaRPr lang="zh-CN" altLang="en-US"/>
          </a:p>
        </p:txBody>
      </p:sp>
      <p:sp>
        <p:nvSpPr>
          <p:cNvPr id="21" name="椭圆 20"/>
          <p:cNvSpPr/>
          <p:nvPr/>
        </p:nvSpPr>
        <p:spPr>
          <a:xfrm>
            <a:off x="1651351" y="5412845"/>
            <a:ext cx="383226" cy="34970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7035" y="1650380"/>
            <a:ext cx="1261884" cy="523220"/>
          </a:xfrm>
          <a:prstGeom prst="rect">
            <a:avLst/>
          </a:prstGeom>
          <a:ln>
            <a:solidFill>
              <a:schemeClr val="accent1"/>
            </a:solidFill>
          </a:ln>
        </p:spPr>
        <p:txBody>
          <a:bodyPr wrap="none">
            <a:spAutoFit/>
          </a:bodyPr>
          <a:lstStyle/>
          <a:p>
            <a:r>
              <a:rPr lang="zh-CN" altLang="en-US" sz="2800" dirty="0">
                <a:solidFill>
                  <a:srgbClr val="FF0000"/>
                </a:solidFill>
              </a:rPr>
              <a:t>费尔马</a:t>
            </a:r>
            <a:endParaRPr lang="zh-CN" altLang="en-US" sz="2800" dirty="0"/>
          </a:p>
        </p:txBody>
      </p:sp>
      <p:sp>
        <p:nvSpPr>
          <p:cNvPr id="3" name="矩形 2"/>
          <p:cNvSpPr/>
          <p:nvPr/>
        </p:nvSpPr>
        <p:spPr>
          <a:xfrm>
            <a:off x="4109288" y="1650380"/>
            <a:ext cx="1261884" cy="523220"/>
          </a:xfrm>
          <a:prstGeom prst="rect">
            <a:avLst/>
          </a:prstGeom>
          <a:ln>
            <a:solidFill>
              <a:schemeClr val="accent1"/>
            </a:solidFill>
          </a:ln>
        </p:spPr>
        <p:txBody>
          <a:bodyPr wrap="none">
            <a:spAutoFit/>
          </a:bodyPr>
          <a:lstStyle/>
          <a:p>
            <a:r>
              <a:rPr lang="zh-CN" altLang="en-US" sz="2800" dirty="0">
                <a:solidFill>
                  <a:srgbClr val="FF0000"/>
                </a:solidFill>
              </a:rPr>
              <a:t>帕斯卡</a:t>
            </a:r>
            <a:endParaRPr lang="zh-CN" altLang="en-US" sz="2800" dirty="0"/>
          </a:p>
        </p:txBody>
      </p:sp>
      <p:sp>
        <p:nvSpPr>
          <p:cNvPr id="4" name="矩形 3"/>
          <p:cNvSpPr/>
          <p:nvPr/>
        </p:nvSpPr>
        <p:spPr>
          <a:xfrm>
            <a:off x="6630026" y="1650380"/>
            <a:ext cx="902811" cy="523220"/>
          </a:xfrm>
          <a:prstGeom prst="rect">
            <a:avLst/>
          </a:prstGeom>
          <a:ln>
            <a:solidFill>
              <a:schemeClr val="accent1"/>
            </a:solidFill>
          </a:ln>
        </p:spPr>
        <p:txBody>
          <a:bodyPr wrap="none">
            <a:spAutoFit/>
          </a:bodyPr>
          <a:lstStyle/>
          <a:p>
            <a:r>
              <a:rPr lang="zh-CN" altLang="en-US" sz="2800" dirty="0">
                <a:solidFill>
                  <a:srgbClr val="FF0000"/>
                </a:solidFill>
              </a:rPr>
              <a:t>梅雷</a:t>
            </a:r>
            <a:endParaRPr lang="zh-CN" altLang="en-US" sz="2800" dirty="0"/>
          </a:p>
        </p:txBody>
      </p:sp>
      <p:sp>
        <p:nvSpPr>
          <p:cNvPr id="5" name="矩形 4"/>
          <p:cNvSpPr/>
          <p:nvPr/>
        </p:nvSpPr>
        <p:spPr>
          <a:xfrm>
            <a:off x="6630027" y="2905780"/>
            <a:ext cx="902811" cy="523220"/>
          </a:xfrm>
          <a:prstGeom prst="rect">
            <a:avLst/>
          </a:prstGeom>
          <a:ln>
            <a:solidFill>
              <a:schemeClr val="accent1"/>
            </a:solidFill>
          </a:ln>
        </p:spPr>
        <p:txBody>
          <a:bodyPr wrap="none">
            <a:spAutoFit/>
          </a:bodyPr>
          <a:lstStyle/>
          <a:p>
            <a:r>
              <a:rPr lang="zh-CN" altLang="en-US" sz="2800" dirty="0">
                <a:solidFill>
                  <a:srgbClr val="FF0000"/>
                </a:solidFill>
              </a:rPr>
              <a:t>赌友</a:t>
            </a:r>
            <a:endParaRPr lang="zh-CN" altLang="en-US" sz="2800" dirty="0"/>
          </a:p>
        </p:txBody>
      </p:sp>
      <p:sp>
        <p:nvSpPr>
          <p:cNvPr id="6" name="箭头: 上下 5"/>
          <p:cNvSpPr/>
          <p:nvPr/>
        </p:nvSpPr>
        <p:spPr>
          <a:xfrm>
            <a:off x="6963583" y="2278080"/>
            <a:ext cx="235695" cy="52322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左 6"/>
          <p:cNvSpPr/>
          <p:nvPr/>
        </p:nvSpPr>
        <p:spPr>
          <a:xfrm>
            <a:off x="5549193" y="1816314"/>
            <a:ext cx="902811" cy="2564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左右 7"/>
          <p:cNvSpPr/>
          <p:nvPr/>
        </p:nvSpPr>
        <p:spPr>
          <a:xfrm>
            <a:off x="3021825" y="1816315"/>
            <a:ext cx="909442" cy="2564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318811" y="1650380"/>
            <a:ext cx="1483112" cy="523220"/>
          </a:xfrm>
          <a:prstGeom prst="rect">
            <a:avLst/>
          </a:prstGeom>
          <a:noFill/>
        </p:spPr>
        <p:txBody>
          <a:bodyPr wrap="square" rtlCol="0">
            <a:spAutoFit/>
          </a:bodyPr>
          <a:lstStyle/>
          <a:p>
            <a:pPr algn="ctr"/>
            <a:r>
              <a:rPr lang="en-US" altLang="zh-CN" sz="2800" dirty="0"/>
              <a:t>3</a:t>
            </a:r>
            <a:r>
              <a:rPr lang="zh-CN" altLang="en-US" sz="2800" dirty="0"/>
              <a:t>次</a:t>
            </a:r>
            <a:r>
              <a:rPr lang="en-US" altLang="zh-CN" sz="2800" dirty="0"/>
              <a:t>6</a:t>
            </a:r>
            <a:r>
              <a:rPr lang="zh-CN" altLang="en-US" sz="2800" dirty="0"/>
              <a:t>点</a:t>
            </a:r>
          </a:p>
        </p:txBody>
      </p:sp>
      <p:sp>
        <p:nvSpPr>
          <p:cNvPr id="10" name="文本框 9"/>
          <p:cNvSpPr txBox="1"/>
          <p:nvPr/>
        </p:nvSpPr>
        <p:spPr>
          <a:xfrm>
            <a:off x="8318811" y="2905780"/>
            <a:ext cx="1483112" cy="523220"/>
          </a:xfrm>
          <a:prstGeom prst="rect">
            <a:avLst/>
          </a:prstGeom>
          <a:noFill/>
        </p:spPr>
        <p:txBody>
          <a:bodyPr wrap="square" rtlCol="0">
            <a:spAutoFit/>
          </a:bodyPr>
          <a:lstStyle/>
          <a:p>
            <a:pPr algn="ctr"/>
            <a:r>
              <a:rPr lang="en-US" altLang="zh-CN" sz="2800" dirty="0"/>
              <a:t>3</a:t>
            </a:r>
            <a:r>
              <a:rPr lang="zh-CN" altLang="en-US" sz="2800" dirty="0"/>
              <a:t>次</a:t>
            </a:r>
            <a:r>
              <a:rPr lang="en-US" altLang="zh-CN" sz="2800" dirty="0"/>
              <a:t>4</a:t>
            </a:r>
            <a:r>
              <a:rPr lang="zh-CN" altLang="en-US" sz="2800" dirty="0"/>
              <a:t>点</a:t>
            </a:r>
          </a:p>
        </p:txBody>
      </p:sp>
      <p:sp>
        <p:nvSpPr>
          <p:cNvPr id="11" name="文本框 10"/>
          <p:cNvSpPr txBox="1"/>
          <p:nvPr/>
        </p:nvSpPr>
        <p:spPr>
          <a:xfrm>
            <a:off x="1717288" y="4125951"/>
            <a:ext cx="9010185" cy="1308628"/>
          </a:xfrm>
          <a:prstGeom prst="rect">
            <a:avLst/>
          </a:prstGeom>
          <a:noFill/>
        </p:spPr>
        <p:txBody>
          <a:bodyPr wrap="square" rtlCol="0">
            <a:spAutoFit/>
          </a:bodyPr>
          <a:lstStyle/>
          <a:p>
            <a:pPr>
              <a:lnSpc>
                <a:spcPct val="150000"/>
              </a:lnSpc>
            </a:pPr>
            <a:r>
              <a:rPr lang="zh-CN" altLang="en-US" sz="2800" dirty="0">
                <a:solidFill>
                  <a:srgbClr val="FF0000"/>
                </a:solidFill>
              </a:rPr>
              <a:t>问题：</a:t>
            </a:r>
            <a:r>
              <a:rPr lang="zh-CN" altLang="en-US" sz="2800" dirty="0"/>
              <a:t>出现</a:t>
            </a:r>
            <a:r>
              <a:rPr lang="en-US" altLang="zh-CN" sz="2800" dirty="0"/>
              <a:t>2</a:t>
            </a:r>
            <a:r>
              <a:rPr lang="zh-CN" altLang="en-US" sz="2800" dirty="0"/>
              <a:t>次</a:t>
            </a:r>
            <a:r>
              <a:rPr lang="en-US" altLang="zh-CN" sz="2800" dirty="0"/>
              <a:t>6</a:t>
            </a:r>
            <a:r>
              <a:rPr lang="zh-CN" altLang="en-US" sz="2800" dirty="0"/>
              <a:t>点，</a:t>
            </a:r>
            <a:r>
              <a:rPr lang="en-US" altLang="zh-CN" sz="2800" dirty="0"/>
              <a:t>1</a:t>
            </a:r>
            <a:r>
              <a:rPr lang="zh-CN" altLang="en-US" sz="2800" dirty="0"/>
              <a:t>次</a:t>
            </a:r>
            <a:r>
              <a:rPr lang="en-US" altLang="zh-CN" sz="2800" dirty="0"/>
              <a:t>4</a:t>
            </a:r>
            <a:r>
              <a:rPr lang="zh-CN" altLang="en-US" sz="2800" dirty="0"/>
              <a:t>点因某种原因必须终止，如何分配赌资（</a:t>
            </a:r>
            <a:r>
              <a:rPr lang="en-US" altLang="zh-CN" sz="2800" dirty="0"/>
              <a:t>32+32=64</a:t>
            </a:r>
            <a:r>
              <a:rPr lang="zh-CN" altLang="en-US" sz="2800" dirty="0"/>
              <a:t>金币）？</a:t>
            </a:r>
            <a:r>
              <a:rPr lang="en-US" altLang="zh-CN" sz="2800" dirty="0"/>
              <a:t>2/3</a:t>
            </a:r>
            <a:r>
              <a:rPr lang="zh-CN" altLang="en-US" sz="2800" dirty="0"/>
              <a:t> 还是 </a:t>
            </a:r>
            <a:r>
              <a:rPr lang="en-US" altLang="zh-CN" sz="2800" dirty="0"/>
              <a:t>3/4</a:t>
            </a:r>
            <a:r>
              <a:rPr lang="zh-CN" altLang="en-US" sz="2800" dirty="0"/>
              <a:t>？</a:t>
            </a:r>
          </a:p>
        </p:txBody>
      </p:sp>
      <p:sp>
        <p:nvSpPr>
          <p:cNvPr id="12" name="灯片编号占位符 11"/>
          <p:cNvSpPr>
            <a:spLocks noGrp="1"/>
          </p:cNvSpPr>
          <p:nvPr>
            <p:ph type="sldNum" sz="quarter" idx="12"/>
          </p:nvPr>
        </p:nvSpPr>
        <p:spPr/>
        <p:txBody>
          <a:bodyPr/>
          <a:lstStyle/>
          <a:p>
            <a:fld id="{5FD308DF-D0D6-41CA-8E01-1A1CE80A10EE}" type="slidenum">
              <a:rPr lang="zh-CN" altLang="en-US" smtClean="0"/>
              <a:t>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483111" y="1407709"/>
            <a:ext cx="9445084" cy="2021291"/>
            <a:chOff x="818744" y="3986262"/>
            <a:chExt cx="6009369" cy="1569701"/>
          </a:xfrm>
        </p:grpSpPr>
        <p:grpSp>
          <p:nvGrpSpPr>
            <p:cNvPr id="7" name="组合 6"/>
            <p:cNvGrpSpPr/>
            <p:nvPr/>
          </p:nvGrpSpPr>
          <p:grpSpPr>
            <a:xfrm>
              <a:off x="818744" y="3990667"/>
              <a:ext cx="5788691" cy="1510463"/>
              <a:chOff x="832352" y="1684445"/>
              <a:chExt cx="5788691" cy="769441"/>
            </a:xfrm>
          </p:grpSpPr>
          <p:sp>
            <p:nvSpPr>
              <p:cNvPr id="9" name="矩形 8"/>
              <p:cNvSpPr/>
              <p:nvPr/>
            </p:nvSpPr>
            <p:spPr>
              <a:xfrm>
                <a:off x="873627" y="1684445"/>
                <a:ext cx="5747416"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11" name="组合 10"/>
            <p:cNvGrpSpPr/>
            <p:nvPr/>
          </p:nvGrpSpPr>
          <p:grpSpPr>
            <a:xfrm>
              <a:off x="1080697" y="3986262"/>
              <a:ext cx="5747416" cy="1569701"/>
              <a:chOff x="922904" y="1295315"/>
              <a:chExt cx="5747416" cy="1569701"/>
            </a:xfrm>
          </p:grpSpPr>
          <p:sp>
            <p:nvSpPr>
              <p:cNvPr id="2" name="矩形 1"/>
              <p:cNvSpPr/>
              <p:nvPr/>
            </p:nvSpPr>
            <p:spPr>
              <a:xfrm>
                <a:off x="922904" y="1295315"/>
                <a:ext cx="5747416"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可以证明</a:t>
                </a:r>
              </a:p>
            </p:txBody>
          </p:sp>
          <p:pic>
            <p:nvPicPr>
              <p:cNvPr id="4" name="图片 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4290" t="21730" r="3621" b="29747"/>
              <a:stretch>
                <a:fillRect/>
              </a:stretch>
            </p:blipFill>
            <p:spPr>
              <a:xfrm>
                <a:off x="2225878" y="1461822"/>
                <a:ext cx="2531454" cy="778388"/>
              </a:xfrm>
              <a:prstGeom prst="rect">
                <a:avLst/>
              </a:prstGeom>
            </p:spPr>
          </p:pic>
          <p:sp>
            <p:nvSpPr>
              <p:cNvPr id="5" name="矩形 4"/>
              <p:cNvSpPr/>
              <p:nvPr/>
            </p:nvSpPr>
            <p:spPr>
              <a:xfrm>
                <a:off x="922904" y="2341796"/>
                <a:ext cx="5747416"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也是随机变量</a:t>
                </a:r>
              </a:p>
            </p:txBody>
          </p:sp>
        </p:grpSp>
      </p:grpSp>
      <p:grpSp>
        <p:nvGrpSpPr>
          <p:cNvPr id="13" name="组合 12"/>
          <p:cNvGrpSpPr/>
          <p:nvPr/>
        </p:nvGrpSpPr>
        <p:grpSpPr>
          <a:xfrm>
            <a:off x="1483111" y="3956175"/>
            <a:ext cx="9445084" cy="2065484"/>
            <a:chOff x="818744" y="3990666"/>
            <a:chExt cx="6009369" cy="1741539"/>
          </a:xfrm>
        </p:grpSpPr>
        <p:grpSp>
          <p:nvGrpSpPr>
            <p:cNvPr id="14" name="组合 13"/>
            <p:cNvGrpSpPr/>
            <p:nvPr/>
          </p:nvGrpSpPr>
          <p:grpSpPr>
            <a:xfrm>
              <a:off x="818744" y="3990666"/>
              <a:ext cx="5788691" cy="1741539"/>
              <a:chOff x="832352" y="1684445"/>
              <a:chExt cx="5788691" cy="887153"/>
            </a:xfrm>
          </p:grpSpPr>
          <p:sp>
            <p:nvSpPr>
              <p:cNvPr id="19" name="矩形 18"/>
              <p:cNvSpPr/>
              <p:nvPr/>
            </p:nvSpPr>
            <p:spPr>
              <a:xfrm>
                <a:off x="873627" y="1684445"/>
                <a:ext cx="5747416" cy="88715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0" name="矩形 19"/>
              <p:cNvSpPr/>
              <p:nvPr/>
            </p:nvSpPr>
            <p:spPr>
              <a:xfrm>
                <a:off x="832352" y="1684445"/>
                <a:ext cx="81146" cy="88715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15" name="组合 14"/>
            <p:cNvGrpSpPr/>
            <p:nvPr/>
          </p:nvGrpSpPr>
          <p:grpSpPr>
            <a:xfrm>
              <a:off x="1080697" y="4027293"/>
              <a:ext cx="5747416" cy="1633562"/>
              <a:chOff x="922904" y="1336346"/>
              <a:chExt cx="5747416" cy="1633562"/>
            </a:xfrm>
          </p:grpSpPr>
          <p:sp>
            <p:nvSpPr>
              <p:cNvPr id="16" name="矩形 15"/>
              <p:cNvSpPr/>
              <p:nvPr/>
            </p:nvSpPr>
            <p:spPr>
              <a:xfrm>
                <a:off x="922904" y="1336346"/>
                <a:ext cx="5747416" cy="44116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注：常数也可以看成随机变量</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p:sp>
            <p:nvSpPr>
              <p:cNvPr id="18" name="矩形 17"/>
              <p:cNvSpPr/>
              <p:nvPr/>
            </p:nvSpPr>
            <p:spPr>
              <a:xfrm>
                <a:off x="922904" y="2528748"/>
                <a:ext cx="5747416" cy="44116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但是它仅能表示必然事件和不可能事件．</a:t>
                </a:r>
              </a:p>
            </p:txBody>
          </p:sp>
        </p:grpSp>
      </p:grpSp>
      <p:sp>
        <p:nvSpPr>
          <p:cNvPr id="3" name="灯片编号占位符 2"/>
          <p:cNvSpPr>
            <a:spLocks noGrp="1"/>
          </p:cNvSpPr>
          <p:nvPr>
            <p:ph type="sldNum" sz="quarter" idx="12"/>
          </p:nvPr>
        </p:nvSpPr>
        <p:spPr/>
        <p:txBody>
          <a:bodyPr/>
          <a:lstStyle/>
          <a:p>
            <a:fld id="{5FD308DF-D0D6-41CA-8E01-1A1CE80A10EE}" type="slidenum">
              <a:rPr lang="zh-CN" altLang="en-US" smtClean="0"/>
              <a:t>80</a:t>
            </a:fld>
            <a:endParaRPr lang="zh-CN" altLang="en-US"/>
          </a:p>
        </p:txBody>
      </p:sp>
      <mc:AlternateContent xmlns:mc="http://schemas.openxmlformats.org/markup-compatibility/2006" xmlns:a14="http://schemas.microsoft.com/office/drawing/2010/main">
        <mc:Choice Requires="a14">
          <p:sp>
            <p:nvSpPr>
              <p:cNvPr id="6" name="矩形 5"/>
              <p:cNvSpPr/>
              <p:nvPr/>
            </p:nvSpPr>
            <p:spPr>
              <a:xfrm>
                <a:off x="4651436" y="4627010"/>
                <a:ext cx="202814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𝜂</m:t>
                      </m:r>
                      <m:r>
                        <a:rPr lang="zh-CN" altLang="en-US" sz="2800" i="0">
                          <a:latin typeface="Cambria Math" panose="02040503050406030204" pitchFamily="18" charset="0"/>
                        </a:rPr>
                        <m:t>(</m:t>
                      </m:r>
                      <m:r>
                        <a:rPr lang="zh-CN" altLang="en-US" sz="2800" i="1">
                          <a:latin typeface="Cambria Math" panose="02040503050406030204" pitchFamily="18" charset="0"/>
                        </a:rPr>
                        <m:t>𝜔</m:t>
                      </m:r>
                      <m:r>
                        <a:rPr lang="zh-CN" altLang="en-US" sz="2800" i="0">
                          <a:latin typeface="Cambria Math" panose="02040503050406030204" pitchFamily="18" charset="0"/>
                        </a:rPr>
                        <m:t>)≡</m:t>
                      </m:r>
                      <m:r>
                        <a:rPr lang="zh-CN" altLang="en-US" sz="2800" i="1">
                          <a:latin typeface="Cambria Math" panose="02040503050406030204" pitchFamily="18" charset="0"/>
                        </a:rPr>
                        <m:t>𝑐</m:t>
                      </m:r>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4651436" y="4627010"/>
                <a:ext cx="2028149" cy="523220"/>
              </a:xfrm>
              <a:prstGeom prst="rect">
                <a:avLst/>
              </a:prstGeom>
              <a:blipFill rotWithShape="1">
                <a:blip r:embed="rId4"/>
                <a:stretch>
                  <a:fillRect l="-3" t="-76" r="1" b="73"/>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84249" y="1072230"/>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2.3.1</a:t>
              </a:r>
              <a:r>
                <a:rPr lang="zh-CN" altLang="en-US" sz="2800" dirty="0">
                  <a:solidFill>
                    <a:srgbClr val="004EA2"/>
                  </a:solidFill>
                  <a:ea typeface="思源黑体 CN Bold" panose="020B0800000000000000" pitchFamily="34" charset="-122"/>
                </a:rPr>
                <a:t> </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284249" y="1595450"/>
            <a:ext cx="9623502" cy="1599477"/>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        某人一觉醒来，打开收音机</a:t>
            </a:r>
            <a:r>
              <a:rPr lang="zh-CN" altLang="en-US" sz="2800" u="sng" dirty="0">
                <a:ea typeface="思源黑体 CN Normal" panose="020B0400000000000000" pitchFamily="34" charset="-122"/>
              </a:rPr>
              <a:t>对时</a:t>
            </a:r>
            <a:r>
              <a:rPr lang="zh-CN" altLang="en-US" sz="2800" dirty="0">
                <a:ea typeface="思源黑体 CN Normal" panose="020B0400000000000000" pitchFamily="34" charset="-122"/>
              </a:rPr>
              <a:t>，请建立描述该人醒来时刻的概率空间，并在该空间上定义一个随机变量，以表示事件“他至少等</a:t>
            </a:r>
            <a:r>
              <a:rPr lang="en-US" altLang="zh-CN" sz="2800" dirty="0">
                <a:ea typeface="思源黑体 CN Normal" panose="020B0400000000000000" pitchFamily="34" charset="-122"/>
              </a:rPr>
              <a:t>50</a:t>
            </a:r>
            <a:r>
              <a:rPr lang="zh-CN" altLang="en-US" sz="2800" dirty="0">
                <a:ea typeface="思源黑体 CN Normal" panose="020B0400000000000000" pitchFamily="34" charset="-122"/>
              </a:rPr>
              <a:t>分钟”</a:t>
            </a:r>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 </a:t>
            </a:r>
          </a:p>
        </p:txBody>
      </p:sp>
      <p:pic>
        <p:nvPicPr>
          <p:cNvPr id="9" name="图片 8"/>
          <p:cNvPicPr>
            <a:picLocks noChangeAspect="1"/>
          </p:cNvPicPr>
          <p:nvPr/>
        </p:nvPicPr>
        <p:blipFill>
          <a:blip r:embed="rId3"/>
          <a:stretch>
            <a:fillRect/>
          </a:stretch>
        </p:blipFill>
        <p:spPr>
          <a:xfrm>
            <a:off x="6788118" y="2899386"/>
            <a:ext cx="3738428" cy="3275645"/>
          </a:xfrm>
          <a:prstGeom prst="rect">
            <a:avLst/>
          </a:prstGeom>
        </p:spPr>
      </p:pic>
      <p:grpSp>
        <p:nvGrpSpPr>
          <p:cNvPr id="10" name="组合 9"/>
          <p:cNvGrpSpPr/>
          <p:nvPr/>
        </p:nvGrpSpPr>
        <p:grpSpPr>
          <a:xfrm>
            <a:off x="8322361" y="3164632"/>
            <a:ext cx="1440160" cy="1380932"/>
            <a:chOff x="4139952" y="3200196"/>
            <a:chExt cx="1440160" cy="1380932"/>
          </a:xfrm>
        </p:grpSpPr>
        <p:cxnSp>
          <p:nvCxnSpPr>
            <p:cNvPr id="11" name="直接箭头连接符 10"/>
            <p:cNvCxnSpPr/>
            <p:nvPr/>
          </p:nvCxnSpPr>
          <p:spPr>
            <a:xfrm flipV="1">
              <a:off x="4499992" y="3645024"/>
              <a:ext cx="1080120" cy="9361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4499992" y="3200196"/>
              <a:ext cx="8384" cy="1317308"/>
            </a:xfrm>
            <a:prstGeom prst="straightConnector1">
              <a:avLst/>
            </a:prstGeom>
            <a:ln w="508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弧形 12"/>
            <p:cNvSpPr/>
            <p:nvPr/>
          </p:nvSpPr>
          <p:spPr>
            <a:xfrm>
              <a:off x="4139952" y="3645024"/>
              <a:ext cx="1008112" cy="576064"/>
            </a:xfrm>
            <a:prstGeom prst="arc">
              <a:avLst>
                <a:gd name="adj1" fmla="val 15167464"/>
                <a:gd name="adj2" fmla="val 0"/>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8" name="灯片编号占位符 7"/>
          <p:cNvSpPr>
            <a:spLocks noGrp="1"/>
          </p:cNvSpPr>
          <p:nvPr>
            <p:ph type="sldNum" sz="quarter" idx="12"/>
          </p:nvPr>
        </p:nvSpPr>
        <p:spPr/>
        <p:txBody>
          <a:bodyPr/>
          <a:lstStyle/>
          <a:p>
            <a:fld id="{5FD308DF-D0D6-41CA-8E01-1A1CE80A10EE}" type="slidenum">
              <a:rPr lang="zh-CN" altLang="en-US" smtClean="0"/>
              <a:t>81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24776" y="1081239"/>
            <a:ext cx="9742448" cy="1081322"/>
          </a:xfrm>
          <a:prstGeom prst="rect">
            <a:avLst/>
          </a:prstGeom>
        </p:spPr>
        <p:txBody>
          <a:bodyPr wrap="square">
            <a:spAutoFit/>
          </a:bodyPr>
          <a:lstStyle/>
          <a:p>
            <a:pPr>
              <a:lnSpc>
                <a:spcPct val="120000"/>
              </a:lnSpc>
            </a:pPr>
            <a:r>
              <a:rPr lang="zh-CN" altLang="en-US" sz="2800" b="1" dirty="0">
                <a:solidFill>
                  <a:srgbClr val="004EA2"/>
                </a:solidFill>
              </a:rPr>
              <a:t>解：</a:t>
            </a:r>
            <a:r>
              <a:rPr lang="zh-CN" altLang="en-US" sz="2800" dirty="0"/>
              <a:t>取样本空间和事件类为</a:t>
            </a:r>
          </a:p>
          <a:p>
            <a:pPr>
              <a:lnSpc>
                <a:spcPct val="120000"/>
              </a:lnSpc>
            </a:pPr>
            <a:endParaRPr lang="zh-CN" altLang="en-US" sz="2800" dirty="0"/>
          </a:p>
        </p:txBody>
      </p:sp>
      <p:pic>
        <p:nvPicPr>
          <p:cNvPr id="6" name="图片 5"/>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l="17396" t="18793" r="17917" b="60680"/>
          <a:stretch>
            <a:fillRect/>
          </a:stretch>
        </p:blipFill>
        <p:spPr>
          <a:xfrm>
            <a:off x="2180127" y="1612126"/>
            <a:ext cx="6694149" cy="807438"/>
          </a:xfrm>
          <a:prstGeom prst="rect">
            <a:avLst/>
          </a:prstGeom>
          <a:ln>
            <a:noFill/>
          </a:ln>
          <a:effectLst/>
        </p:spPr>
      </p:pic>
      <mc:AlternateContent xmlns:mc="http://schemas.openxmlformats.org/markup-compatibility/2006" xmlns:a14="http://schemas.microsoft.com/office/drawing/2010/main">
        <mc:Choice Requires="a14">
          <p:sp>
            <p:nvSpPr>
              <p:cNvPr id="7" name="矩形 6"/>
              <p:cNvSpPr/>
              <p:nvPr/>
            </p:nvSpPr>
            <p:spPr>
              <a:xfrm>
                <a:off x="1224776" y="2485409"/>
                <a:ext cx="9742448" cy="1082412"/>
              </a:xfrm>
              <a:prstGeom prst="rect">
                <a:avLst/>
              </a:prstGeom>
            </p:spPr>
            <p:txBody>
              <a:bodyPr wrap="square">
                <a:spAutoFit/>
              </a:bodyPr>
              <a:lstStyle/>
              <a:p>
                <a:pPr>
                  <a:lnSpc>
                    <a:spcPct val="120000"/>
                  </a:lnSpc>
                </a:pPr>
                <a14:m>
                  <m:oMath xmlns:m="http://schemas.openxmlformats.org/officeDocument/2006/math">
                    <m:r>
                      <a:rPr lang="en-US" altLang="zh-CN" sz="2800" b="1" i="1">
                        <a:latin typeface="Cambria Math" panose="02040503050406030204"/>
                        <a:ea typeface="Cambria Math" panose="02040503050406030204"/>
                      </a:rPr>
                      <m:t>ℙ</m:t>
                    </m:r>
                  </m:oMath>
                </a14:m>
                <a:r>
                  <a:rPr lang="zh-CN" altLang="en-US" sz="2800" dirty="0"/>
                  <a:t>为几何概率．则可以用概率空间</a:t>
                </a:r>
                <a:r>
                  <a:rPr lang="en-US" altLang="zh-CN" sz="2800" dirty="0">
                    <a:solidFill>
                      <a:prstClr val="black"/>
                    </a:solidFill>
                    <a:ea typeface="思源黑体 CN Normal" panose="020B0400000000000000" pitchFamily="34" charset="-122"/>
                  </a:rPr>
                  <a:t>(</a:t>
                </a:r>
                <a14:m>
                  <m:oMath xmlns:m="http://schemas.openxmlformats.org/officeDocument/2006/math">
                    <m:r>
                      <a:rPr lang="en-US" altLang="zh-CN" sz="2800" i="1">
                        <a:solidFill>
                          <a:prstClr val="black"/>
                        </a:solidFill>
                        <a:latin typeface="Cambria Math" panose="02040503050406030204" pitchFamily="18" charset="0"/>
                      </a:rPr>
                      <m:t>𝛺</m:t>
                    </m:r>
                    <m:r>
                      <a:rPr lang="zh-CN" altLang="en-US" sz="2800" i="1">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ℱ</m:t>
                    </m:r>
                    <m:r>
                      <a:rPr lang="zh-CN" altLang="en-US" sz="2800" i="1">
                        <a:solidFill>
                          <a:prstClr val="black"/>
                        </a:solidFill>
                        <a:latin typeface="Cambria Math" panose="02040503050406030204" pitchFamily="18" charset="0"/>
                      </a:rPr>
                      <m:t>，</m:t>
                    </m:r>
                    <m:r>
                      <a:rPr lang="en-US" altLang="zh-CN" sz="2800" b="1" i="1">
                        <a:latin typeface="Cambria Math" panose="02040503050406030204"/>
                        <a:ea typeface="Cambria Math" panose="02040503050406030204"/>
                      </a:rPr>
                      <m:t>ℙ</m:t>
                    </m:r>
                  </m:oMath>
                </a14:m>
                <a:r>
                  <a:rPr lang="en-US" altLang="zh-CN" sz="2800" dirty="0">
                    <a:solidFill>
                      <a:prstClr val="black"/>
                    </a:solidFill>
                    <a:ea typeface="思源黑体 CN Normal" panose="020B0400000000000000" pitchFamily="34" charset="-122"/>
                  </a:rPr>
                  <a:t>)</a:t>
                </a:r>
                <a:r>
                  <a:rPr lang="zh-CN" altLang="en-US" sz="2800" dirty="0"/>
                  <a:t> 描述该人醒来的时刻．定义</a:t>
                </a:r>
              </a:p>
            </p:txBody>
          </p:sp>
        </mc:Choice>
        <mc:Fallback xmlns="">
          <p:sp>
            <p:nvSpPr>
              <p:cNvPr id="7" name="矩形 6"/>
              <p:cNvSpPr>
                <a:spLocks noRot="1" noChangeAspect="1" noMove="1" noResize="1" noEditPoints="1" noAdjustHandles="1" noChangeArrowheads="1" noChangeShapeType="1" noTextEdit="1"/>
              </p:cNvSpPr>
              <p:nvPr/>
            </p:nvSpPr>
            <p:spPr>
              <a:xfrm>
                <a:off x="1224776" y="2485409"/>
                <a:ext cx="9742448" cy="1082412"/>
              </a:xfrm>
              <a:prstGeom prst="rect">
                <a:avLst/>
              </a:prstGeom>
              <a:blipFill rotWithShape="1">
                <a:blip r:embed="rId5"/>
                <a:stretch>
                  <a:fillRect l="-5" t="-2" r="1" b="36"/>
                </a:stretch>
              </a:blipFill>
            </p:spPr>
            <p:txBody>
              <a:bodyPr/>
              <a:lstStyle/>
              <a:p>
                <a:r>
                  <a:rPr lang="zh-CN" altLang="en-US">
                    <a:noFill/>
                  </a:rPr>
                  <a:t> </a:t>
                </a:r>
              </a:p>
            </p:txBody>
          </p:sp>
        </mc:Fallback>
      </mc:AlternateContent>
      <p:sp>
        <p:nvSpPr>
          <p:cNvPr id="9" name="矩形 8"/>
          <p:cNvSpPr/>
          <p:nvPr/>
        </p:nvSpPr>
        <p:spPr>
          <a:xfrm>
            <a:off x="1224776" y="4147460"/>
            <a:ext cx="6361492" cy="564835"/>
          </a:xfrm>
          <a:prstGeom prst="rect">
            <a:avLst/>
          </a:prstGeom>
        </p:spPr>
        <p:txBody>
          <a:bodyPr wrap="square">
            <a:spAutoFit/>
          </a:bodyPr>
          <a:lstStyle/>
          <a:p>
            <a:pPr>
              <a:lnSpc>
                <a:spcPct val="120000"/>
              </a:lnSpc>
            </a:pPr>
            <a:r>
              <a:rPr lang="zh-CN" altLang="en-US" sz="2800" dirty="0"/>
              <a:t>则𝜉为随机变量</a:t>
            </a:r>
            <a:r>
              <a:rPr lang="en-US" altLang="zh-CN" sz="2800" dirty="0"/>
              <a:t>.</a:t>
            </a:r>
            <a:endParaRPr lang="zh-CN" altLang="en-US" sz="2800" dirty="0"/>
          </a:p>
        </p:txBody>
      </p:sp>
      <p:sp>
        <p:nvSpPr>
          <p:cNvPr id="10" name="矩形 9"/>
          <p:cNvSpPr/>
          <p:nvPr/>
        </p:nvSpPr>
        <p:spPr>
          <a:xfrm>
            <a:off x="1224776" y="4925675"/>
            <a:ext cx="9658814" cy="564835"/>
          </a:xfrm>
          <a:prstGeom prst="rect">
            <a:avLst/>
          </a:prstGeom>
        </p:spPr>
        <p:txBody>
          <a:bodyPr wrap="square">
            <a:spAutoFit/>
          </a:bodyPr>
          <a:lstStyle/>
          <a:p>
            <a:pPr>
              <a:lnSpc>
                <a:spcPct val="120000"/>
              </a:lnSpc>
            </a:pPr>
            <a:r>
              <a:rPr lang="zh-CN" altLang="en-US" sz="2800" dirty="0"/>
              <a:t>可以将事件“他至少等</a:t>
            </a:r>
            <a:r>
              <a:rPr lang="en-US" altLang="zh-CN" sz="2800" dirty="0"/>
              <a:t>50</a:t>
            </a:r>
            <a:r>
              <a:rPr lang="zh-CN" altLang="en-US" sz="2800" dirty="0"/>
              <a:t>分钟”用 𝜉 表示为：</a:t>
            </a:r>
            <a:r>
              <a:rPr lang="en-US" altLang="zh-CN" sz="2800" dirty="0"/>
              <a:t>{</a:t>
            </a:r>
            <a:r>
              <a:rPr lang="zh-CN" altLang="en-US" sz="2800" dirty="0"/>
              <a:t>𝜉≤</a:t>
            </a:r>
            <a:r>
              <a:rPr lang="en-US" altLang="zh-CN" sz="2800" dirty="0"/>
              <a:t>10}.</a:t>
            </a:r>
            <a:endParaRPr lang="zh-CN" altLang="en-US" sz="2800" dirty="0"/>
          </a:p>
        </p:txBody>
      </p:sp>
      <p:sp>
        <p:nvSpPr>
          <p:cNvPr id="11" name="灯片编号占位符 10"/>
          <p:cNvSpPr>
            <a:spLocks noGrp="1"/>
          </p:cNvSpPr>
          <p:nvPr>
            <p:ph type="sldNum" sz="quarter" idx="12"/>
          </p:nvPr>
        </p:nvSpPr>
        <p:spPr/>
        <p:txBody>
          <a:bodyPr/>
          <a:lstStyle/>
          <a:p>
            <a:fld id="{5FD308DF-D0D6-41CA-8E01-1A1CE80A10EE}" type="slidenum">
              <a:rPr lang="zh-CN" altLang="en-US" smtClean="0"/>
              <a:t>82</a:t>
            </a:fld>
            <a:endParaRPr lang="zh-CN" altLang="en-US"/>
          </a:p>
        </p:txBody>
      </p:sp>
      <mc:AlternateContent xmlns:mc="http://schemas.openxmlformats.org/markup-compatibility/2006" xmlns:a14="http://schemas.microsoft.com/office/drawing/2010/main">
        <mc:Choice Requires="a14">
          <p:sp>
            <p:nvSpPr>
              <p:cNvPr id="12" name="矩形 11"/>
              <p:cNvSpPr/>
              <p:nvPr/>
            </p:nvSpPr>
            <p:spPr>
              <a:xfrm>
                <a:off x="3869934" y="3347466"/>
                <a:ext cx="3225498" cy="523220"/>
              </a:xfrm>
              <a:prstGeom prst="rect">
                <a:avLst/>
              </a:prstGeom>
            </p:spPr>
            <p:txBody>
              <a:bodyPr wrap="none">
                <a:spAutoFit/>
              </a:bodyPr>
              <a:lstStyle/>
              <a:p>
                <a:pPr algn="ctr">
                  <a:spcAft>
                    <a:spcPts val="600"/>
                  </a:spcAft>
                </a:pPr>
                <a14:m>
                  <m:oMath xmlns:m="http://schemas.openxmlformats.org/officeDocument/2006/math">
                    <m:r>
                      <a:rPr lang="zh-CN" altLang="en-US" sz="2800" b="1">
                        <a:latin typeface="Cambria Math" panose="02040503050406030204"/>
                      </a:rPr>
                      <m:t>𝜉</m:t>
                    </m:r>
                    <m:d>
                      <m:dPr>
                        <m:ctrlPr>
                          <a:rPr lang="en-US" altLang="zh-CN" sz="2800" b="1" i="1">
                            <a:latin typeface="Cambria Math" panose="02040503050406030204" pitchFamily="18" charset="0"/>
                          </a:rPr>
                        </m:ctrlPr>
                      </m:dPr>
                      <m:e>
                        <m:r>
                          <a:rPr lang="zh-CN" altLang="en-US" sz="2800" b="1" i="1">
                            <a:latin typeface="Cambria Math" panose="02040503050406030204"/>
                          </a:rPr>
                          <m:t>𝝎</m:t>
                        </m:r>
                        <m:r>
                          <m:rPr>
                            <m:nor/>
                          </m:rPr>
                          <a:rPr lang="en-US" altLang="zh-CN" sz="2800" dirty="0">
                            <a:latin typeface="Cambria Math" panose="02040503050406030204" pitchFamily="18" charset="0"/>
                          </a:rPr>
                          <m:t> </m:t>
                        </m:r>
                      </m:e>
                    </m:d>
                    <m:r>
                      <a:rPr lang="en-US" altLang="zh-CN" sz="2800" b="1" i="1">
                        <a:latin typeface="Cambria Math" panose="02040503050406030204"/>
                      </a:rPr>
                      <m:t>=</m:t>
                    </m:r>
                    <m:r>
                      <a:rPr lang="zh-CN" altLang="en-US" sz="2800" b="1" i="1">
                        <a:latin typeface="Cambria Math" panose="02040503050406030204"/>
                      </a:rPr>
                      <m:t>𝝎</m:t>
                    </m:r>
                    <m:r>
                      <a:rPr lang="en-US" altLang="zh-CN" sz="2800" b="1" i="1">
                        <a:latin typeface="Cambria Math" panose="02040503050406030204"/>
                      </a:rPr>
                      <m:t>,</m:t>
                    </m:r>
                    <m:r>
                      <a:rPr lang="zh-CN" altLang="en-US" sz="2800" b="1" i="1">
                        <a:latin typeface="Cambria Math" panose="02040503050406030204"/>
                      </a:rPr>
                      <m:t>∀</m:t>
                    </m:r>
                    <m:r>
                      <a:rPr lang="zh-CN" altLang="en-US" sz="2800" b="1" i="1">
                        <a:latin typeface="Cambria Math" panose="02040503050406030204"/>
                      </a:rPr>
                      <m:t>𝝎</m:t>
                    </m:r>
                    <m:r>
                      <a:rPr lang="en-US" altLang="zh-CN" sz="2800" b="1" i="1">
                        <a:latin typeface="Cambria Math" panose="02040503050406030204"/>
                        <a:ea typeface="Cambria Math" panose="02040503050406030204"/>
                      </a:rPr>
                      <m:t>∈</m:t>
                    </m:r>
                    <m:r>
                      <a:rPr lang="zh-CN" altLang="en-US" sz="2800" b="1">
                        <a:latin typeface="Cambria Math" panose="02040503050406030204"/>
                      </a:rPr>
                      <m:t>𝛀</m:t>
                    </m:r>
                  </m:oMath>
                </a14:m>
                <a:r>
                  <a:rPr lang="en-US" altLang="zh-CN" sz="2800" dirty="0"/>
                  <a:t>.</a:t>
                </a:r>
              </a:p>
            </p:txBody>
          </p:sp>
        </mc:Choice>
        <mc:Fallback xmlns="">
          <p:sp>
            <p:nvSpPr>
              <p:cNvPr id="12" name="矩形 11"/>
              <p:cNvSpPr>
                <a:spLocks noRot="1" noChangeAspect="1" noMove="1" noResize="1" noEditPoints="1" noAdjustHandles="1" noChangeArrowheads="1" noChangeShapeType="1" noTextEdit="1"/>
              </p:cNvSpPr>
              <p:nvPr/>
            </p:nvSpPr>
            <p:spPr>
              <a:xfrm>
                <a:off x="3869934" y="3347466"/>
                <a:ext cx="3225498" cy="523220"/>
              </a:xfrm>
              <a:prstGeom prst="rect">
                <a:avLst/>
              </a:prstGeom>
              <a:blipFill rotWithShape="1">
                <a:blip r:embed="rId6"/>
                <a:stretch>
                  <a:fillRect l="-8" t="-73" r="18" b="69"/>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09065" y="1204843"/>
            <a:ext cx="3763550" cy="523220"/>
          </a:xfrm>
          <a:prstGeom prst="rect">
            <a:avLst/>
          </a:prstGeom>
          <a:noFill/>
          <a:ln w="57150">
            <a:noFill/>
          </a:ln>
        </p:spPr>
        <p:txBody>
          <a:bodyPr wrap="square" anchor="ctr" anchorCtr="0">
            <a:spAutoFit/>
          </a:bodyPr>
          <a:lstStyle/>
          <a:p>
            <a:r>
              <a:rPr lang="zh-CN" altLang="en-US" sz="2800" dirty="0">
                <a:solidFill>
                  <a:prstClr val="black"/>
                </a:solidFill>
                <a:latin typeface="思源黑体 CN Normal" panose="020B0400000000000000" pitchFamily="34" charset="-122"/>
                <a:ea typeface="思源黑体 CN Normal" panose="020B0400000000000000" pitchFamily="34" charset="-122"/>
              </a:rPr>
              <a:t>当然，我们也可定义</a:t>
            </a:r>
          </a:p>
        </p:txBody>
      </p:sp>
      <p:grpSp>
        <p:nvGrpSpPr>
          <p:cNvPr id="10" name="组合 9"/>
          <p:cNvGrpSpPr/>
          <p:nvPr/>
        </p:nvGrpSpPr>
        <p:grpSpPr>
          <a:xfrm>
            <a:off x="2946214" y="1930737"/>
            <a:ext cx="5051068" cy="1236376"/>
            <a:chOff x="2226032" y="2448670"/>
            <a:chExt cx="4089043" cy="1236376"/>
          </a:xfrm>
        </p:grpSpPr>
        <p:pic>
          <p:nvPicPr>
            <p:cNvPr id="7" name="图片 6"/>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24271" t="18894" r="58841" b="36603"/>
            <a:stretch>
              <a:fillRect/>
            </a:stretch>
          </p:blipFill>
          <p:spPr>
            <a:xfrm>
              <a:off x="2226032" y="2448670"/>
              <a:ext cx="1507109" cy="1236376"/>
            </a:xfrm>
            <a:prstGeom prst="rect">
              <a:avLst/>
            </a:prstGeom>
            <a:ln>
              <a:noFill/>
            </a:ln>
            <a:effectLst/>
          </p:spPr>
        </p:pic>
        <p:sp>
          <p:nvSpPr>
            <p:cNvPr id="8" name="矩形 7"/>
            <p:cNvSpPr/>
            <p:nvPr/>
          </p:nvSpPr>
          <p:spPr>
            <a:xfrm>
              <a:off x="3485373" y="2523330"/>
              <a:ext cx="2829702" cy="1082412"/>
            </a:xfrm>
            <a:prstGeom prst="rect">
              <a:avLst/>
            </a:prstGeom>
          </p:spPr>
          <p:txBody>
            <a:bodyPr wrap="square">
              <a:spAutoFit/>
            </a:bodyPr>
            <a:lstStyle/>
            <a:p>
              <a:pPr>
                <a:lnSpc>
                  <a:spcPct val="120000"/>
                </a:lnSpc>
              </a:pPr>
              <a:r>
                <a:rPr lang="zh-CN" altLang="en-US" sz="2800" dirty="0"/>
                <a:t>如果他至少等</a:t>
              </a:r>
              <a:r>
                <a:rPr lang="en-US" altLang="zh-CN" sz="2800" dirty="0"/>
                <a:t>50</a:t>
              </a:r>
              <a:r>
                <a:rPr lang="zh-CN" altLang="en-US" sz="2800" dirty="0"/>
                <a:t>分钟</a:t>
              </a:r>
            </a:p>
          </p:txBody>
        </p:sp>
        <p:sp>
          <p:nvSpPr>
            <p:cNvPr id="9" name="矩形 8"/>
            <p:cNvSpPr/>
            <p:nvPr/>
          </p:nvSpPr>
          <p:spPr>
            <a:xfrm>
              <a:off x="3485373" y="3040394"/>
              <a:ext cx="2829702" cy="565348"/>
            </a:xfrm>
            <a:prstGeom prst="rect">
              <a:avLst/>
            </a:prstGeom>
          </p:spPr>
          <p:txBody>
            <a:bodyPr wrap="square">
              <a:spAutoFit/>
            </a:bodyPr>
            <a:lstStyle/>
            <a:p>
              <a:pPr>
                <a:lnSpc>
                  <a:spcPct val="120000"/>
                </a:lnSpc>
              </a:pPr>
              <a:r>
                <a:rPr lang="zh-CN" altLang="en-US" sz="2800" dirty="0"/>
                <a:t>否则</a:t>
              </a:r>
            </a:p>
          </p:txBody>
        </p:sp>
      </p:grpSp>
      <mc:AlternateContent xmlns:mc="http://schemas.openxmlformats.org/markup-compatibility/2006" xmlns:a14="http://schemas.microsoft.com/office/drawing/2010/main">
        <mc:Choice Requires="a14">
          <p:sp>
            <p:nvSpPr>
              <p:cNvPr id="11" name="矩形 10"/>
              <p:cNvSpPr/>
              <p:nvPr/>
            </p:nvSpPr>
            <p:spPr>
              <a:xfrm>
                <a:off x="1509065" y="3483476"/>
                <a:ext cx="9229559" cy="1588192"/>
              </a:xfrm>
              <a:prstGeom prst="rect">
                <a:avLst/>
              </a:prstGeom>
              <a:noFill/>
              <a:ln w="57150">
                <a:noFill/>
              </a:ln>
            </p:spPr>
            <p:txBody>
              <a:bodyPr wrap="square" anchor="ctr" anchorCtr="0">
                <a:spAutoFit/>
              </a:bodyPr>
              <a:lstStyle/>
              <a:p>
                <a:pPr>
                  <a:lnSpc>
                    <a:spcPts val="4000"/>
                  </a:lnSpc>
                </a:pPr>
                <a:r>
                  <a:rPr lang="zh-CN" altLang="en-US" sz="2800" dirty="0">
                    <a:ea typeface="思源黑体 CN Normal" panose="020B0400000000000000" pitchFamily="34" charset="-122"/>
                  </a:rPr>
                  <a:t>这时</a:t>
                </a:r>
                <a:r>
                  <a:rPr lang="en-US" altLang="zh-CN" sz="2800" dirty="0"/>
                  <a:t>{ </a:t>
                </a:r>
                <a14:m>
                  <m:oMath xmlns:m="http://schemas.openxmlformats.org/officeDocument/2006/math">
                    <m:r>
                      <a:rPr lang="en-US" altLang="zh-CN" sz="2800" i="1" smtClean="0">
                        <a:latin typeface="Cambria Math" panose="02040503050406030204" pitchFamily="18" charset="0"/>
                      </a:rPr>
                      <m:t>𝜂</m:t>
                    </m:r>
                  </m:oMath>
                </a14:m>
                <a:r>
                  <a:rPr lang="en-US" altLang="zh-CN" sz="2800" dirty="0">
                    <a:ea typeface="思源黑体 CN Normal" panose="020B0400000000000000" pitchFamily="34" charset="-122"/>
                  </a:rPr>
                  <a:t>=1}</a:t>
                </a:r>
                <a:r>
                  <a:rPr lang="zh-CN" altLang="en-US" sz="2800" dirty="0">
                    <a:ea typeface="思源黑体 CN Normal" panose="020B0400000000000000" pitchFamily="34" charset="-122"/>
                  </a:rPr>
                  <a:t>就是事件“他至少等</a:t>
                </a:r>
                <a:r>
                  <a:rPr lang="en-US" altLang="zh-CN" sz="2800" dirty="0">
                    <a:ea typeface="思源黑体 CN Normal" panose="020B0400000000000000" pitchFamily="34" charset="-122"/>
                  </a:rPr>
                  <a:t>50</a:t>
                </a:r>
                <a:r>
                  <a:rPr lang="zh-CN" altLang="en-US" sz="2800" dirty="0">
                    <a:ea typeface="思源黑体 CN Normal" panose="020B0400000000000000" pitchFamily="34" charset="-122"/>
                  </a:rPr>
                  <a:t>分钟”．显然不能用随机变量</a:t>
                </a:r>
                <a14:m>
                  <m:oMath xmlns:m="http://schemas.openxmlformats.org/officeDocument/2006/math">
                    <m:r>
                      <a:rPr lang="en-US" altLang="zh-CN" sz="2800" i="1">
                        <a:latin typeface="Cambria Math" panose="02040503050406030204" pitchFamily="18" charset="0"/>
                      </a:rPr>
                      <m:t>𝜂</m:t>
                    </m:r>
                  </m:oMath>
                </a14:m>
                <a:r>
                  <a:rPr lang="zh-CN" altLang="en-US" sz="2800" dirty="0">
                    <a:ea typeface="思源黑体 CN Normal" panose="020B0400000000000000" pitchFamily="34" charset="-122"/>
                  </a:rPr>
                  <a:t>来描述事件“他等</a:t>
                </a:r>
                <a:r>
                  <a:rPr lang="en-US" altLang="zh-CN" sz="2800" dirty="0">
                    <a:ea typeface="思源黑体 CN Normal" panose="020B0400000000000000" pitchFamily="34" charset="-122"/>
                  </a:rPr>
                  <a:t>30</a:t>
                </a:r>
                <a:r>
                  <a:rPr lang="zh-CN" altLang="en-US" sz="2800" dirty="0">
                    <a:ea typeface="思源黑体 CN Normal" panose="020B0400000000000000" pitchFamily="34" charset="-122"/>
                  </a:rPr>
                  <a:t>分钟”（但可以用</a:t>
                </a:r>
                <a:r>
                  <a:rPr lang="zh-CN" altLang="en-US" sz="2800" dirty="0"/>
                  <a:t>𝜉</a:t>
                </a:r>
                <a:r>
                  <a:rPr lang="zh-CN" altLang="en-US" sz="2800" dirty="0">
                    <a:ea typeface="思源黑体 CN Normal" panose="020B0400000000000000" pitchFamily="34" charset="-122"/>
                  </a:rPr>
                  <a:t>表示该事件）</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1509065" y="3483476"/>
                <a:ext cx="9229559" cy="1588192"/>
              </a:xfrm>
              <a:prstGeom prst="rect">
                <a:avLst/>
              </a:prstGeom>
              <a:blipFill rotWithShape="1">
                <a:blip r:embed="rId6"/>
                <a:stretch>
                  <a:fillRect l="-3" t="-32" r="2" b="35"/>
                </a:stretch>
              </a:blipFill>
              <a:ln w="57150">
                <a:noFill/>
              </a:ln>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5FD308DF-D0D6-41CA-8E01-1A1CE80A10EE}" type="slidenum">
              <a:rPr lang="zh-CN" altLang="en-US" smtClean="0"/>
              <a:t>83</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30077" y="1121126"/>
            <a:ext cx="5314828" cy="974844"/>
            <a:chOff x="1750294" y="1905903"/>
            <a:chExt cx="5314828" cy="974844"/>
          </a:xfrm>
        </p:grpSpPr>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5" name="矩形 4"/>
            <p:cNvSpPr/>
            <p:nvPr/>
          </p:nvSpPr>
          <p:spPr>
            <a:xfrm>
              <a:off x="1750294" y="2419082"/>
              <a:ext cx="5314828" cy="461665"/>
            </a:xfrm>
            <a:prstGeom prst="rect">
              <a:avLst/>
            </a:prstGeom>
            <a:noFill/>
            <a:ln w="57150">
              <a:noFill/>
            </a:ln>
          </p:spPr>
          <p:txBody>
            <a:bodyPr wrap="square" anchor="ctr" anchorCtr="0">
              <a:spAutoFit/>
            </a:bodyPr>
            <a:lstStyle/>
            <a:p>
              <a:endParaRPr lang="zh-CN" altLang="en-US" sz="2400" dirty="0">
                <a:solidFill>
                  <a:prstClr val="black"/>
                </a:solidFill>
                <a:ea typeface="思源黑体 CN Normal" panose="020B0400000000000000" pitchFamily="34" charset="-122"/>
              </a:endParaRPr>
            </a:p>
          </p:txBody>
        </p:sp>
      </p:grpSp>
      <p:sp>
        <p:nvSpPr>
          <p:cNvPr id="7" name="矩形 6"/>
          <p:cNvSpPr/>
          <p:nvPr/>
        </p:nvSpPr>
        <p:spPr>
          <a:xfrm>
            <a:off x="1574473" y="989472"/>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 </a:t>
            </a:r>
            <a:endParaRPr lang="en-US" altLang="zh-CN" sz="2800" b="1" dirty="0">
              <a:solidFill>
                <a:srgbClr val="004EA2"/>
              </a:solidFill>
              <a:ea typeface="思源黑体 CN Normal" panose="020B0400000000000000" pitchFamily="34" charset="-122"/>
            </a:endParaRPr>
          </a:p>
        </p:txBody>
      </p:sp>
      <p:pic>
        <p:nvPicPr>
          <p:cNvPr id="9" name="图片 8"/>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40416" t="37272" r="23770" b="37524"/>
          <a:stretch>
            <a:fillRect/>
          </a:stretch>
        </p:blipFill>
        <p:spPr>
          <a:xfrm>
            <a:off x="2955899" y="2353017"/>
            <a:ext cx="3500353" cy="638758"/>
          </a:xfrm>
          <a:prstGeom prst="rect">
            <a:avLst/>
          </a:prstGeom>
          <a:ln>
            <a:noFill/>
          </a:ln>
          <a:effectLst/>
        </p:spPr>
      </p:pic>
      <p:sp>
        <p:nvSpPr>
          <p:cNvPr id="10" name="矩形 9"/>
          <p:cNvSpPr/>
          <p:nvPr/>
        </p:nvSpPr>
        <p:spPr>
          <a:xfrm>
            <a:off x="1358788" y="3030227"/>
            <a:ext cx="9474424"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称</a:t>
            </a:r>
            <a:r>
              <a:rPr lang="en-US" altLang="zh-CN" sz="2800" dirty="0">
                <a:ea typeface="思源黑体 CN Normal" panose="020B0400000000000000" pitchFamily="34" charset="-122"/>
              </a:rPr>
              <a:t>F</a:t>
            </a:r>
            <a:r>
              <a:rPr lang="zh-CN" altLang="en-US" sz="2800" baseline="-25000" dirty="0"/>
              <a:t>𝜉</a:t>
            </a:r>
            <a:r>
              <a:rPr lang="zh-CN" altLang="en-US" sz="2800" dirty="0">
                <a:ea typeface="思源黑体 CN Normal" panose="020B0400000000000000" pitchFamily="34" charset="-122"/>
              </a:rPr>
              <a:t>为</a:t>
            </a:r>
            <a:r>
              <a:rPr lang="zh-CN" altLang="en-US" sz="2800" dirty="0">
                <a:solidFill>
                  <a:srgbClr val="004EA2"/>
                </a:solidFill>
                <a:ea typeface="思源黑体 CN Normal" panose="020B0400000000000000" pitchFamily="34" charset="-122"/>
              </a:rPr>
              <a:t>随机变量</a:t>
            </a:r>
            <a:r>
              <a:rPr lang="zh-CN" altLang="en-US" sz="2800" dirty="0"/>
              <a:t>𝜉</a:t>
            </a:r>
            <a:r>
              <a:rPr lang="zh-CN" altLang="en-US" sz="2800" dirty="0">
                <a:ea typeface="思源黑体 CN Normal" panose="020B0400000000000000" pitchFamily="34" charset="-122"/>
              </a:rPr>
              <a:t>的</a:t>
            </a:r>
            <a:r>
              <a:rPr lang="zh-CN" altLang="en-US" sz="2800" dirty="0">
                <a:solidFill>
                  <a:srgbClr val="004EA2"/>
                </a:solidFill>
                <a:ea typeface="思源黑体 CN Normal" panose="020B0400000000000000" pitchFamily="34" charset="-122"/>
              </a:rPr>
              <a:t>分布函数</a:t>
            </a:r>
            <a:r>
              <a:rPr lang="zh-CN" altLang="en-US" sz="2800" dirty="0">
                <a:ea typeface="思源黑体 CN Normal" panose="020B0400000000000000" pitchFamily="34" charset="-122"/>
              </a:rPr>
              <a:t>，简称为</a:t>
            </a:r>
            <a:r>
              <a:rPr lang="zh-CN" altLang="en-US" sz="2800" dirty="0">
                <a:solidFill>
                  <a:srgbClr val="004EA2"/>
                </a:solidFill>
                <a:ea typeface="思源黑体 CN Normal" panose="020B0400000000000000" pitchFamily="34" charset="-122"/>
              </a:rPr>
              <a:t>分布函数</a:t>
            </a:r>
            <a:r>
              <a:rPr lang="en-US" altLang="zh-CN" sz="2800" dirty="0">
                <a:solidFill>
                  <a:srgbClr val="004EA2"/>
                </a:solidFill>
                <a:ea typeface="思源黑体 CN Normal" panose="020B0400000000000000" pitchFamily="34" charset="-122"/>
              </a:rPr>
              <a:t>.</a:t>
            </a:r>
            <a:endParaRPr lang="zh-CN" altLang="en-US" sz="2800" dirty="0">
              <a:solidFill>
                <a:srgbClr val="004EA2"/>
              </a:solidFill>
              <a:ea typeface="思源黑体 CN Normal" panose="020B0400000000000000" pitchFamily="34" charset="-122"/>
            </a:endParaRPr>
          </a:p>
        </p:txBody>
      </p:sp>
      <p:grpSp>
        <p:nvGrpSpPr>
          <p:cNvPr id="11" name="组合 10"/>
          <p:cNvGrpSpPr/>
          <p:nvPr/>
        </p:nvGrpSpPr>
        <p:grpSpPr>
          <a:xfrm>
            <a:off x="1358788" y="3976731"/>
            <a:ext cx="9469045" cy="1607092"/>
            <a:chOff x="832352" y="1684445"/>
            <a:chExt cx="7125396" cy="816788"/>
          </a:xfrm>
        </p:grpSpPr>
        <p:grpSp>
          <p:nvGrpSpPr>
            <p:cNvPr id="12" name="组合 11"/>
            <p:cNvGrpSpPr/>
            <p:nvPr/>
          </p:nvGrpSpPr>
          <p:grpSpPr>
            <a:xfrm>
              <a:off x="832352" y="1684445"/>
              <a:ext cx="7125396" cy="778965"/>
              <a:chOff x="832352" y="1684445"/>
              <a:chExt cx="7125396" cy="778965"/>
            </a:xfrm>
          </p:grpSpPr>
          <p:sp>
            <p:nvSpPr>
              <p:cNvPr id="14" name="矩形 13"/>
              <p:cNvSpPr/>
              <p:nvPr/>
            </p:nvSpPr>
            <p:spPr>
              <a:xfrm>
                <a:off x="873626" y="1693969"/>
                <a:ext cx="70841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15" name="矩形 14"/>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965755" y="1797323"/>
              <a:ext cx="6991993" cy="70391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在不至于引起混乱的情况下，常省略分布函数中的下标，即将</a:t>
              </a:r>
              <a:r>
                <a:rPr lang="en-US" altLang="zh-CN" sz="2800" i="1" dirty="0">
                  <a:ea typeface="思源黑体 CN Normal" panose="020B0400000000000000" pitchFamily="34" charset="-122"/>
                </a:rPr>
                <a:t>F</a:t>
              </a:r>
              <a:r>
                <a:rPr lang="zh-CN" altLang="en-US" sz="2800" baseline="-25000" dirty="0"/>
                <a:t>𝜉</a:t>
              </a:r>
              <a:r>
                <a:rPr lang="en-US" altLang="zh-CN" sz="2800" dirty="0"/>
                <a:t>(</a:t>
              </a:r>
              <a:r>
                <a:rPr lang="en-US" altLang="zh-CN" sz="2800" i="1" dirty="0"/>
                <a:t>x</a:t>
              </a:r>
              <a:r>
                <a:rPr lang="en-US" altLang="zh-CN" sz="2800" dirty="0"/>
                <a:t>)</a:t>
              </a:r>
              <a:r>
                <a:rPr lang="zh-CN" altLang="en-US" sz="2800" dirty="0">
                  <a:ea typeface="思源黑体 CN Normal" panose="020B0400000000000000" pitchFamily="34" charset="-122"/>
                </a:rPr>
                <a:t>简写为</a:t>
              </a:r>
              <a:r>
                <a:rPr lang="en-US" altLang="zh-CN" sz="2800" i="1" dirty="0">
                  <a:ea typeface="思源黑体 CN Normal" panose="020B0400000000000000" pitchFamily="34" charset="-122"/>
                </a:rPr>
                <a:t>F</a:t>
              </a:r>
              <a:r>
                <a:rPr lang="en-US" altLang="zh-CN" sz="2800" dirty="0">
                  <a:ea typeface="思源黑体 CN Normal" panose="020B0400000000000000" pitchFamily="34" charset="-122"/>
                </a:rPr>
                <a:t>(</a:t>
              </a:r>
              <a:r>
                <a:rPr lang="en-US" altLang="zh-CN" sz="2800" i="1" dirty="0">
                  <a:ea typeface="思源黑体 CN Normal" panose="020B0400000000000000" pitchFamily="34" charset="-122"/>
                </a:rPr>
                <a:t>x</a:t>
              </a:r>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 ．</a:t>
              </a:r>
            </a:p>
            <a:p>
              <a:r>
                <a:rPr lang="zh-CN" altLang="en-US" sz="2800" dirty="0">
                  <a:ea typeface="思源黑体 CN Normal" panose="020B0400000000000000" pitchFamily="34" charset="-122"/>
                </a:rPr>
                <a:t>         </a:t>
              </a:r>
            </a:p>
          </p:txBody>
        </p:sp>
      </p:grpSp>
      <p:sp>
        <p:nvSpPr>
          <p:cNvPr id="8" name="灯片编号占位符 7"/>
          <p:cNvSpPr>
            <a:spLocks noGrp="1"/>
          </p:cNvSpPr>
          <p:nvPr>
            <p:ph type="sldNum" sz="quarter" idx="12"/>
          </p:nvPr>
        </p:nvSpPr>
        <p:spPr/>
        <p:txBody>
          <a:bodyPr/>
          <a:lstStyle/>
          <a:p>
            <a:fld id="{5FD308DF-D0D6-41CA-8E01-1A1CE80A10EE}" type="slidenum">
              <a:rPr lang="zh-CN" altLang="en-US" smtClean="0"/>
              <a:t>84</a:t>
            </a:fld>
            <a:endParaRPr lang="zh-CN" altLang="en-US"/>
          </a:p>
        </p:txBody>
      </p:sp>
      <mc:AlternateContent xmlns:mc="http://schemas.openxmlformats.org/markup-compatibility/2006" xmlns:a14="http://schemas.microsoft.com/office/drawing/2010/main">
        <mc:Choice Requires="a14">
          <p:sp>
            <p:nvSpPr>
              <p:cNvPr id="16" name="矩形 15"/>
              <p:cNvSpPr/>
              <p:nvPr/>
            </p:nvSpPr>
            <p:spPr>
              <a:xfrm>
                <a:off x="1307050" y="1657267"/>
                <a:ext cx="9520784" cy="523220"/>
              </a:xfrm>
              <a:prstGeom prst="rect">
                <a:avLst/>
              </a:prstGeom>
            </p:spPr>
            <p:txBody>
              <a:bodyPr wrap="square">
                <a:spAutoFit/>
              </a:bodyPr>
              <a:lstStyle/>
              <a:p>
                <a:r>
                  <a:rPr lang="zh-CN" altLang="en-US" sz="2800" dirty="0">
                    <a:solidFill>
                      <a:prstClr val="black"/>
                    </a:solidFill>
                    <a:ea typeface="思源黑体 CN Normal" panose="020B0400000000000000" pitchFamily="34" charset="-122"/>
                  </a:rPr>
                  <a:t>设</a:t>
                </a:r>
                <a:r>
                  <a:rPr lang="zh-CN" altLang="en-US" sz="2800" dirty="0"/>
                  <a:t>𝜉</a:t>
                </a:r>
                <a:r>
                  <a:rPr lang="zh-CN" altLang="en-US" sz="2800" dirty="0">
                    <a:solidFill>
                      <a:prstClr val="black"/>
                    </a:solidFill>
                    <a:ea typeface="思源黑体 CN Normal" panose="020B0400000000000000" pitchFamily="34" charset="-122"/>
                  </a:rPr>
                  <a:t>是定义在</a:t>
                </a:r>
                <a:r>
                  <a:rPr lang="en-US" altLang="zh-CN" sz="2800" dirty="0">
                    <a:solidFill>
                      <a:prstClr val="black"/>
                    </a:solidFill>
                    <a:ea typeface="思源黑体 CN Normal" panose="020B0400000000000000" pitchFamily="34" charset="-122"/>
                  </a:rPr>
                  <a:t>(</a:t>
                </a:r>
                <a14:m>
                  <m:oMath xmlns:m="http://schemas.openxmlformats.org/officeDocument/2006/math">
                    <m:r>
                      <m:rPr>
                        <m:sty m:val="p"/>
                      </m:rPr>
                      <a:rPr lang="en-US" altLang="zh-CN" sz="2800">
                        <a:solidFill>
                          <a:prstClr val="black"/>
                        </a:solidFill>
                        <a:latin typeface="Cambria Math" panose="02040503050406030204" pitchFamily="18" charset="0"/>
                      </a:rPr>
                      <m:t>Ω</m:t>
                    </m:r>
                    <m:r>
                      <a:rPr lang="zh-CN" altLang="en-US" sz="2800" i="1">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ℱ</m:t>
                    </m:r>
                    <m:r>
                      <a:rPr lang="zh-CN" altLang="en-US" sz="2800" i="1">
                        <a:solidFill>
                          <a:prstClr val="black"/>
                        </a:solidFill>
                        <a:latin typeface="Cambria Math" panose="02040503050406030204" pitchFamily="18" charset="0"/>
                      </a:rPr>
                      <m:t>，</m:t>
                    </m:r>
                    <m:r>
                      <a:rPr lang="en-US" altLang="zh-CN" sz="2800" b="1" i="1">
                        <a:latin typeface="Cambria Math" panose="02040503050406030204"/>
                        <a:ea typeface="Cambria Math" panose="02040503050406030204"/>
                      </a:rPr>
                      <m:t>ℙ</m:t>
                    </m:r>
                  </m:oMath>
                </a14:m>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上的随机变量</a:t>
                </a:r>
                <a:r>
                  <a:rPr lang="en-US" altLang="zh-CN" sz="2800" dirty="0">
                    <a:solidFill>
                      <a:prstClr val="black"/>
                    </a:solidFill>
                    <a:ea typeface="思源黑体 CN Normal" panose="020B0400000000000000" pitchFamily="34" charset="-122"/>
                  </a:rPr>
                  <a:t>. </a:t>
                </a:r>
                <a:r>
                  <a:rPr lang="zh-CN" altLang="en-US" sz="2800" dirty="0">
                    <a:solidFill>
                      <a:prstClr val="black"/>
                    </a:solidFill>
                    <a:ea typeface="思源黑体 CN Normal" panose="020B0400000000000000" pitchFamily="34" charset="-122"/>
                  </a:rPr>
                  <a:t>对于任何</a:t>
                </a:r>
                <a:r>
                  <a:rPr lang="en-US" altLang="zh-CN" sz="2800" i="1" dirty="0" err="1">
                    <a:solidFill>
                      <a:prstClr val="black"/>
                    </a:solidFill>
                    <a:ea typeface="思源黑体 CN Normal" panose="020B0400000000000000" pitchFamily="34" charset="-122"/>
                  </a:rPr>
                  <a:t>x</a:t>
                </a:r>
                <a:r>
                  <a:rPr lang="en-US" altLang="zh-CN" sz="2800" dirty="0" err="1">
                    <a:solidFill>
                      <a:prstClr val="black"/>
                    </a:solidFill>
                    <a:ea typeface="思源黑体 CN Normal" panose="020B0400000000000000" pitchFamily="34" charset="-122"/>
                  </a:rPr>
                  <a:t>∈</a:t>
                </a:r>
                <a:r>
                  <a:rPr lang="en-US" altLang="zh-CN" sz="2800" i="1" dirty="0" err="1">
                    <a:solidFill>
                      <a:prstClr val="black"/>
                    </a:solidFill>
                    <a:ea typeface="思源黑体 CN Normal" panose="020B0400000000000000" pitchFamily="34" charset="-122"/>
                  </a:rPr>
                  <a:t>R</a:t>
                </a:r>
                <a:r>
                  <a:rPr lang="zh-CN" altLang="en-US" sz="2800" dirty="0">
                    <a:solidFill>
                      <a:prstClr val="black"/>
                    </a:solidFill>
                  </a:rPr>
                  <a:t> </a:t>
                </a:r>
                <a14:m>
                  <m:oMath xmlns:m="http://schemas.openxmlformats.org/officeDocument/2006/math">
                    <m:r>
                      <a:rPr lang="zh-CN" altLang="en-US" sz="2800" i="1">
                        <a:solidFill>
                          <a:prstClr val="black"/>
                        </a:solidFill>
                        <a:latin typeface="Cambria Math" panose="02040503050406030204" pitchFamily="18" charset="0"/>
                      </a:rPr>
                      <m:t>，</m:t>
                    </m:r>
                  </m:oMath>
                </a14:m>
                <a:r>
                  <a:rPr lang="zh-CN" altLang="en-US" sz="2800" dirty="0">
                    <a:solidFill>
                      <a:prstClr val="black"/>
                    </a:solidFill>
                    <a:ea typeface="思源黑体 CN Normal" panose="020B0400000000000000" pitchFamily="34" charset="-122"/>
                  </a:rPr>
                  <a:t>定义</a:t>
                </a:r>
              </a:p>
            </p:txBody>
          </p:sp>
        </mc:Choice>
        <mc:Fallback xmlns="">
          <p:sp>
            <p:nvSpPr>
              <p:cNvPr id="16" name="矩形 15"/>
              <p:cNvSpPr>
                <a:spLocks noRot="1" noChangeAspect="1" noMove="1" noResize="1" noEditPoints="1" noAdjustHandles="1" noChangeArrowheads="1" noChangeShapeType="1" noTextEdit="1"/>
              </p:cNvSpPr>
              <p:nvPr/>
            </p:nvSpPr>
            <p:spPr>
              <a:xfrm>
                <a:off x="1307050" y="1657267"/>
                <a:ext cx="9520784" cy="523220"/>
              </a:xfrm>
              <a:prstGeom prst="rect">
                <a:avLst/>
              </a:prstGeom>
              <a:blipFill rotWithShape="1">
                <a:blip r:embed="rId6"/>
                <a:stretch>
                  <a:fillRect l="-2" t="-8358" r="5" b="-74658"/>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2520" y="1193773"/>
            <a:ext cx="9331860" cy="1075231"/>
          </a:xfrm>
          <a:prstGeom prst="rect">
            <a:avLst/>
          </a:prstGeom>
          <a:solidFill>
            <a:schemeClr val="accent1">
              <a:lumMod val="20000"/>
              <a:lumOff val="80000"/>
            </a:schemeClr>
          </a:solidFill>
          <a:ln>
            <a:solidFill>
              <a:srgbClr val="FF0000"/>
            </a:solidFill>
          </a:ln>
        </p:spPr>
        <p:txBody>
          <a:bodyPr wrap="square" rtlCol="0">
            <a:spAutoFit/>
          </a:bodyPr>
          <a:lstStyle/>
          <a:p>
            <a:pPr>
              <a:lnSpc>
                <a:spcPts val="4000"/>
              </a:lnSpc>
            </a:pPr>
            <a:r>
              <a:rPr lang="zh-CN" altLang="en-US" sz="2800" dirty="0">
                <a:sym typeface="+mn-ea"/>
              </a:rPr>
              <a:t>随机变量落入各个区间的概率完全由其分布函数所决定，即分布函数刻画了随机变量的随机变化规律．</a:t>
            </a:r>
          </a:p>
        </p:txBody>
      </p:sp>
      <mc:AlternateContent xmlns:mc="http://schemas.openxmlformats.org/markup-compatibility/2006" xmlns:a14="http://schemas.microsoft.com/office/drawing/2010/main">
        <mc:Choice Requires="a14">
          <p:sp>
            <p:nvSpPr>
              <p:cNvPr id="3" name="文本框 2"/>
              <p:cNvSpPr txBox="1"/>
              <p:nvPr/>
            </p:nvSpPr>
            <p:spPr>
              <a:xfrm>
                <a:off x="1462520" y="2354282"/>
                <a:ext cx="9331860" cy="1588192"/>
              </a:xfrm>
              <a:prstGeom prst="rect">
                <a:avLst/>
              </a:prstGeom>
              <a:noFill/>
            </p:spPr>
            <p:txBody>
              <a:bodyPr wrap="square" rtlCol="0">
                <a:spAutoFit/>
              </a:bodyPr>
              <a:lstStyle/>
              <a:p>
                <a:pPr>
                  <a:lnSpc>
                    <a:spcPts val="4000"/>
                  </a:lnSpc>
                </a:pPr>
                <a:r>
                  <a:rPr lang="zh-CN" altLang="en-US" sz="2800" dirty="0">
                    <a:sym typeface="+mn-ea"/>
                  </a:rPr>
                  <a:t>如当</a:t>
                </a:r>
                <a:r>
                  <a:rPr lang="en-US" altLang="zh-CN" sz="2800" i="1" dirty="0">
                    <a:sym typeface="+mn-ea"/>
                  </a:rPr>
                  <a:t>a&lt;b</a:t>
                </a:r>
                <a:r>
                  <a:rPr lang="zh-CN" altLang="en-US" sz="2800" dirty="0">
                    <a:sym typeface="+mn-ea"/>
                  </a:rPr>
                  <a:t>时，注意到</a:t>
                </a:r>
                <a:endParaRPr lang="en-US" altLang="zh-CN" sz="2800" dirty="0">
                  <a:sym typeface="+mn-ea"/>
                </a:endParaRPr>
              </a:p>
              <a:p>
                <a:pPr algn="ctr">
                  <a:lnSpc>
                    <a:spcPts val="4000"/>
                  </a:lnSpc>
                </a:pPr>
                <a:r>
                  <a:rPr lang="en-US" altLang="zh-CN" sz="2800" dirty="0">
                    <a:sym typeface="+mn-ea"/>
                  </a:rPr>
                  <a:t>{</a:t>
                </a:r>
                <a:r>
                  <a:rPr lang="zh-CN" altLang="en-US" sz="2800" dirty="0"/>
                  <a:t>𝜉 </a:t>
                </a:r>
                <a:r>
                  <a:rPr lang="zh-CN" altLang="en-US" sz="2800" i="1" dirty="0"/>
                  <a:t>≤ </a:t>
                </a:r>
                <a:r>
                  <a:rPr lang="en-US" altLang="zh-CN" sz="2800" i="1" dirty="0">
                    <a:sym typeface="+mn-ea"/>
                  </a:rPr>
                  <a:t>a</a:t>
                </a:r>
                <a:r>
                  <a:rPr lang="en-US" altLang="zh-CN" sz="2800" dirty="0">
                    <a:sym typeface="+mn-ea"/>
                  </a:rPr>
                  <a:t>}</a:t>
                </a:r>
                <a14:m>
                  <m:oMath xmlns:m="http://schemas.openxmlformats.org/officeDocument/2006/math">
                    <m:r>
                      <a:rPr lang="en-US" altLang="zh-CN" sz="2800" i="1" dirty="0" smtClean="0">
                        <a:latin typeface="Cambria Math" panose="02040503050406030204" pitchFamily="18" charset="0"/>
                        <a:sym typeface="+mn-ea"/>
                      </a:rPr>
                      <m:t>⊂</m:t>
                    </m:r>
                  </m:oMath>
                </a14:m>
                <a:r>
                  <a:rPr lang="en-US" altLang="zh-CN" sz="2800" dirty="0">
                    <a:sym typeface="+mn-ea"/>
                  </a:rPr>
                  <a:t> {</a:t>
                </a:r>
                <a:r>
                  <a:rPr lang="zh-CN" altLang="en-US" sz="2800" dirty="0"/>
                  <a:t>𝜉 </a:t>
                </a:r>
                <a:r>
                  <a:rPr lang="zh-CN" altLang="en-US" sz="2800" i="1" dirty="0"/>
                  <a:t>≤ </a:t>
                </a:r>
                <a:r>
                  <a:rPr lang="en-US" altLang="zh-CN" sz="2800" i="1" dirty="0">
                    <a:sym typeface="+mn-ea"/>
                  </a:rPr>
                  <a:t>b</a:t>
                </a:r>
                <a:r>
                  <a:rPr lang="en-US" altLang="zh-CN" sz="2800" dirty="0">
                    <a:sym typeface="+mn-ea"/>
                  </a:rPr>
                  <a:t>} ,    {</a:t>
                </a:r>
                <a:r>
                  <a:rPr lang="en-US" altLang="zh-CN" sz="2800" i="1" dirty="0">
                    <a:sym typeface="+mn-ea"/>
                  </a:rPr>
                  <a:t>a &lt; </a:t>
                </a:r>
                <a:r>
                  <a:rPr lang="zh-CN" altLang="en-US" sz="2800" dirty="0"/>
                  <a:t>𝜉 </a:t>
                </a:r>
                <a:r>
                  <a:rPr lang="zh-CN" altLang="en-US" sz="2800" i="1" dirty="0"/>
                  <a:t>≤ </a:t>
                </a:r>
                <a:r>
                  <a:rPr lang="en-US" altLang="zh-CN" sz="2800" i="1" dirty="0">
                    <a:sym typeface="+mn-ea"/>
                  </a:rPr>
                  <a:t>b</a:t>
                </a:r>
                <a:r>
                  <a:rPr lang="en-US" altLang="zh-CN" sz="2800" dirty="0">
                    <a:sym typeface="+mn-ea"/>
                  </a:rPr>
                  <a:t>}= {</a:t>
                </a:r>
                <a:r>
                  <a:rPr lang="zh-CN" altLang="en-US" sz="2800" dirty="0"/>
                  <a:t>𝜉 </a:t>
                </a:r>
                <a:r>
                  <a:rPr lang="zh-CN" altLang="en-US" sz="2800" i="1" dirty="0"/>
                  <a:t>≤ </a:t>
                </a:r>
                <a:r>
                  <a:rPr lang="en-US" altLang="zh-CN" sz="2800" i="1" dirty="0">
                    <a:sym typeface="+mn-ea"/>
                  </a:rPr>
                  <a:t>b</a:t>
                </a:r>
                <a:r>
                  <a:rPr lang="en-US" altLang="zh-CN" sz="2800" dirty="0">
                    <a:sym typeface="+mn-ea"/>
                  </a:rPr>
                  <a:t>}</a:t>
                </a:r>
                <a:r>
                  <a:rPr lang="en-US" altLang="zh-CN" sz="2800" dirty="0">
                    <a:sym typeface="Symbol" panose="05050102010706020507" pitchFamily="18" charset="2"/>
                  </a:rPr>
                  <a:t></a:t>
                </a:r>
                <a:r>
                  <a:rPr lang="en-US" altLang="zh-CN" sz="2800" dirty="0">
                    <a:sym typeface="+mn-ea"/>
                  </a:rPr>
                  <a:t>{</a:t>
                </a:r>
                <a:r>
                  <a:rPr lang="zh-CN" altLang="en-US" sz="2800" dirty="0"/>
                  <a:t>𝜉</a:t>
                </a:r>
                <a:r>
                  <a:rPr lang="zh-CN" altLang="en-US" sz="2800" i="1" dirty="0"/>
                  <a:t>≤</a:t>
                </a:r>
                <a:r>
                  <a:rPr lang="en-US" altLang="zh-CN" sz="2800" i="1" dirty="0">
                    <a:sym typeface="+mn-ea"/>
                  </a:rPr>
                  <a:t>a</a:t>
                </a:r>
                <a:r>
                  <a:rPr lang="en-US" altLang="zh-CN" sz="2800" dirty="0">
                    <a:sym typeface="+mn-ea"/>
                  </a:rPr>
                  <a:t>}, </a:t>
                </a:r>
              </a:p>
              <a:p>
                <a:pPr>
                  <a:lnSpc>
                    <a:spcPts val="4000"/>
                  </a:lnSpc>
                </a:pPr>
                <a:r>
                  <a:rPr lang="zh-CN" altLang="en-US" sz="2800" dirty="0">
                    <a:sym typeface="+mn-ea"/>
                  </a:rPr>
                  <a:t>根据概率的可减性有</a:t>
                </a:r>
              </a:p>
            </p:txBody>
          </p:sp>
        </mc:Choice>
        <mc:Fallback xmlns="">
          <p:sp>
            <p:nvSpPr>
              <p:cNvPr id="3" name="文本框 2"/>
              <p:cNvSpPr txBox="1">
                <a:spLocks noRot="1" noChangeAspect="1" noMove="1" noResize="1" noEditPoints="1" noAdjustHandles="1" noChangeArrowheads="1" noChangeShapeType="1" noTextEdit="1"/>
              </p:cNvSpPr>
              <p:nvPr/>
            </p:nvSpPr>
            <p:spPr>
              <a:xfrm>
                <a:off x="1462520" y="2354282"/>
                <a:ext cx="9331860" cy="1588192"/>
              </a:xfrm>
              <a:prstGeom prst="rect">
                <a:avLst/>
              </a:prstGeom>
              <a:blipFill rotWithShape="1">
                <a:blip r:embed="rId4"/>
                <a:stretch>
                  <a:fillRect l="-1" t="-21" b="25"/>
                </a:stretch>
              </a:blipFill>
            </p:spPr>
            <p:txBody>
              <a:bodyPr/>
              <a:lstStyle/>
              <a:p>
                <a:r>
                  <a:rPr lang="zh-CN" altLang="en-US">
                    <a:noFill/>
                  </a:rPr>
                  <a:t> </a:t>
                </a:r>
              </a:p>
            </p:txBody>
          </p:sp>
        </mc:Fallback>
      </mc:AlternateContent>
      <p:pic>
        <p:nvPicPr>
          <p:cNvPr id="4" name="图片 3"/>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t="69354"/>
          <a:stretch>
            <a:fillRect/>
          </a:stretch>
        </p:blipFill>
        <p:spPr>
          <a:xfrm>
            <a:off x="1632892" y="3934188"/>
            <a:ext cx="8349308" cy="713170"/>
          </a:xfrm>
          <a:prstGeom prst="rect">
            <a:avLst/>
          </a:prstGeom>
          <a:ln>
            <a:noFill/>
          </a:ln>
          <a:effectLst/>
        </p:spPr>
      </p:pic>
      <p:sp>
        <p:nvSpPr>
          <p:cNvPr id="5" name="矩形 4"/>
          <p:cNvSpPr/>
          <p:nvPr/>
        </p:nvSpPr>
        <p:spPr>
          <a:xfrm>
            <a:off x="1285103" y="4784042"/>
            <a:ext cx="9331860" cy="10752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rPr>
              <a:t>        随机变量的分布函数就是我们所熟悉的一种函数，通过它可以刻画相关事件的概率，即它成为我们研究事件概率的工具． </a:t>
            </a:r>
          </a:p>
        </p:txBody>
      </p:sp>
      <p:sp>
        <p:nvSpPr>
          <p:cNvPr id="6" name="灯片编号占位符 5"/>
          <p:cNvSpPr>
            <a:spLocks noGrp="1"/>
          </p:cNvSpPr>
          <p:nvPr>
            <p:ph type="sldNum" sz="quarter" idx="12"/>
          </p:nvPr>
        </p:nvSpPr>
        <p:spPr/>
        <p:txBody>
          <a:bodyPr/>
          <a:lstStyle/>
          <a:p>
            <a:fld id="{5FD308DF-D0D6-41CA-8E01-1A1CE80A10EE}" type="slidenum">
              <a:rPr lang="zh-CN" altLang="en-US" smtClean="0"/>
              <a:t>85</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69746" y="1133964"/>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2.3.2</a:t>
              </a:r>
              <a:r>
                <a:rPr lang="zh-CN" altLang="en-US" sz="2800" dirty="0">
                  <a:solidFill>
                    <a:srgbClr val="004EA2"/>
                  </a:solidFill>
                  <a:ea typeface="思源黑体 CN Bold" panose="020B0800000000000000" pitchFamily="34" charset="-122"/>
                </a:rPr>
                <a:t> </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356498" y="1765173"/>
            <a:ext cx="6430397" cy="565348"/>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假设硬币的质地均匀，求随机变量</a:t>
            </a:r>
          </a:p>
        </p:txBody>
      </p:sp>
      <p:sp>
        <p:nvSpPr>
          <p:cNvPr id="9" name="矩形 8"/>
          <p:cNvSpPr/>
          <p:nvPr/>
        </p:nvSpPr>
        <p:spPr>
          <a:xfrm>
            <a:off x="1436809" y="4027150"/>
            <a:ext cx="6430397" cy="565348"/>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的分布函数．</a:t>
            </a:r>
          </a:p>
        </p:txBody>
      </p:sp>
      <p:sp>
        <p:nvSpPr>
          <p:cNvPr id="10" name="灯片编号占位符 9"/>
          <p:cNvSpPr>
            <a:spLocks noGrp="1"/>
          </p:cNvSpPr>
          <p:nvPr>
            <p:ph type="sldNum" sz="quarter" idx="12"/>
          </p:nvPr>
        </p:nvSpPr>
        <p:spPr/>
        <p:txBody>
          <a:bodyPr/>
          <a:lstStyle/>
          <a:p>
            <a:fld id="{5FD308DF-D0D6-41CA-8E01-1A1CE80A10EE}" type="slidenum">
              <a:rPr lang="zh-CN" altLang="en-US" smtClean="0"/>
              <a:t>86</a:t>
            </a:fld>
            <a:endParaRPr lang="zh-CN" altLang="en-US"/>
          </a:p>
        </p:txBody>
      </p:sp>
      <mc:AlternateContent xmlns:mc="http://schemas.openxmlformats.org/markup-compatibility/2006" xmlns:a14="http://schemas.microsoft.com/office/drawing/2010/main">
        <mc:Choice Requires="a14">
          <p:sp>
            <p:nvSpPr>
              <p:cNvPr id="11" name="矩形 10"/>
              <p:cNvSpPr/>
              <p:nvPr/>
            </p:nvSpPr>
            <p:spPr>
              <a:xfrm>
                <a:off x="3005222" y="2566268"/>
                <a:ext cx="3819325" cy="1053494"/>
              </a:xfrm>
              <a:prstGeom prst="rect">
                <a:avLst/>
              </a:prstGeom>
            </p:spPr>
            <p:txBody>
              <a:bodyPr wrap="square">
                <a:spAutoFit/>
              </a:bodyPr>
              <a:lstStyle/>
              <a:p>
                <a14:m>
                  <m:oMath xmlns:m="http://schemas.openxmlformats.org/officeDocument/2006/math">
                    <m:r>
                      <a:rPr lang="zh-CN" altLang="en-US" sz="2800" b="1">
                        <a:latin typeface="Cambria Math" panose="02040503050406030204"/>
                      </a:rPr>
                      <m:t>𝜉</m:t>
                    </m:r>
                    <m:d>
                      <m:dPr>
                        <m:ctrlPr>
                          <a:rPr lang="en-US" altLang="zh-CN" sz="2800" b="1" i="1">
                            <a:latin typeface="Cambria Math" panose="02040503050406030204" pitchFamily="18" charset="0"/>
                          </a:rPr>
                        </m:ctrlPr>
                      </m:dPr>
                      <m:e>
                        <m:r>
                          <a:rPr lang="zh-CN" altLang="en-US" sz="2800" b="1" i="1">
                            <a:latin typeface="Cambria Math" panose="02040503050406030204"/>
                          </a:rPr>
                          <m:t>𝝎</m:t>
                        </m:r>
                        <m:r>
                          <m:rPr>
                            <m:nor/>
                          </m:rPr>
                          <a:rPr lang="en-US" altLang="zh-CN" sz="2800" dirty="0">
                            <a:latin typeface="Cambria Math" panose="02040503050406030204" pitchFamily="18" charset="0"/>
                          </a:rPr>
                          <m:t> </m:t>
                        </m:r>
                      </m:e>
                    </m:d>
                  </m:oMath>
                </a14:m>
                <a:r>
                  <a:rPr lang="en-US" altLang="zh-CN" sz="2800" dirty="0"/>
                  <a:t> </a:t>
                </a:r>
                <a14:m>
                  <m:oMath xmlns:m="http://schemas.openxmlformats.org/officeDocument/2006/math">
                    <m:r>
                      <a:rPr lang="en-US" altLang="zh-CN" sz="2800" i="1">
                        <a:latin typeface="Cambria Math" panose="02040503050406030204"/>
                      </a:rPr>
                      <m:t>=</m:t>
                    </m:r>
                    <m:d>
                      <m:dPr>
                        <m:begChr m:val="{"/>
                        <m:endChr m:val=""/>
                        <m:ctrlPr>
                          <a:rPr lang="en-US" altLang="zh-CN" sz="2800" i="1">
                            <a:latin typeface="Cambria Math" panose="02040503050406030204" pitchFamily="18" charset="0"/>
                          </a:rPr>
                        </m:ctrlPr>
                      </m:dPr>
                      <m:e>
                        <m:eqArr>
                          <m:eqArrPr>
                            <m:ctrlPr>
                              <a:rPr lang="en-US" altLang="zh-CN" sz="2800" i="1">
                                <a:latin typeface="Cambria Math" panose="02040503050406030204" pitchFamily="18" charset="0"/>
                              </a:rPr>
                            </m:ctrlPr>
                          </m:eqArrPr>
                          <m:e>
                            <m:r>
                              <a:rPr lang="en-US" altLang="zh-CN" sz="2800" i="1">
                                <a:latin typeface="Cambria Math" panose="02040503050406030204"/>
                              </a:rPr>
                              <m:t>1</m:t>
                            </m:r>
                            <m:r>
                              <a:rPr lang="zh-CN" altLang="en-US" sz="2800" i="1">
                                <a:latin typeface="Cambria Math" panose="02040503050406030204"/>
                              </a:rPr>
                              <m:t>，</m:t>
                            </m:r>
                            <m:r>
                              <a:rPr lang="zh-CN" altLang="en-US" sz="2800" b="1" i="1">
                                <a:latin typeface="Cambria Math" panose="02040503050406030204"/>
                              </a:rPr>
                              <m:t>𝝎</m:t>
                            </m:r>
                            <m:r>
                              <a:rPr lang="en-US" altLang="zh-CN" sz="2800" b="1" i="1">
                                <a:latin typeface="Cambria Math" panose="02040503050406030204"/>
                              </a:rPr>
                              <m:t>=</m:t>
                            </m:r>
                            <m:r>
                              <a:rPr lang="zh-CN" altLang="en-US" sz="2800" b="1" i="1">
                                <a:latin typeface="Cambria Math" panose="02040503050406030204"/>
                              </a:rPr>
                              <m:t>正，</m:t>
                            </m:r>
                          </m:e>
                          <m:e>
                            <m:r>
                              <a:rPr lang="en-US" altLang="zh-CN" sz="2800" i="1">
                                <a:latin typeface="Cambria Math" panose="02040503050406030204"/>
                              </a:rPr>
                              <m:t>0</m:t>
                            </m:r>
                            <m:r>
                              <a:rPr lang="zh-CN" altLang="en-US" sz="2800" i="1">
                                <a:latin typeface="Cambria Math" panose="02040503050406030204"/>
                              </a:rPr>
                              <m:t>，</m:t>
                            </m:r>
                            <m:r>
                              <a:rPr lang="zh-CN" altLang="en-US" sz="2800" b="1" i="1">
                                <a:latin typeface="Cambria Math" panose="02040503050406030204"/>
                              </a:rPr>
                              <m:t>𝝎</m:t>
                            </m:r>
                            <m:r>
                              <a:rPr lang="en-US" altLang="zh-CN" sz="2800" b="1" i="1">
                                <a:latin typeface="Cambria Math" panose="02040503050406030204"/>
                              </a:rPr>
                              <m:t>=</m:t>
                            </m:r>
                            <m:r>
                              <a:rPr lang="zh-CN" altLang="en-US" sz="2800" b="1" i="1">
                                <a:latin typeface="Cambria Math" panose="02040503050406030204"/>
                              </a:rPr>
                              <m:t>反，</m:t>
                            </m:r>
                          </m:e>
                        </m:eqArr>
                      </m:e>
                    </m:d>
                  </m:oMath>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3005222" y="2566268"/>
                <a:ext cx="3819325" cy="1053494"/>
              </a:xfrm>
              <a:prstGeom prst="rect">
                <a:avLst/>
              </a:prstGeom>
              <a:blipFill rotWithShape="1">
                <a:blip r:embed="rId3"/>
                <a:stretch>
                  <a:fillRect l="-11" t="-22" r="5" b="25"/>
                </a:stretch>
              </a:blipFill>
            </p:spPr>
            <p:txBody>
              <a:bodyPr/>
              <a:lstStyle/>
              <a:p>
                <a:r>
                  <a:rPr lang="zh-CN" altLang="en-US">
                    <a:noFill/>
                  </a:rPr>
                  <a:t> </a:t>
                </a:r>
              </a:p>
            </p:txBody>
          </p:sp>
        </mc:Fallback>
      </mc:AlternateContent>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7821" y="1137237"/>
            <a:ext cx="9299652" cy="24646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mc:AlternateContent xmlns:mc="http://schemas.openxmlformats.org/markup-compatibility/2006" xmlns:a14="http://schemas.microsoft.com/office/drawing/2010/main">
        <mc:Choice Requires="a14">
          <p:sp>
            <p:nvSpPr>
              <p:cNvPr id="5" name="矩形 4"/>
              <p:cNvSpPr/>
              <p:nvPr/>
            </p:nvSpPr>
            <p:spPr>
              <a:xfrm>
                <a:off x="1592720" y="970149"/>
                <a:ext cx="8969854" cy="1294329"/>
              </a:xfrm>
              <a:prstGeom prst="rect">
                <a:avLst/>
              </a:prstGeom>
            </p:spPr>
            <p:txBody>
              <a:bodyPr wrap="square">
                <a:spAutoFit/>
              </a:bodyPr>
              <a:lstStyle/>
              <a:p>
                <a:pPr>
                  <a:lnSpc>
                    <a:spcPct val="120000"/>
                  </a:lnSpc>
                </a:pPr>
                <a:r>
                  <a:rPr lang="zh-CN" altLang="en-US" sz="2800" b="1" dirty="0">
                    <a:solidFill>
                      <a:srgbClr val="004EA2"/>
                    </a:solidFill>
                  </a:rPr>
                  <a:t>解：</a:t>
                </a:r>
                <a:r>
                  <a:rPr lang="zh-CN" altLang="en-US" sz="2800" dirty="0"/>
                  <a:t>由硬币质地均匀知</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t>({</a:t>
                </a:r>
                <a:r>
                  <a:rPr lang="zh-CN" altLang="en-US" sz="2800" dirty="0"/>
                  <a:t>正</a:t>
                </a:r>
                <a:r>
                  <a:rPr lang="en-US" altLang="zh-CN" sz="2800" dirty="0"/>
                  <a:t>}) =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t>({</a:t>
                </a:r>
                <a:r>
                  <a:rPr lang="zh-CN" altLang="en-US" sz="2800" dirty="0"/>
                  <a:t>反</a:t>
                </a:r>
                <a:r>
                  <a:rPr lang="en-US" altLang="zh-CN" sz="2800" dirty="0"/>
                  <a:t>}) = </a:t>
                </a:r>
                <a14:m>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2</m:t>
                        </m:r>
                      </m:den>
                    </m:f>
                  </m:oMath>
                </a14:m>
                <a:r>
                  <a:rPr lang="zh-CN" altLang="en-US" sz="2800" dirty="0"/>
                  <a:t> ，</a:t>
                </a:r>
              </a:p>
              <a:p>
                <a:pPr>
                  <a:lnSpc>
                    <a:spcPct val="120000"/>
                  </a:lnSpc>
                </a:pPr>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1592720" y="970149"/>
                <a:ext cx="8969854" cy="1294329"/>
              </a:xfrm>
              <a:prstGeom prst="rect">
                <a:avLst/>
              </a:prstGeom>
              <a:blipFill rotWithShape="1">
                <a:blip r:embed="rId3"/>
                <a:stretch>
                  <a:fillRect l="-2" t="-39" r="7" b="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629426" y="1743559"/>
                <a:ext cx="6361492" cy="565348"/>
              </a:xfrm>
              <a:prstGeom prst="rect">
                <a:avLst/>
              </a:prstGeom>
            </p:spPr>
            <p:txBody>
              <a:bodyPr wrap="square">
                <a:spAutoFit/>
              </a:bodyPr>
              <a:lstStyle/>
              <a:p>
                <a:pPr>
                  <a:lnSpc>
                    <a:spcPct val="120000"/>
                  </a:lnSpc>
                </a:pPr>
                <a:r>
                  <a:rPr lang="zh-CN" altLang="en-US" sz="2800" dirty="0"/>
                  <a:t>注意到当</a:t>
                </a:r>
                <a:r>
                  <a:rPr lang="en-US" altLang="zh-CN" sz="2800" i="1" dirty="0"/>
                  <a:t>x</a:t>
                </a:r>
                <a:r>
                  <a:rPr lang="en-US" altLang="zh-CN" sz="2800" dirty="0"/>
                  <a:t>&lt;0</a:t>
                </a:r>
                <a:r>
                  <a:rPr lang="zh-CN" altLang="en-US" sz="2800" dirty="0"/>
                  <a:t>时，</a:t>
                </a:r>
                <a14:m>
                  <m:oMath xmlns:m="http://schemas.openxmlformats.org/officeDocument/2006/math">
                    <m:d>
                      <m:dPr>
                        <m:begChr m:val="{"/>
                        <m:endChr m:val="}"/>
                        <m:ctrlPr>
                          <a:rPr lang="en-US" altLang="zh-CN" sz="2800" b="1" i="1" dirty="0">
                            <a:latin typeface="Cambria Math" panose="02040503050406030204" pitchFamily="18" charset="0"/>
                            <a:ea typeface="Cambria Math" panose="02040503050406030204"/>
                          </a:rPr>
                        </m:ctrlPr>
                      </m:dPr>
                      <m:e>
                        <m:r>
                          <a:rPr lang="zh-CN" altLang="en-US" sz="2800" b="1">
                            <a:latin typeface="Cambria Math" panose="02040503050406030204"/>
                          </a:rPr>
                          <m:t>𝜉</m:t>
                        </m:r>
                        <m:r>
                          <a:rPr lang="zh-CN" altLang="en-US" sz="2800" b="1" i="1">
                            <a:latin typeface="Cambria Math" panose="02040503050406030204"/>
                          </a:rPr>
                          <m:t>≤</m:t>
                        </m:r>
                        <m:r>
                          <a:rPr lang="en-US" altLang="zh-CN" sz="2800" b="1" i="1" smtClean="0">
                            <a:latin typeface="Cambria Math" panose="02040503050406030204" pitchFamily="18" charset="0"/>
                          </a:rPr>
                          <m:t>𝒙</m:t>
                        </m:r>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sym typeface="Symbol" panose="05050102010706020507" pitchFamily="18" charset="2"/>
                      </a:rPr>
                      <m:t></m:t>
                    </m:r>
                    <m:r>
                      <m:rPr>
                        <m:nor/>
                      </m:rPr>
                      <a:rPr lang="zh-CN" altLang="en-US" sz="2800" dirty="0">
                        <a:latin typeface="Cambria Math" panose="02040503050406030204" pitchFamily="18" charset="0"/>
                      </a:rPr>
                      <m:t>，</m:t>
                    </m:r>
                  </m:oMath>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1629426" y="1743559"/>
                <a:ext cx="6361492" cy="565348"/>
              </a:xfrm>
              <a:prstGeom prst="rect">
                <a:avLst/>
              </a:prstGeom>
              <a:blipFill rotWithShape="1">
                <a:blip r:embed="rId4"/>
                <a:stretch>
                  <a:fillRect t="-86" r="1" b="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629426" y="2354760"/>
                <a:ext cx="6361492" cy="565348"/>
              </a:xfrm>
              <a:prstGeom prst="rect">
                <a:avLst/>
              </a:prstGeom>
            </p:spPr>
            <p:txBody>
              <a:bodyPr wrap="square">
                <a:spAutoFit/>
              </a:bodyPr>
              <a:lstStyle/>
              <a:p>
                <a:pPr>
                  <a:lnSpc>
                    <a:spcPct val="120000"/>
                  </a:lnSpc>
                </a:pPr>
                <a:r>
                  <a:rPr lang="zh-CN" altLang="en-US" sz="2800" dirty="0"/>
                  <a:t>当</a:t>
                </a:r>
                <a:r>
                  <a:rPr lang="en-US" altLang="zh-CN" sz="2800" dirty="0"/>
                  <a:t>0</a:t>
                </a:r>
                <a:r>
                  <a:rPr lang="zh-CN" altLang="en-US" sz="2800" dirty="0"/>
                  <a:t>≤ </a:t>
                </a:r>
                <a:r>
                  <a:rPr lang="en-US" altLang="zh-CN" sz="2800" i="1" dirty="0"/>
                  <a:t>x </a:t>
                </a:r>
                <a:r>
                  <a:rPr lang="en-US" altLang="zh-CN" sz="2800" dirty="0"/>
                  <a:t>&lt;1</a:t>
                </a:r>
                <a:r>
                  <a:rPr lang="zh-CN" altLang="en-US" sz="2800" dirty="0"/>
                  <a:t>时，</a:t>
                </a:r>
                <a:r>
                  <a:rPr lang="en-US" altLang="zh-CN" sz="2800" b="1" dirty="0">
                    <a:ea typeface="Cambria Math" panose="02040503050406030204"/>
                  </a:rPr>
                  <a:t> </a:t>
                </a:r>
                <a14:m>
                  <m:oMath xmlns:m="http://schemas.openxmlformats.org/officeDocument/2006/math">
                    <m:d>
                      <m:dPr>
                        <m:begChr m:val="{"/>
                        <m:endChr m:val="}"/>
                        <m:ctrlPr>
                          <a:rPr lang="en-US" altLang="zh-CN" sz="2800" b="1" i="1" dirty="0">
                            <a:latin typeface="Cambria Math" panose="02040503050406030204" pitchFamily="18" charset="0"/>
                            <a:ea typeface="Cambria Math" panose="02040503050406030204"/>
                          </a:rPr>
                        </m:ctrlPr>
                      </m:dPr>
                      <m:e>
                        <m:r>
                          <a:rPr lang="zh-CN" altLang="en-US" sz="2800" b="1">
                            <a:latin typeface="Cambria Math" panose="02040503050406030204"/>
                          </a:rPr>
                          <m:t>𝜉</m:t>
                        </m:r>
                        <m:r>
                          <a:rPr lang="zh-CN" altLang="en-US" sz="2800" b="1" i="1">
                            <a:latin typeface="Cambria Math" panose="02040503050406030204"/>
                          </a:rPr>
                          <m:t>≤</m:t>
                        </m:r>
                        <m:r>
                          <a:rPr lang="en-US" altLang="zh-CN" sz="2800" b="1" i="1">
                            <a:latin typeface="Cambria Math" panose="02040503050406030204" pitchFamily="18" charset="0"/>
                          </a:rPr>
                          <m:t>𝒙</m:t>
                        </m:r>
                      </m:e>
                    </m:d>
                    <m:r>
                      <a:rPr lang="en-US" altLang="zh-CN" sz="2800" b="1" i="1">
                        <a:latin typeface="Cambria Math" panose="02040503050406030204" pitchFamily="18" charset="0"/>
                      </a:rPr>
                      <m:t>=</m:t>
                    </m:r>
                  </m:oMath>
                </a14:m>
                <a:r>
                  <a:rPr lang="zh-CN" altLang="en-US" sz="2800" dirty="0"/>
                  <a:t> </a:t>
                </a:r>
                <a14:m>
                  <m:oMath xmlns:m="http://schemas.openxmlformats.org/officeDocument/2006/math">
                    <m:d>
                      <m:dPr>
                        <m:begChr m:val="{"/>
                        <m:endChr m:val="}"/>
                        <m:ctrlPr>
                          <a:rPr lang="en-US" altLang="zh-CN" sz="2800" b="1" i="1" dirty="0">
                            <a:latin typeface="Cambria Math" panose="02040503050406030204" pitchFamily="18" charset="0"/>
                            <a:ea typeface="Cambria Math" panose="02040503050406030204"/>
                          </a:rPr>
                        </m:ctrlPr>
                      </m:dPr>
                      <m:e>
                        <m:r>
                          <a:rPr lang="zh-CN" altLang="en-US" sz="2800" b="1">
                            <a:latin typeface="Cambria Math" panose="02040503050406030204"/>
                          </a:rPr>
                          <m:t>𝜉</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e>
                    </m:d>
                    <m:r>
                      <a:rPr lang="en-US" altLang="zh-CN" sz="2800" b="1" i="1">
                        <a:latin typeface="Cambria Math" panose="02040503050406030204" pitchFamily="18" charset="0"/>
                      </a:rPr>
                      <m:t>= </m:t>
                    </m:r>
                  </m:oMath>
                </a14:m>
                <a:r>
                  <a:rPr lang="en-US" altLang="zh-CN" sz="2800" dirty="0"/>
                  <a:t>{</a:t>
                </a:r>
                <a:r>
                  <a:rPr lang="zh-CN" altLang="en-US" sz="2800" dirty="0"/>
                  <a:t>反</a:t>
                </a:r>
                <a:r>
                  <a:rPr lang="en-US" altLang="zh-CN" sz="2800" dirty="0"/>
                  <a:t>}</a:t>
                </a:r>
                <a:r>
                  <a:rPr lang="zh-CN" altLang="en-US" sz="2800" dirty="0"/>
                  <a:t>，</a:t>
                </a:r>
              </a:p>
            </p:txBody>
          </p:sp>
        </mc:Choice>
        <mc:Fallback xmlns="">
          <p:sp>
            <p:nvSpPr>
              <p:cNvPr id="9" name="矩形 8"/>
              <p:cNvSpPr>
                <a:spLocks noRot="1" noChangeAspect="1" noMove="1" noResize="1" noEditPoints="1" noAdjustHandles="1" noChangeArrowheads="1" noChangeShapeType="1" noTextEdit="1"/>
              </p:cNvSpPr>
              <p:nvPr/>
            </p:nvSpPr>
            <p:spPr>
              <a:xfrm>
                <a:off x="1629426" y="2354760"/>
                <a:ext cx="6361492" cy="565348"/>
              </a:xfrm>
              <a:prstGeom prst="rect">
                <a:avLst/>
              </a:prstGeom>
              <a:blipFill rotWithShape="1">
                <a:blip r:embed="rId5"/>
                <a:stretch>
                  <a:fillRect t="-32" r="-4071" b="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629426" y="2931102"/>
                <a:ext cx="6361492" cy="565348"/>
              </a:xfrm>
              <a:prstGeom prst="rect">
                <a:avLst/>
              </a:prstGeom>
            </p:spPr>
            <p:txBody>
              <a:bodyPr wrap="square">
                <a:spAutoFit/>
              </a:bodyPr>
              <a:lstStyle/>
              <a:p>
                <a:pPr>
                  <a:lnSpc>
                    <a:spcPct val="120000"/>
                  </a:lnSpc>
                </a:pPr>
                <a:r>
                  <a:rPr lang="zh-CN" altLang="en-US" sz="2800" dirty="0"/>
                  <a:t>当</a:t>
                </a:r>
                <a:r>
                  <a:rPr lang="en-US" altLang="zh-CN" sz="2800" dirty="0"/>
                  <a:t>1</a:t>
                </a:r>
                <a:r>
                  <a:rPr lang="zh-CN" altLang="en-US" sz="2800" dirty="0"/>
                  <a:t>≤ </a:t>
                </a:r>
                <a:r>
                  <a:rPr lang="en-US" altLang="zh-CN" sz="2800" i="1" dirty="0"/>
                  <a:t>x</a:t>
                </a:r>
                <a:r>
                  <a:rPr lang="zh-CN" altLang="en-US" sz="2800" dirty="0"/>
                  <a:t>时，</a:t>
                </a:r>
                <a:r>
                  <a:rPr lang="en-US" altLang="zh-CN" sz="2800" b="1" dirty="0">
                    <a:ea typeface="Cambria Math" panose="02040503050406030204"/>
                  </a:rPr>
                  <a:t> </a:t>
                </a:r>
                <a14:m>
                  <m:oMath xmlns:m="http://schemas.openxmlformats.org/officeDocument/2006/math">
                    <m:d>
                      <m:dPr>
                        <m:begChr m:val="{"/>
                        <m:endChr m:val="}"/>
                        <m:ctrlPr>
                          <a:rPr lang="en-US" altLang="zh-CN" sz="2800" b="1" i="1" dirty="0">
                            <a:latin typeface="Cambria Math" panose="02040503050406030204" pitchFamily="18" charset="0"/>
                            <a:ea typeface="Cambria Math" panose="02040503050406030204"/>
                          </a:rPr>
                        </m:ctrlPr>
                      </m:dPr>
                      <m:e>
                        <m:r>
                          <a:rPr lang="zh-CN" altLang="en-US" sz="2800" b="1">
                            <a:latin typeface="Cambria Math" panose="02040503050406030204"/>
                          </a:rPr>
                          <m:t>𝜉</m:t>
                        </m:r>
                        <m:r>
                          <a:rPr lang="zh-CN" altLang="en-US" sz="2800" b="1" i="1">
                            <a:latin typeface="Cambria Math" panose="02040503050406030204"/>
                          </a:rPr>
                          <m:t>≤</m:t>
                        </m:r>
                        <m:r>
                          <a:rPr lang="en-US" altLang="zh-CN" sz="2800" b="1" i="1">
                            <a:latin typeface="Cambria Math" panose="02040503050406030204" pitchFamily="18" charset="0"/>
                          </a:rPr>
                          <m:t>𝒙</m:t>
                        </m:r>
                      </m:e>
                    </m:d>
                    <m:r>
                      <a:rPr lang="en-US" altLang="zh-CN" sz="2800" b="1" i="1">
                        <a:latin typeface="Cambria Math" panose="02040503050406030204" pitchFamily="18" charset="0"/>
                      </a:rPr>
                      <m:t>=</m:t>
                    </m:r>
                  </m:oMath>
                </a14:m>
                <a:r>
                  <a:rPr lang="zh-CN" altLang="en-US" sz="2800" dirty="0"/>
                  <a:t> </a:t>
                </a:r>
                <a:r>
                  <a:rPr lang="en-US" altLang="zh-CN" sz="2800" dirty="0"/>
                  <a:t>{</a:t>
                </a:r>
                <a:r>
                  <a:rPr lang="zh-CN" altLang="en-US" sz="2800" dirty="0"/>
                  <a:t>正，反</a:t>
                </a:r>
                <a:r>
                  <a:rPr lang="en-US" altLang="zh-CN" sz="2800" dirty="0"/>
                  <a:t>}</a:t>
                </a:r>
                <a:r>
                  <a:rPr lang="en-US" altLang="zh-CN" sz="2800" b="1" dirty="0"/>
                  <a:t> </a:t>
                </a:r>
                <a14:m>
                  <m:oMath xmlns:m="http://schemas.openxmlformats.org/officeDocument/2006/math">
                    <m:r>
                      <a:rPr lang="en-US" altLang="zh-CN" sz="2800" b="1" i="1">
                        <a:latin typeface="Cambria Math" panose="02040503050406030204" pitchFamily="18" charset="0"/>
                      </a:rPr>
                      <m:t>= </m:t>
                    </m:r>
                  </m:oMath>
                </a14:m>
                <a:r>
                  <a:rPr lang="zh-CN" altLang="en-US" sz="2800" dirty="0">
                    <a:sym typeface="Symbol" panose="05050102010706020507" pitchFamily="18" charset="2"/>
                  </a:rPr>
                  <a:t></a:t>
                </a:r>
                <a:r>
                  <a:rPr lang="zh-CN" altLang="en-US" sz="2800" dirty="0"/>
                  <a:t>，</a:t>
                </a:r>
              </a:p>
            </p:txBody>
          </p:sp>
        </mc:Choice>
        <mc:Fallback xmlns="">
          <p:sp>
            <p:nvSpPr>
              <p:cNvPr id="13" name="矩形 12"/>
              <p:cNvSpPr>
                <a:spLocks noRot="1" noChangeAspect="1" noMove="1" noResize="1" noEditPoints="1" noAdjustHandles="1" noChangeArrowheads="1" noChangeShapeType="1" noTextEdit="1"/>
              </p:cNvSpPr>
              <p:nvPr/>
            </p:nvSpPr>
            <p:spPr>
              <a:xfrm>
                <a:off x="1629426" y="2931102"/>
                <a:ext cx="6361492" cy="565348"/>
              </a:xfrm>
              <a:prstGeom prst="rect">
                <a:avLst/>
              </a:prstGeom>
              <a:blipFill rotWithShape="1">
                <a:blip r:embed="rId6"/>
                <a:stretch>
                  <a:fillRect t="-102" r="1" b="25"/>
                </a:stretch>
              </a:blipFill>
            </p:spPr>
            <p:txBody>
              <a:bodyPr/>
              <a:lstStyle/>
              <a:p>
                <a:r>
                  <a:rPr lang="zh-CN" altLang="en-US">
                    <a:noFill/>
                  </a:rPr>
                  <a:t> </a:t>
                </a:r>
              </a:p>
            </p:txBody>
          </p:sp>
        </mc:Fallback>
      </mc:AlternateContent>
      <p:sp>
        <p:nvSpPr>
          <p:cNvPr id="15" name="矩形 14"/>
          <p:cNvSpPr/>
          <p:nvPr/>
        </p:nvSpPr>
        <p:spPr>
          <a:xfrm>
            <a:off x="1592720" y="3759788"/>
            <a:ext cx="6361492" cy="564835"/>
          </a:xfrm>
          <a:prstGeom prst="rect">
            <a:avLst/>
          </a:prstGeom>
        </p:spPr>
        <p:txBody>
          <a:bodyPr wrap="square">
            <a:spAutoFit/>
          </a:bodyPr>
          <a:lstStyle/>
          <a:p>
            <a:pPr>
              <a:lnSpc>
                <a:spcPct val="120000"/>
              </a:lnSpc>
            </a:pPr>
            <a:r>
              <a:rPr lang="zh-CN" altLang="en-US" sz="2800" dirty="0"/>
              <a:t>由此可得 𝜉 的分布函数为</a:t>
            </a:r>
          </a:p>
        </p:txBody>
      </p:sp>
      <p:pic>
        <p:nvPicPr>
          <p:cNvPr id="16" name="图片 15"/>
          <p:cNvPicPr>
            <a:picLocks noChangeAspect="1"/>
          </p:cNvPicPr>
          <p:nvPr/>
        </p:nvPicPr>
        <p:blipFill rotWithShape="1">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400000"/>
                    </a14:imgEffect>
                    <a14:imgEffect>
                      <a14:sharpenSoften amount="50000"/>
                    </a14:imgEffect>
                  </a14:imgLayer>
                </a14:imgProps>
              </a:ext>
            </a:extLst>
          </a:blip>
          <a:srcRect l="27959" t="30332" b="1"/>
          <a:stretch>
            <a:fillRect/>
          </a:stretch>
        </p:blipFill>
        <p:spPr>
          <a:xfrm>
            <a:off x="1427821" y="4392542"/>
            <a:ext cx="5718878" cy="1495309"/>
          </a:xfrm>
          <a:prstGeom prst="rect">
            <a:avLst/>
          </a:prstGeom>
          <a:ln>
            <a:noFill/>
          </a:ln>
          <a:effectLst/>
        </p:spPr>
      </p:pic>
      <p:pic>
        <p:nvPicPr>
          <p:cNvPr id="8" name="图片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12804" y="3645077"/>
            <a:ext cx="3741148" cy="2464607"/>
          </a:xfrm>
          <a:prstGeom prst="rect">
            <a:avLst/>
          </a:prstGeom>
        </p:spPr>
      </p:pic>
      <p:sp>
        <p:nvSpPr>
          <p:cNvPr id="6" name="灯片编号占位符 5"/>
          <p:cNvSpPr>
            <a:spLocks noGrp="1"/>
          </p:cNvSpPr>
          <p:nvPr>
            <p:ph type="sldNum" sz="quarter" idx="12"/>
          </p:nvPr>
        </p:nvSpPr>
        <p:spPr/>
        <p:txBody>
          <a:bodyPr/>
          <a:lstStyle/>
          <a:p>
            <a:fld id="{5FD308DF-D0D6-41CA-8E01-1A1CE80A10EE}" type="slidenum">
              <a:rPr lang="zh-CN" altLang="en-US" smtClean="0"/>
              <a:t>87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3" grpId="0"/>
      <p:bldP spid="1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80936" y="1028317"/>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2.3.3</a:t>
              </a:r>
              <a:r>
                <a:rPr lang="zh-CN" altLang="en-US" sz="2800" dirty="0">
                  <a:solidFill>
                    <a:srgbClr val="004EA2"/>
                  </a:solidFill>
                  <a:ea typeface="思源黑体 CN Bold" panose="020B0800000000000000" pitchFamily="34" charset="-122"/>
                </a:rPr>
                <a:t> </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306556" y="1528433"/>
            <a:ext cx="10013983" cy="940963"/>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在收音机对时例子中，用</a:t>
            </a:r>
            <a:r>
              <a:rPr lang="zh-CN" altLang="en-US" sz="2400" dirty="0"/>
              <a:t>𝜉</a:t>
            </a:r>
            <a:r>
              <a:rPr lang="zh-CN" altLang="en-US" sz="2400" dirty="0">
                <a:ea typeface="思源黑体 CN Normal" panose="020B0400000000000000" pitchFamily="34" charset="-122"/>
              </a:rPr>
              <a:t>表示这个人醒时的分钟数，求</a:t>
            </a:r>
            <a:r>
              <a:rPr lang="zh-CN" altLang="en-US" sz="2400" dirty="0"/>
              <a:t>𝜉</a:t>
            </a:r>
            <a:r>
              <a:rPr lang="zh-CN" altLang="en-US" sz="2400" dirty="0">
                <a:ea typeface="思源黑体 CN Normal" panose="020B0400000000000000" pitchFamily="34" charset="-122"/>
              </a:rPr>
              <a:t>的分布函数，并利用分布函数计算此人醒来时刻的分钟数落在区间</a:t>
            </a:r>
            <a:r>
              <a:rPr lang="en-US" altLang="zh-CN" sz="2400" dirty="0">
                <a:ea typeface="思源黑体 CN Normal" panose="020B0400000000000000" pitchFamily="34" charset="-122"/>
              </a:rPr>
              <a:t>(10, 20]</a:t>
            </a:r>
            <a:r>
              <a:rPr lang="zh-CN" altLang="en-US" sz="2400" dirty="0">
                <a:ea typeface="思源黑体 CN Normal" panose="020B0400000000000000" pitchFamily="34" charset="-122"/>
              </a:rPr>
              <a:t>上的概率．</a:t>
            </a:r>
          </a:p>
        </p:txBody>
      </p:sp>
      <mc:AlternateContent xmlns:mc="http://schemas.openxmlformats.org/markup-compatibility/2006" xmlns:a14="http://schemas.microsoft.com/office/drawing/2010/main">
        <mc:Choice Requires="a14">
          <p:sp>
            <p:nvSpPr>
              <p:cNvPr id="8" name="矩形 7"/>
              <p:cNvSpPr/>
              <p:nvPr/>
            </p:nvSpPr>
            <p:spPr>
              <a:xfrm>
                <a:off x="1306556" y="2554050"/>
                <a:ext cx="9766605" cy="940963"/>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解：这个人醒来的时刻是任意的，因此</a:t>
                </a:r>
                <a14:m>
                  <m:oMath xmlns:m="http://schemas.openxmlformats.org/officeDocument/2006/math">
                    <m:r>
                      <a:rPr lang="en-US" altLang="zh-CN" sz="2400" b="1" i="1">
                        <a:latin typeface="Cambria Math" panose="02040503050406030204"/>
                        <a:ea typeface="Cambria Math" panose="02040503050406030204"/>
                      </a:rPr>
                      <m:t>ℙ</m:t>
                    </m:r>
                  </m:oMath>
                </a14:m>
                <a:r>
                  <a:rPr lang="zh-CN" altLang="en-US" sz="2400" dirty="0">
                    <a:ea typeface="思源黑体 CN Normal" panose="020B0400000000000000" pitchFamily="34" charset="-122"/>
                  </a:rPr>
                  <a:t>为几何概率．根据几何概率的计算公式，有</a:t>
                </a:r>
              </a:p>
            </p:txBody>
          </p:sp>
        </mc:Choice>
        <mc:Fallback xmlns="">
          <p:sp>
            <p:nvSpPr>
              <p:cNvPr id="8" name="矩形 7"/>
              <p:cNvSpPr>
                <a:spLocks noRot="1" noChangeAspect="1" noMove="1" noResize="1" noEditPoints="1" noAdjustHandles="1" noChangeArrowheads="1" noChangeShapeType="1" noTextEdit="1"/>
              </p:cNvSpPr>
              <p:nvPr/>
            </p:nvSpPr>
            <p:spPr>
              <a:xfrm>
                <a:off x="1306556" y="2554050"/>
                <a:ext cx="9766605" cy="940963"/>
              </a:xfrm>
              <a:prstGeom prst="rect">
                <a:avLst/>
              </a:prstGeom>
              <a:blipFill rotWithShape="1">
                <a:blip r:embed="rId3"/>
                <a:stretch>
                  <a:fillRect l="-4" t="-9" b="65"/>
                </a:stretch>
              </a:blipFill>
              <a:ln w="57150">
                <a:noFill/>
              </a:ln>
            </p:spPr>
            <p:txBody>
              <a:bodyPr/>
              <a:lstStyle/>
              <a:p>
                <a:r>
                  <a:rPr lang="zh-CN" altLang="en-US">
                    <a:noFill/>
                  </a:rPr>
                  <a:t> </a:t>
                </a:r>
              </a:p>
            </p:txBody>
          </p:sp>
        </mc:Fallback>
      </mc:AlternateContent>
      <p:pic>
        <p:nvPicPr>
          <p:cNvPr id="9" name="图片 8"/>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28149" t="29275" r="26983"/>
          <a:stretch>
            <a:fillRect/>
          </a:stretch>
        </p:blipFill>
        <p:spPr>
          <a:xfrm>
            <a:off x="2547424" y="3334988"/>
            <a:ext cx="3642434" cy="1428133"/>
          </a:xfrm>
          <a:prstGeom prst="rect">
            <a:avLst/>
          </a:prstGeom>
          <a:ln>
            <a:noFill/>
          </a:ln>
          <a:effectLst/>
        </p:spPr>
      </p:pic>
      <p:sp>
        <p:nvSpPr>
          <p:cNvPr id="10" name="矩形 9"/>
          <p:cNvSpPr/>
          <p:nvPr/>
        </p:nvSpPr>
        <p:spPr>
          <a:xfrm>
            <a:off x="1306556" y="4831802"/>
            <a:ext cx="6430397" cy="497765"/>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所需求的概率为</a:t>
            </a:r>
          </a:p>
        </p:txBody>
      </p:sp>
      <p:pic>
        <p:nvPicPr>
          <p:cNvPr id="11" name="图片 10"/>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l="22858" t="40064" r="23385"/>
          <a:stretch>
            <a:fillRect/>
          </a:stretch>
        </p:blipFill>
        <p:spPr>
          <a:xfrm>
            <a:off x="1869025" y="5354701"/>
            <a:ext cx="4817651" cy="914265"/>
          </a:xfrm>
          <a:prstGeom prst="rect">
            <a:avLst/>
          </a:prstGeom>
          <a:ln>
            <a:noFill/>
          </a:ln>
          <a:effectLst/>
        </p:spPr>
      </p:pic>
      <p:pic>
        <p:nvPicPr>
          <p:cNvPr id="14" name="图片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68169" y="3565375"/>
            <a:ext cx="4085631" cy="2518123"/>
          </a:xfrm>
          <a:prstGeom prst="rect">
            <a:avLst/>
          </a:prstGeom>
        </p:spPr>
      </p:pic>
      <p:sp>
        <p:nvSpPr>
          <p:cNvPr id="12" name="灯片编号占位符 11"/>
          <p:cNvSpPr>
            <a:spLocks noGrp="1"/>
          </p:cNvSpPr>
          <p:nvPr>
            <p:ph type="sldNum" sz="quarter" idx="12"/>
          </p:nvPr>
        </p:nvSpPr>
        <p:spPr/>
        <p:txBody>
          <a:bodyPr/>
          <a:lstStyle/>
          <a:p>
            <a:fld id="{5FD308DF-D0D6-41CA-8E01-1A1CE80A10EE}" type="slidenum">
              <a:rPr lang="zh-CN" altLang="en-US" smtClean="0"/>
              <a:t>88</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298948" y="1902277"/>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723788" y="2240044"/>
            <a:ext cx="2634343" cy="1480983"/>
          </a:xfrm>
          <a:prstGeom prst="rect">
            <a:avLst/>
          </a:prstGeom>
        </p:spPr>
        <p:txBody>
          <a:bodyPr wrap="square">
            <a:spAutoFit/>
          </a:bodyPr>
          <a:lstStyle/>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随机变量</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p>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分布函数</a:t>
            </a:r>
            <a:endParaRPr lang="en-US" altLang="zh-CN" sz="2800" dirty="0"/>
          </a:p>
        </p:txBody>
      </p:sp>
      <p:sp>
        <p:nvSpPr>
          <p:cNvPr id="15" name="矩形 14"/>
          <p:cNvSpPr/>
          <p:nvPr/>
        </p:nvSpPr>
        <p:spPr>
          <a:xfrm>
            <a:off x="2977004" y="2565304"/>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2589241" y="1902277"/>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278187" y="3051287"/>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184778" y="3519411"/>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615709" y="2913035"/>
            <a:ext cx="21971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723788" y="3830317"/>
            <a:ext cx="21971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89</a:t>
            </a:fld>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1062990" y="941388"/>
          <a:ext cx="14352588" cy="6515100"/>
        </p:xfrm>
        <a:graphic>
          <a:graphicData uri="http://schemas.openxmlformats.org/presentationml/2006/ole">
            <mc:AlternateContent xmlns:mc="http://schemas.openxmlformats.org/markup-compatibility/2006">
              <mc:Choice xmlns:v="urn:schemas-microsoft-com:vml" Requires="v">
                <p:oleObj name="Document" r:id="rId2" imgW="8864600" imgH="4023995" progId="Word.Document.8">
                  <p:embed/>
                </p:oleObj>
              </mc:Choice>
              <mc:Fallback>
                <p:oleObj name="Document" r:id="rId2" imgW="8864600" imgH="4023995" progId="Word.Document.8">
                  <p:embed/>
                  <p:pic>
                    <p:nvPicPr>
                      <p:cNvPr id="0" name="对象 3"/>
                      <p:cNvPicPr/>
                      <p:nvPr/>
                    </p:nvPicPr>
                    <p:blipFill>
                      <a:blip r:embed="rId3"/>
                      <a:stretch>
                        <a:fillRect/>
                      </a:stretch>
                    </p:blipFill>
                    <p:spPr>
                      <a:xfrm>
                        <a:off x="1062990" y="941388"/>
                        <a:ext cx="14352588" cy="6515100"/>
                      </a:xfrm>
                      <a:prstGeom prst="rect">
                        <a:avLst/>
                      </a:prstGeom>
                    </p:spPr>
                  </p:pic>
                </p:oleObj>
              </mc:Fallback>
            </mc:AlternateContent>
          </a:graphicData>
        </a:graphic>
      </p:graphicFrame>
      <p:sp>
        <p:nvSpPr>
          <p:cNvPr id="2" name="灯片编号占位符 1"/>
          <p:cNvSpPr>
            <a:spLocks noGrp="1"/>
          </p:cNvSpPr>
          <p:nvPr>
            <p:ph type="sldNum" sz="quarter" idx="12"/>
          </p:nvPr>
        </p:nvSpPr>
        <p:spPr/>
        <p:txBody>
          <a:bodyPr/>
          <a:lstStyle/>
          <a:p>
            <a:fld id="{5FD308DF-D0D6-41CA-8E01-1A1CE80A10EE}" type="slidenum">
              <a:rPr lang="zh-CN" altLang="en-US" smtClean="0"/>
              <a:t>9</a:t>
            </a:fld>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06628"/>
            <a:ext cx="7394678" cy="756544"/>
            <a:chOff x="720622" y="2933929"/>
            <a:chExt cx="7394678"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离散型随机变量及其数学期望</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90</a:t>
            </a:fld>
            <a:endParaRPr lang="zh-CN" altLang="en-US"/>
          </a:p>
        </p:txBody>
      </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3770033" y="1115446"/>
            <a:ext cx="3485963" cy="519773"/>
            <a:chOff x="1676401" y="988194"/>
            <a:chExt cx="6223590" cy="519773"/>
          </a:xfrm>
        </p:grpSpPr>
        <p:grpSp>
          <p:nvGrpSpPr>
            <p:cNvPr id="29" name="组合 28"/>
            <p:cNvGrpSpPr/>
            <p:nvPr/>
          </p:nvGrpSpPr>
          <p:grpSpPr>
            <a:xfrm>
              <a:off x="1676401" y="988194"/>
              <a:ext cx="6223590" cy="519773"/>
              <a:chOff x="1676401" y="988194"/>
              <a:chExt cx="6223590" cy="519773"/>
            </a:xfrm>
          </p:grpSpPr>
          <p:sp>
            <p:nvSpPr>
              <p:cNvPr id="37" name="矩形 36"/>
              <p:cNvSpPr/>
              <p:nvPr/>
            </p:nvSpPr>
            <p:spPr>
              <a:xfrm>
                <a:off x="1676401" y="988194"/>
                <a:ext cx="6223590"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8" name="组合 37"/>
              <p:cNvGrpSpPr/>
              <p:nvPr/>
            </p:nvGrpSpPr>
            <p:grpSpPr>
              <a:xfrm>
                <a:off x="1750294" y="1182412"/>
                <a:ext cx="511349" cy="158665"/>
                <a:chOff x="1750294" y="1182412"/>
                <a:chExt cx="511349" cy="158665"/>
              </a:xfrm>
            </p:grpSpPr>
            <p:grpSp>
              <p:nvGrpSpPr>
                <p:cNvPr id="39" name="组合 38"/>
                <p:cNvGrpSpPr/>
                <p:nvPr/>
              </p:nvGrpSpPr>
              <p:grpSpPr>
                <a:xfrm>
                  <a:off x="1782744" y="1182412"/>
                  <a:ext cx="442916" cy="158665"/>
                  <a:chOff x="1612104" y="779548"/>
                  <a:chExt cx="442916" cy="158665"/>
                </a:xfrm>
              </p:grpSpPr>
              <p:cxnSp>
                <p:nvCxnSpPr>
                  <p:cNvPr id="43" name="直接连接符 42"/>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40" name="椭圆 39"/>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 name="TextBox 30"/>
            <p:cNvSpPr txBox="1"/>
            <p:nvPr/>
          </p:nvSpPr>
          <p:spPr>
            <a:xfrm>
              <a:off x="2392630" y="1015524"/>
              <a:ext cx="5478785" cy="492443"/>
            </a:xfrm>
            <a:prstGeom prst="rect">
              <a:avLst/>
            </a:prstGeom>
            <a:noFill/>
          </p:spPr>
          <p:txBody>
            <a:bodyPr wrap="square" lIns="0" tIns="0" rIns="0" bIns="0" rtlCol="0">
              <a:spAutoFit/>
            </a:bodyPr>
            <a:lstStyle/>
            <a:p>
              <a:pPr lvl="0">
                <a:defRPr/>
              </a:pPr>
              <a:r>
                <a:rPr lang="zh-CN" altLang="en-US" sz="3200" dirty="0">
                  <a:solidFill>
                    <a:schemeClr val="bg1"/>
                  </a:solidFill>
                  <a:latin typeface="+mj-lt"/>
                  <a:ea typeface="思源黑体 CN Bold" panose="020B0800000000000000" pitchFamily="34" charset="-122"/>
                </a:rPr>
                <a:t>离散型随机变量</a:t>
              </a:r>
            </a:p>
          </p:txBody>
        </p:sp>
      </p:grpSp>
      <p:grpSp>
        <p:nvGrpSpPr>
          <p:cNvPr id="48" name="组合 47"/>
          <p:cNvGrpSpPr/>
          <p:nvPr/>
        </p:nvGrpSpPr>
        <p:grpSpPr>
          <a:xfrm>
            <a:off x="1327863" y="1794952"/>
            <a:ext cx="6046953" cy="1305976"/>
            <a:chOff x="1362565" y="1905903"/>
            <a:chExt cx="6046953" cy="1305976"/>
          </a:xfrm>
        </p:grpSpPr>
        <p:sp>
          <p:nvSpPr>
            <p:cNvPr id="49" name="椭圆 48"/>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1" name="矩形 50"/>
                <p:cNvSpPr/>
                <p:nvPr/>
              </p:nvSpPr>
              <p:spPr>
                <a:xfrm>
                  <a:off x="1537639" y="2388305"/>
                  <a:ext cx="5314828"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如果存在 </a:t>
                  </a:r>
                  <a:r>
                    <a:rPr lang="en-US" altLang="zh-CN" sz="2800" i="1" dirty="0">
                      <a:solidFill>
                        <a:prstClr val="black"/>
                      </a:solidFill>
                      <a:ea typeface="思源黑体 CN Normal" panose="020B0400000000000000" pitchFamily="34" charset="-122"/>
                    </a:rPr>
                    <a:t>x</a:t>
                  </a:r>
                  <a14:m>
                    <m:oMath xmlns:m="http://schemas.openxmlformats.org/officeDocument/2006/math">
                      <m:r>
                        <a:rPr lang="en-US" altLang="zh-CN" sz="2800" i="1" baseline="-25000" dirty="0" smtClean="0">
                          <a:solidFill>
                            <a:prstClr val="black"/>
                          </a:solidFill>
                          <a:latin typeface="Cambria Math" panose="02040503050406030204" pitchFamily="18" charset="0"/>
                          <a:ea typeface="思源黑体 CN Normal" panose="020B0400000000000000" pitchFamily="34" charset="-122"/>
                        </a:rPr>
                        <m:t>𝑘</m:t>
                      </m:r>
                      <m:r>
                        <a:rPr lang="en-US" altLang="zh-CN" sz="2800" i="1" dirty="0" smtClean="0">
                          <a:solidFill>
                            <a:prstClr val="black"/>
                          </a:solidFill>
                          <a:latin typeface="Cambria Math" panose="02040503050406030204" pitchFamily="18" charset="0"/>
                          <a:ea typeface="Cambria Math" panose="02040503050406030204" pitchFamily="18" charset="0"/>
                        </a:rPr>
                        <m:t>∈</m:t>
                      </m:r>
                      <m:r>
                        <a:rPr lang="en-US" altLang="zh-CN" sz="2800" b="0" i="1" dirty="0" smtClean="0">
                          <a:solidFill>
                            <a:prstClr val="black"/>
                          </a:solidFill>
                          <a:latin typeface="Cambria Math" panose="02040503050406030204" pitchFamily="18" charset="0"/>
                          <a:ea typeface="Cambria Math" panose="02040503050406030204" pitchFamily="18" charset="0"/>
                        </a:rPr>
                        <m:t> </m:t>
                      </m:r>
                    </m:oMath>
                  </a14:m>
                  <a:r>
                    <a:rPr lang="en-US" altLang="zh-CN" sz="2800" i="1" dirty="0" err="1">
                      <a:solidFill>
                        <a:prstClr val="black"/>
                      </a:solidFill>
                      <a:ea typeface="思源黑体 CN Normal" panose="020B0400000000000000" pitchFamily="34" charset="-122"/>
                    </a:rPr>
                    <a:t>R</a:t>
                  </a:r>
                  <a:r>
                    <a:rPr lang="zh-CN" altLang="en-US" sz="2800" i="1" dirty="0">
                      <a:solidFill>
                        <a:prstClr val="black"/>
                      </a:solidFill>
                      <a:ea typeface="思源黑体 CN Normal" panose="020B0400000000000000" pitchFamily="34" charset="-122"/>
                    </a:rPr>
                    <a:t>，</a:t>
                  </a:r>
                  <a:r>
                    <a:rPr lang="en-US" altLang="zh-CN" sz="2800" dirty="0">
                      <a:solidFill>
                        <a:prstClr val="black"/>
                      </a:solidFill>
                      <a:ea typeface="思源黑体 CN Normal" panose="020B0400000000000000" pitchFamily="34" charset="-122"/>
                    </a:rPr>
                    <a:t>1</a:t>
                  </a:r>
                  <a:r>
                    <a:rPr lang="zh-CN" altLang="en-US" sz="2800" i="1" dirty="0">
                      <a:solidFill>
                        <a:prstClr val="black"/>
                      </a:solidFill>
                      <a:ea typeface="思源黑体 CN Normal" panose="020B0400000000000000" pitchFamily="34" charset="-122"/>
                    </a:rPr>
                    <a:t>≤ </a:t>
                  </a:r>
                  <a:r>
                    <a:rPr lang="en-US" altLang="zh-CN" sz="2800" i="1" dirty="0">
                      <a:solidFill>
                        <a:prstClr val="black"/>
                      </a:solidFill>
                      <a:ea typeface="思源黑体 CN Normal" panose="020B0400000000000000" pitchFamily="34" charset="-122"/>
                    </a:rPr>
                    <a:t>k</a:t>
                  </a:r>
                  <a:r>
                    <a:rPr lang="zh-CN" altLang="en-US" sz="2800" i="1" dirty="0">
                      <a:solidFill>
                        <a:prstClr val="black"/>
                      </a:solidFill>
                      <a:ea typeface="思源黑体 CN Normal" panose="020B0400000000000000" pitchFamily="34" charset="-122"/>
                    </a:rPr>
                    <a:t> ≤ </a:t>
                  </a:r>
                  <a:r>
                    <a:rPr lang="en-US" altLang="zh-CN" sz="2800" i="1" dirty="0">
                      <a:solidFill>
                        <a:prstClr val="black"/>
                      </a:solidFill>
                      <a:ea typeface="思源黑体 CN Normal" panose="020B0400000000000000" pitchFamily="34" charset="-122"/>
                    </a:rPr>
                    <a:t>n</a:t>
                  </a:r>
                  <a:r>
                    <a:rPr lang="zh-CN" altLang="en-US" sz="2800" dirty="0">
                      <a:solidFill>
                        <a:prstClr val="black"/>
                      </a:solidFill>
                      <a:ea typeface="思源黑体 CN Normal" panose="020B0400000000000000" pitchFamily="34" charset="-122"/>
                    </a:rPr>
                    <a:t>，使得</a:t>
                  </a:r>
                </a:p>
              </p:txBody>
            </p:sp>
          </mc:Choice>
          <mc:Fallback xmlns="">
            <p:sp>
              <p:nvSpPr>
                <p:cNvPr id="51" name="矩形 50"/>
                <p:cNvSpPr>
                  <a:spLocks noRot="1" noChangeAspect="1" noMove="1" noResize="1" noEditPoints="1" noAdjustHandles="1" noChangeArrowheads="1" noChangeShapeType="1" noTextEdit="1"/>
                </p:cNvSpPr>
                <p:nvPr/>
              </p:nvSpPr>
              <p:spPr>
                <a:xfrm>
                  <a:off x="1537639" y="2388305"/>
                  <a:ext cx="5314828" cy="523220"/>
                </a:xfrm>
                <a:prstGeom prst="rect">
                  <a:avLst/>
                </a:prstGeom>
                <a:blipFill rotWithShape="1">
                  <a:blip r:embed="rId3"/>
                </a:blipFill>
                <a:ln w="57150">
                  <a:noFill/>
                </a:ln>
              </p:spPr>
              <p:txBody>
                <a:bodyPr/>
                <a:lstStyle/>
                <a:p>
                  <a:r>
                    <a:rPr lang="zh-CN" altLang="en-US">
                      <a:noFill/>
                    </a:rPr>
                    <a:t> </a:t>
                  </a:r>
                </a:p>
              </p:txBody>
            </p:sp>
          </mc:Fallback>
        </mc:AlternateContent>
        <p:cxnSp>
          <p:nvCxnSpPr>
            <p:cNvPr id="52" name="直接连接符 51"/>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2195342" y="1597389"/>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 </a:t>
            </a:r>
            <a:endParaRPr lang="en-US" altLang="zh-CN" sz="2800" b="1" dirty="0">
              <a:solidFill>
                <a:srgbClr val="004EA2"/>
              </a:solidFill>
              <a:ea typeface="思源黑体 CN Normal" panose="020B0400000000000000" pitchFamily="34" charset="-122"/>
            </a:endParaRPr>
          </a:p>
        </p:txBody>
      </p:sp>
      <p:pic>
        <p:nvPicPr>
          <p:cNvPr id="55" name="图片 54"/>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44303" t="11628" r="17727" b="67758"/>
          <a:stretch>
            <a:fillRect/>
          </a:stretch>
        </p:blipFill>
        <p:spPr>
          <a:xfrm>
            <a:off x="6530344" y="2047050"/>
            <a:ext cx="2681324" cy="958666"/>
          </a:xfrm>
          <a:prstGeom prst="rect">
            <a:avLst/>
          </a:prstGeom>
          <a:ln>
            <a:noFill/>
          </a:ln>
          <a:effectLst/>
        </p:spPr>
      </p:pic>
      <mc:AlternateContent xmlns:mc="http://schemas.openxmlformats.org/markup-compatibility/2006" xmlns:a14="http://schemas.microsoft.com/office/drawing/2010/main">
        <mc:Choice Requires="a14">
          <p:sp>
            <p:nvSpPr>
              <p:cNvPr id="56" name="矩形 55"/>
              <p:cNvSpPr/>
              <p:nvPr/>
            </p:nvSpPr>
            <p:spPr>
              <a:xfrm>
                <a:off x="1500184" y="3083346"/>
                <a:ext cx="8688782"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就称</a:t>
                </a:r>
                <a14:m>
                  <m:oMath xmlns:m="http://schemas.openxmlformats.org/officeDocument/2006/math">
                    <m:r>
                      <a:rPr lang="zh-CN" altLang="en-US" sz="2800" i="1" smtClean="0">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为</a:t>
                </a:r>
                <a:r>
                  <a:rPr lang="zh-CN" altLang="en-US" sz="2800" dirty="0">
                    <a:solidFill>
                      <a:srgbClr val="004EA2"/>
                    </a:solidFill>
                    <a:ea typeface="思源黑体 CN Normal" panose="020B0400000000000000" pitchFamily="34" charset="-122"/>
                  </a:rPr>
                  <a:t>离散型随机变量</a:t>
                </a:r>
                <a:r>
                  <a:rPr lang="zh-CN" altLang="en-US" sz="2800" dirty="0">
                    <a:solidFill>
                      <a:prstClr val="black"/>
                    </a:solidFill>
                    <a:ea typeface="思源黑体 CN Normal" panose="020B0400000000000000" pitchFamily="34" charset="-122"/>
                  </a:rPr>
                  <a:t>，称</a:t>
                </a:r>
                <a:r>
                  <a:rPr lang="en-US" altLang="zh-CN" sz="2800" i="1" dirty="0">
                    <a:solidFill>
                      <a:prstClr val="black"/>
                    </a:solidFill>
                    <a:ea typeface="思源黑体 CN Normal" panose="020B0400000000000000" pitchFamily="34" charset="-122"/>
                  </a:rPr>
                  <a:t>F</a:t>
                </a:r>
                <a14:m>
                  <m:oMath xmlns:m="http://schemas.openxmlformats.org/officeDocument/2006/math">
                    <m:r>
                      <a:rPr lang="zh-CN" altLang="en-US" sz="2800" i="1" baseline="-25000">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为</a:t>
                </a:r>
                <a:r>
                  <a:rPr lang="zh-CN" altLang="en-US" sz="2800" dirty="0">
                    <a:solidFill>
                      <a:srgbClr val="004EA2"/>
                    </a:solidFill>
                    <a:ea typeface="思源黑体 CN Normal" panose="020B0400000000000000" pitchFamily="34" charset="-122"/>
                  </a:rPr>
                  <a:t>离散型分布函数</a:t>
                </a:r>
                <a:r>
                  <a:rPr lang="zh-CN" altLang="en-US" sz="2800" dirty="0">
                    <a:solidFill>
                      <a:prstClr val="black"/>
                    </a:solidFill>
                    <a:ea typeface="思源黑体 CN Normal" panose="020B0400000000000000" pitchFamily="34" charset="-122"/>
                  </a:rPr>
                  <a:t>．记</a:t>
                </a:r>
              </a:p>
            </p:txBody>
          </p:sp>
        </mc:Choice>
        <mc:Fallback xmlns="">
          <p:sp>
            <p:nvSpPr>
              <p:cNvPr id="56" name="矩形 55"/>
              <p:cNvSpPr>
                <a:spLocks noRot="1" noChangeAspect="1" noMove="1" noResize="1" noEditPoints="1" noAdjustHandles="1" noChangeArrowheads="1" noChangeShapeType="1" noTextEdit="1"/>
              </p:cNvSpPr>
              <p:nvPr/>
            </p:nvSpPr>
            <p:spPr>
              <a:xfrm>
                <a:off x="1500184" y="3083346"/>
                <a:ext cx="8688782" cy="523220"/>
              </a:xfrm>
              <a:prstGeom prst="rect">
                <a:avLst/>
              </a:prstGeom>
              <a:blipFill rotWithShape="1">
                <a:blip r:embed="rId6"/>
                <a:stretch>
                  <a:fillRect l="-4" t="-80" r="5" b="77"/>
                </a:stretch>
              </a:blipFill>
              <a:ln w="57150">
                <a:noFill/>
              </a:ln>
            </p:spPr>
            <p:txBody>
              <a:bodyPr/>
              <a:lstStyle/>
              <a:p>
                <a:r>
                  <a:rPr lang="zh-CN" altLang="en-US">
                    <a:noFill/>
                  </a:rPr>
                  <a:t> </a:t>
                </a:r>
              </a:p>
            </p:txBody>
          </p:sp>
        </mc:Fallback>
      </mc:AlternateContent>
      <p:sp>
        <p:nvSpPr>
          <p:cNvPr id="70" name="矩形 69"/>
          <p:cNvSpPr/>
          <p:nvPr/>
        </p:nvSpPr>
        <p:spPr>
          <a:xfrm>
            <a:off x="1618094" y="4509066"/>
            <a:ext cx="8175009"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称</a:t>
            </a:r>
          </a:p>
        </p:txBody>
      </p:sp>
      <p:pic>
        <p:nvPicPr>
          <p:cNvPr id="71" name="图片 70"/>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36617" t="44866" r="6911" b="34520"/>
          <a:stretch>
            <a:fillRect/>
          </a:stretch>
        </p:blipFill>
        <p:spPr>
          <a:xfrm>
            <a:off x="3770033" y="3438866"/>
            <a:ext cx="4391816" cy="1055791"/>
          </a:xfrm>
          <a:prstGeom prst="rect">
            <a:avLst/>
          </a:prstGeom>
          <a:ln>
            <a:noFill/>
          </a:ln>
          <a:effectLst/>
        </p:spPr>
      </p:pic>
      <p:pic>
        <p:nvPicPr>
          <p:cNvPr id="72" name="图片 71"/>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34642" t="69039" r="8886" b="10347"/>
          <a:stretch>
            <a:fillRect/>
          </a:stretch>
        </p:blipFill>
        <p:spPr>
          <a:xfrm>
            <a:off x="3212658" y="4306618"/>
            <a:ext cx="4391811" cy="1055790"/>
          </a:xfrm>
          <a:prstGeom prst="rect">
            <a:avLst/>
          </a:prstGeom>
          <a:ln>
            <a:noFill/>
          </a:ln>
          <a:effectLst/>
        </p:spPr>
      </p:pic>
      <p:grpSp>
        <p:nvGrpSpPr>
          <p:cNvPr id="73" name="组合 72"/>
          <p:cNvGrpSpPr/>
          <p:nvPr/>
        </p:nvGrpSpPr>
        <p:grpSpPr>
          <a:xfrm>
            <a:off x="1628364" y="5548110"/>
            <a:ext cx="7125397" cy="528132"/>
            <a:chOff x="832352" y="1684445"/>
            <a:chExt cx="7125397" cy="781225"/>
          </a:xfrm>
        </p:grpSpPr>
        <p:grpSp>
          <p:nvGrpSpPr>
            <p:cNvPr id="74" name="组合 73"/>
            <p:cNvGrpSpPr/>
            <p:nvPr/>
          </p:nvGrpSpPr>
          <p:grpSpPr>
            <a:xfrm>
              <a:off x="832352" y="1684445"/>
              <a:ext cx="7125397" cy="769441"/>
              <a:chOff x="832352" y="1684445"/>
              <a:chExt cx="7125397" cy="769441"/>
            </a:xfrm>
          </p:grpSpPr>
          <p:sp>
            <p:nvSpPr>
              <p:cNvPr id="76" name="矩形 75"/>
              <p:cNvSpPr/>
              <p:nvPr/>
            </p:nvSpPr>
            <p:spPr>
              <a:xfrm>
                <a:off x="873627" y="1684445"/>
                <a:ext cx="70841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7" name="矩形 76"/>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mc:AlternateContent xmlns:mc="http://schemas.openxmlformats.org/markup-compatibility/2006" xmlns:a14="http://schemas.microsoft.com/office/drawing/2010/main">
          <mc:Choice Requires="a14">
            <p:sp>
              <p:nvSpPr>
                <p:cNvPr id="75" name="矩形 74"/>
                <p:cNvSpPr/>
                <p:nvPr/>
              </p:nvSpPr>
              <p:spPr>
                <a:xfrm>
                  <a:off x="965756" y="1691711"/>
                  <a:ext cx="6740514" cy="773959"/>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为</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latin typeface="思源黑体 CN Normal" panose="020B0400000000000000" pitchFamily="34" charset="-122"/>
                      <a:ea typeface="思源黑体 CN Normal" panose="020B0400000000000000" pitchFamily="34" charset="-122"/>
                    </a:rPr>
                    <a:t>或</a:t>
                  </a:r>
                  <a:r>
                    <a:rPr lang="en-US" altLang="zh-CN" sz="2800" i="1" dirty="0">
                      <a:solidFill>
                        <a:prstClr val="black"/>
                      </a:solidFill>
                      <a:ea typeface="思源黑体 CN Normal" panose="020B0400000000000000" pitchFamily="34" charset="-122"/>
                    </a:rPr>
                    <a:t>F</a:t>
                  </a:r>
                  <a14:m>
                    <m:oMath xmlns:m="http://schemas.openxmlformats.org/officeDocument/2006/math">
                      <m:r>
                        <a:rPr lang="zh-CN" altLang="en-US" sz="2800" i="1" baseline="-25000">
                          <a:solidFill>
                            <a:prstClr val="black"/>
                          </a:solidFill>
                          <a:latin typeface="Cambria Math" panose="02040503050406030204" pitchFamily="18" charset="0"/>
                        </a:rPr>
                        <m:t>𝜉</m:t>
                      </m:r>
                    </m:oMath>
                  </a14:m>
                  <a:r>
                    <a:rPr lang="zh-CN" altLang="en-US" sz="2800" dirty="0">
                      <a:latin typeface="思源黑体 CN Normal" panose="020B0400000000000000" pitchFamily="34" charset="-122"/>
                      <a:ea typeface="思源黑体 CN Normal" panose="020B0400000000000000" pitchFamily="34" charset="-122"/>
                    </a:rPr>
                    <a:t>的密度矩阵，简称为</a:t>
                  </a:r>
                  <a:r>
                    <a:rPr lang="zh-CN" altLang="en-US" sz="2800" dirty="0">
                      <a:solidFill>
                        <a:srgbClr val="004EA2"/>
                      </a:solidFill>
                      <a:latin typeface="思源黑体 CN Normal" panose="020B0400000000000000" pitchFamily="34" charset="-122"/>
                      <a:ea typeface="思源黑体 CN Normal" panose="020B0400000000000000" pitchFamily="34" charset="-122"/>
                    </a:rPr>
                    <a:t>密度</a:t>
                  </a:r>
                  <a:r>
                    <a:rPr lang="en-US" altLang="zh-CN" sz="2800" dirty="0">
                      <a:solidFill>
                        <a:srgbClr val="004EA2"/>
                      </a:solidFill>
                      <a:latin typeface="思源黑体 CN Normal" panose="020B0400000000000000" pitchFamily="34" charset="-122"/>
                      <a:ea typeface="思源黑体 CN Normal" panose="020B0400000000000000" pitchFamily="34" charset="-122"/>
                    </a:rPr>
                    <a:t>.</a:t>
                  </a:r>
                  <a:endParaRPr lang="zh-CN" altLang="en-US" sz="2800" dirty="0">
                    <a:solidFill>
                      <a:srgbClr val="004EA2"/>
                    </a:solidFill>
                    <a:latin typeface="思源黑体 CN Normal" panose="020B0400000000000000" pitchFamily="34" charset="-122"/>
                    <a:ea typeface="思源黑体 CN Normal" panose="020B0400000000000000" pitchFamily="34" charset="-122"/>
                  </a:endParaRPr>
                </a:p>
              </p:txBody>
            </p:sp>
          </mc:Choice>
          <mc:Fallback xmlns="">
            <p:sp>
              <p:nvSpPr>
                <p:cNvPr id="75" name="矩形 74"/>
                <p:cNvSpPr>
                  <a:spLocks noRot="1" noChangeAspect="1" noMove="1" noResize="1" noEditPoints="1" noAdjustHandles="1" noChangeArrowheads="1" noChangeShapeType="1" noTextEdit="1"/>
                </p:cNvSpPr>
                <p:nvPr/>
              </p:nvSpPr>
              <p:spPr>
                <a:xfrm>
                  <a:off x="965756" y="1691711"/>
                  <a:ext cx="6740514" cy="773959"/>
                </a:xfrm>
                <a:prstGeom prst="rect">
                  <a:avLst/>
                </a:prstGeom>
                <a:blipFill rotWithShape="1">
                  <a:blip r:embed="rId7"/>
                </a:blipFill>
                <a:ln w="57150">
                  <a:noFill/>
                </a:ln>
              </p:spPr>
              <p:txBody>
                <a:bodyPr/>
                <a:lstStyle/>
                <a:p>
                  <a:r>
                    <a:rPr lang="zh-CN" altLang="en-US">
                      <a:noFill/>
                    </a:rPr>
                    <a:t> </a:t>
                  </a:r>
                </a:p>
              </p:txBody>
            </p:sp>
          </mc:Fallback>
        </mc:AlternateContent>
      </p:grpSp>
      <p:sp>
        <p:nvSpPr>
          <p:cNvPr id="2" name="灯片编号占位符 1"/>
          <p:cNvSpPr>
            <a:spLocks noGrp="1"/>
          </p:cNvSpPr>
          <p:nvPr>
            <p:ph type="sldNum" sz="quarter" idx="12"/>
          </p:nvPr>
        </p:nvSpPr>
        <p:spPr/>
        <p:txBody>
          <a:bodyPr/>
          <a:lstStyle/>
          <a:p>
            <a:fld id="{5FD308DF-D0D6-41CA-8E01-1A1CE80A10EE}" type="slidenum">
              <a:rPr lang="zh-CN" altLang="en-US" smtClean="0"/>
              <a:t>91</a:t>
            </a:fld>
            <a:endParaRPr lang="zh-CN" altLang="en-US"/>
          </a:p>
        </p:txBody>
      </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16322" y="1136576"/>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4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2.3.4</a:t>
              </a:r>
              <a:r>
                <a:rPr lang="zh-CN" altLang="en-US" sz="2400" dirty="0">
                  <a:solidFill>
                    <a:srgbClr val="004EA2"/>
                  </a:solidFill>
                  <a:ea typeface="思源黑体 CN Bold" panose="020B0800000000000000" pitchFamily="34" charset="-122"/>
                </a:rPr>
                <a:t> </a:t>
              </a:r>
              <a:endParaRPr lang="en-US" altLang="zh-CN" sz="24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7" name="矩形 6"/>
              <p:cNvSpPr/>
              <p:nvPr/>
            </p:nvSpPr>
            <p:spPr>
              <a:xfrm>
                <a:off x="1668862" y="1619245"/>
                <a:ext cx="6794688" cy="565604"/>
              </a:xfrm>
              <a:prstGeom prst="rect">
                <a:avLst/>
              </a:prstGeom>
              <a:noFill/>
              <a:ln w="57150">
                <a:noFill/>
              </a:ln>
            </p:spPr>
            <p:txBody>
              <a:bodyPr wrap="square" anchor="ctr" anchorCtr="0">
                <a:spAutoFit/>
              </a:bodyPr>
              <a:lstStyle/>
              <a:p>
                <a:pPr>
                  <a:lnSpc>
                    <a:spcPct val="120000"/>
                  </a:lnSpc>
                </a:pPr>
                <a:r>
                  <a:rPr lang="zh-CN" altLang="en-US" sz="2800" dirty="0">
                    <a:latin typeface="思源黑体 CN Normal" panose="020B0400000000000000" pitchFamily="34" charset="-122"/>
                    <a:ea typeface="思源黑体 CN Normal" panose="020B0400000000000000" pitchFamily="34" charset="-122"/>
                  </a:rPr>
                  <a:t>投掷一枚硬币，求随机变量</a:t>
                </a:r>
                <a14:m>
                  <m:oMath xmlns:m="http://schemas.openxmlformats.org/officeDocument/2006/math">
                    <m:r>
                      <a:rPr lang="zh-CN" altLang="en-US" sz="2800" b="1">
                        <a:latin typeface="Cambria Math" panose="02040503050406030204"/>
                      </a:rPr>
                      <m:t>𝜉</m:t>
                    </m:r>
                  </m:oMath>
                </a14:m>
                <a:r>
                  <a:rPr lang="zh-CN" altLang="en-US" sz="2800" dirty="0">
                    <a:latin typeface="思源黑体 CN Normal" panose="020B0400000000000000" pitchFamily="34" charset="-122"/>
                    <a:ea typeface="思源黑体 CN Normal" panose="020B0400000000000000" pitchFamily="34" charset="-122"/>
                  </a:rPr>
                  <a:t>的密度矩阵．</a:t>
                </a:r>
              </a:p>
            </p:txBody>
          </p:sp>
        </mc:Choice>
        <mc:Fallback xmlns="">
          <p:sp>
            <p:nvSpPr>
              <p:cNvPr id="7" name="矩形 6"/>
              <p:cNvSpPr>
                <a:spLocks noRot="1" noChangeAspect="1" noMove="1" noResize="1" noEditPoints="1" noAdjustHandles="1" noChangeArrowheads="1" noChangeShapeType="1" noTextEdit="1"/>
              </p:cNvSpPr>
              <p:nvPr/>
            </p:nvSpPr>
            <p:spPr>
              <a:xfrm>
                <a:off x="1668862" y="1619245"/>
                <a:ext cx="6794688" cy="565604"/>
              </a:xfrm>
              <a:prstGeom prst="rect">
                <a:avLst/>
              </a:prstGeom>
              <a:blipFill rotWithShape="1">
                <a:blip r:embed="rId3"/>
                <a:stretch>
                  <a:fillRect l="-1" t="-111" r="4" b="79"/>
                </a:stretch>
              </a:blipFill>
              <a:ln w="57150">
                <a:noFill/>
              </a:ln>
            </p:spPr>
            <p:txBody>
              <a:bodyPr/>
              <a:lstStyle/>
              <a:p>
                <a:r>
                  <a:rPr lang="zh-CN" altLang="en-US">
                    <a:noFill/>
                  </a:rPr>
                  <a:t> </a:t>
                </a:r>
              </a:p>
            </p:txBody>
          </p:sp>
        </mc:Fallback>
      </mc:AlternateContent>
      <p:pic>
        <p:nvPicPr>
          <p:cNvPr id="8" name="图片 7"/>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46726" t="30508" b="26921"/>
          <a:stretch>
            <a:fillRect/>
          </a:stretch>
        </p:blipFill>
        <p:spPr>
          <a:xfrm>
            <a:off x="2917286" y="2250614"/>
            <a:ext cx="4297839" cy="1157855"/>
          </a:xfrm>
          <a:prstGeom prst="rect">
            <a:avLst/>
          </a:prstGeom>
          <a:ln>
            <a:noFill/>
          </a:ln>
          <a:effectLst/>
        </p:spPr>
      </p:pic>
      <p:sp>
        <p:nvSpPr>
          <p:cNvPr id="11" name="矩形 10"/>
          <p:cNvSpPr/>
          <p:nvPr/>
        </p:nvSpPr>
        <p:spPr>
          <a:xfrm>
            <a:off x="1651034" y="3538541"/>
            <a:ext cx="8767051" cy="25721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矩形 12"/>
              <p:cNvSpPr/>
              <p:nvPr/>
            </p:nvSpPr>
            <p:spPr>
              <a:xfrm>
                <a:off x="1691994" y="3492732"/>
                <a:ext cx="8726091" cy="1082412"/>
              </a:xfrm>
              <a:prstGeom prst="rect">
                <a:avLst/>
              </a:prstGeom>
            </p:spPr>
            <p:txBody>
              <a:bodyPr wrap="square">
                <a:spAutoFit/>
              </a:bodyPr>
              <a:lstStyle/>
              <a:p>
                <a:pPr>
                  <a:lnSpc>
                    <a:spcPct val="120000"/>
                  </a:lnSpc>
                </a:pPr>
                <a:r>
                  <a:rPr lang="zh-CN" altLang="en-US" sz="2800" b="1" dirty="0">
                    <a:solidFill>
                      <a:srgbClr val="004EA2"/>
                    </a:solidFill>
                  </a:rPr>
                  <a:t>解：</a:t>
                </a:r>
                <a:r>
                  <a:rPr lang="zh-CN" altLang="en-US" sz="2800" dirty="0"/>
                  <a:t>显然，</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t>的值域中只有两个数</a:t>
                </a:r>
                <a:r>
                  <a:rPr lang="en-US" altLang="zh-CN" sz="2800" dirty="0"/>
                  <a:t>0</a:t>
                </a:r>
                <a:r>
                  <a:rPr lang="zh-CN" altLang="en-US" sz="2800" dirty="0"/>
                  <a:t>和</a:t>
                </a:r>
                <a:r>
                  <a:rPr lang="en-US" altLang="zh-CN" sz="2800" dirty="0"/>
                  <a:t>1</a:t>
                </a:r>
                <a:r>
                  <a:rPr lang="zh-CN" altLang="en-US" sz="2800" dirty="0"/>
                  <a:t>，所以它是离散</a:t>
                </a:r>
              </a:p>
              <a:p>
                <a:pPr>
                  <a:lnSpc>
                    <a:spcPct val="120000"/>
                  </a:lnSpc>
                </a:pPr>
                <a:r>
                  <a:rPr lang="zh-CN" altLang="en-US" sz="2800" dirty="0"/>
                  <a:t>型随机变量，其密度矩阵为</a:t>
                </a:r>
              </a:p>
            </p:txBody>
          </p:sp>
        </mc:Choice>
        <mc:Fallback xmlns="">
          <p:sp>
            <p:nvSpPr>
              <p:cNvPr id="13" name="矩形 12"/>
              <p:cNvSpPr>
                <a:spLocks noRot="1" noChangeAspect="1" noMove="1" noResize="1" noEditPoints="1" noAdjustHandles="1" noChangeArrowheads="1" noChangeShapeType="1" noTextEdit="1"/>
              </p:cNvSpPr>
              <p:nvPr/>
            </p:nvSpPr>
            <p:spPr>
              <a:xfrm>
                <a:off x="1691994" y="3492732"/>
                <a:ext cx="8726091" cy="1082412"/>
              </a:xfrm>
              <a:prstGeom prst="rect">
                <a:avLst/>
              </a:prstGeom>
              <a:blipFill rotWithShape="1">
                <a:blip r:embed="rId6"/>
                <a:stretch>
                  <a:fillRect l="-4" t="-21" r="3" b="56"/>
                </a:stretch>
              </a:blipFill>
            </p:spPr>
            <p:txBody>
              <a:bodyPr/>
              <a:lstStyle/>
              <a:p>
                <a:r>
                  <a:rPr lang="zh-CN" altLang="en-US">
                    <a:noFill/>
                  </a:rPr>
                  <a:t> </a:t>
                </a:r>
              </a:p>
            </p:txBody>
          </p:sp>
        </mc:Fallback>
      </mc:AlternateContent>
      <p:pic>
        <p:nvPicPr>
          <p:cNvPr id="14" name="图片 13"/>
          <p:cNvPicPr>
            <a:picLocks noChangeAspect="1"/>
          </p:cNvPicPr>
          <p:nvPr/>
        </p:nvPicPr>
        <p:blipFill rotWithShape="1">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harpenSoften amount="50000"/>
                    </a14:imgEffect>
                  </a14:imgLayer>
                </a14:imgProps>
              </a:ext>
            </a:extLst>
          </a:blip>
          <a:srcRect l="26601" t="49403" r="29228"/>
          <a:stretch>
            <a:fillRect/>
          </a:stretch>
        </p:blipFill>
        <p:spPr>
          <a:xfrm>
            <a:off x="3892095" y="4620953"/>
            <a:ext cx="4325183" cy="1359168"/>
          </a:xfrm>
          <a:prstGeom prst="rect">
            <a:avLst/>
          </a:prstGeom>
          <a:ln>
            <a:noFill/>
          </a:ln>
          <a:effectLst/>
        </p:spPr>
      </p:pic>
      <p:sp>
        <p:nvSpPr>
          <p:cNvPr id="9" name="灯片编号占位符 8"/>
          <p:cNvSpPr>
            <a:spLocks noGrp="1"/>
          </p:cNvSpPr>
          <p:nvPr>
            <p:ph type="sldNum" sz="quarter" idx="12"/>
          </p:nvPr>
        </p:nvSpPr>
        <p:spPr/>
        <p:txBody>
          <a:bodyPr/>
          <a:lstStyle/>
          <a:p>
            <a:fld id="{5FD308DF-D0D6-41CA-8E01-1A1CE80A10EE}" type="slidenum">
              <a:rPr lang="zh-CN" altLang="en-US" smtClean="0"/>
              <a:t>92</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矩形 9"/>
              <p:cNvSpPr/>
              <p:nvPr/>
            </p:nvSpPr>
            <p:spPr>
              <a:xfrm>
                <a:off x="1791685" y="1670110"/>
                <a:ext cx="6666253" cy="565348"/>
              </a:xfrm>
              <a:prstGeom prst="rect">
                <a:avLst/>
              </a:prstGeom>
            </p:spPr>
            <p:txBody>
              <a:bodyPr wrap="square">
                <a:spAutoFit/>
              </a:bodyPr>
              <a:lstStyle/>
              <a:p>
                <a:pPr>
                  <a:lnSpc>
                    <a:spcPct val="120000"/>
                  </a:lnSpc>
                </a:pPr>
                <a:r>
                  <a:rPr lang="zh-CN" altLang="en-US" sz="2800" dirty="0"/>
                  <a:t>一般地，如果</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t>的密度矩阵为</a:t>
                </a:r>
              </a:p>
            </p:txBody>
          </p:sp>
        </mc:Choice>
        <mc:Fallback xmlns="">
          <p:sp>
            <p:nvSpPr>
              <p:cNvPr id="10" name="矩形 9"/>
              <p:cNvSpPr>
                <a:spLocks noRot="1" noChangeAspect="1" noMove="1" noResize="1" noEditPoints="1" noAdjustHandles="1" noChangeArrowheads="1" noChangeShapeType="1" noTextEdit="1"/>
              </p:cNvSpPr>
              <p:nvPr/>
            </p:nvSpPr>
            <p:spPr>
              <a:xfrm>
                <a:off x="1791685" y="1670110"/>
                <a:ext cx="6666253" cy="565348"/>
              </a:xfrm>
              <a:prstGeom prst="rect">
                <a:avLst/>
              </a:prstGeom>
              <a:blipFill rotWithShape="1">
                <a:blip r:embed="rId3"/>
                <a:stretch>
                  <a:fillRect l="-5" t="-11" r="6" b="46"/>
                </a:stretch>
              </a:blipFill>
            </p:spPr>
            <p:txBody>
              <a:bodyPr/>
              <a:lstStyle/>
              <a:p>
                <a:r>
                  <a:rPr lang="zh-CN" altLang="en-US">
                    <a:noFill/>
                  </a:rPr>
                  <a:t> </a:t>
                </a:r>
              </a:p>
            </p:txBody>
          </p:sp>
        </mc:Fallback>
      </mc:AlternateContent>
      <p:pic>
        <p:nvPicPr>
          <p:cNvPr id="12" name="图片 11"/>
          <p:cNvPicPr>
            <a:picLocks noChangeAspect="1"/>
          </p:cNvPicPr>
          <p:nvPr/>
        </p:nvPicPr>
        <p:blipFill rotWithShape="1">
          <a:blip r:embed="rId4">
            <a:clrChange>
              <a:clrFrom>
                <a:srgbClr val="FFFFFF"/>
              </a:clrFrom>
              <a:clrTo>
                <a:srgbClr val="FFFFFF">
                  <a:alpha val="0"/>
                </a:srgbClr>
              </a:clrTo>
            </a:clrChange>
          </a:blip>
          <a:srcRect l="44936" t="28705" r="34037" b="37062"/>
          <a:stretch>
            <a:fillRect/>
          </a:stretch>
        </p:blipFill>
        <p:spPr>
          <a:xfrm>
            <a:off x="4690735" y="2482837"/>
            <a:ext cx="2557558" cy="1443374"/>
          </a:xfrm>
          <a:prstGeom prst="rect">
            <a:avLst/>
          </a:prstGeom>
          <a:ln>
            <a:noFill/>
          </a:ln>
          <a:effectLst/>
        </p:spPr>
      </p:pic>
      <mc:AlternateContent xmlns:mc="http://schemas.openxmlformats.org/markup-compatibility/2006" xmlns:a14="http://schemas.microsoft.com/office/drawing/2010/main">
        <mc:Choice Requires="a14">
          <p:sp>
            <p:nvSpPr>
              <p:cNvPr id="13" name="矩形 12"/>
              <p:cNvSpPr/>
              <p:nvPr/>
            </p:nvSpPr>
            <p:spPr>
              <a:xfrm>
                <a:off x="1791685" y="4339869"/>
                <a:ext cx="8924637" cy="565348"/>
              </a:xfrm>
              <a:prstGeom prst="rect">
                <a:avLst/>
              </a:prstGeom>
            </p:spPr>
            <p:txBody>
              <a:bodyPr wrap="square">
                <a:spAutoFit/>
              </a:bodyPr>
              <a:lstStyle/>
              <a:p>
                <a:pPr>
                  <a:lnSpc>
                    <a:spcPct val="120000"/>
                  </a:lnSpc>
                </a:pPr>
                <a:r>
                  <a:rPr lang="zh-CN" altLang="en-US" sz="2800" dirty="0"/>
                  <a:t>就称它所对应的分布为</a:t>
                </a:r>
                <a:r>
                  <a:rPr lang="zh-CN" altLang="en-US" sz="2800" dirty="0">
                    <a:solidFill>
                      <a:srgbClr val="004EA2"/>
                    </a:solidFill>
                  </a:rPr>
                  <a:t>两点分布</a:t>
                </a:r>
                <a:r>
                  <a:rPr lang="zh-CN" altLang="en-US" sz="2800" dirty="0"/>
                  <a:t>，称</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solidFill>
                      <a:srgbClr val="004EA2"/>
                    </a:solidFill>
                  </a:rPr>
                  <a:t>服从两点分布</a:t>
                </a:r>
                <a:r>
                  <a:rPr lang="zh-CN" altLang="en-US" sz="2800" dirty="0"/>
                  <a:t>．</a:t>
                </a:r>
              </a:p>
            </p:txBody>
          </p:sp>
        </mc:Choice>
        <mc:Fallback xmlns="">
          <p:sp>
            <p:nvSpPr>
              <p:cNvPr id="13" name="矩形 12"/>
              <p:cNvSpPr>
                <a:spLocks noRot="1" noChangeAspect="1" noMove="1" noResize="1" noEditPoints="1" noAdjustHandles="1" noChangeArrowheads="1" noChangeShapeType="1" noTextEdit="1"/>
              </p:cNvSpPr>
              <p:nvPr/>
            </p:nvSpPr>
            <p:spPr>
              <a:xfrm>
                <a:off x="1791685" y="4339869"/>
                <a:ext cx="8924637" cy="565348"/>
              </a:xfrm>
              <a:prstGeom prst="rect">
                <a:avLst/>
              </a:prstGeom>
              <a:blipFill rotWithShape="1">
                <a:blip r:embed="rId5"/>
                <a:stretch>
                  <a:fillRect l="-4" t="-49" r="1" b="84"/>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5FD308DF-D0D6-41CA-8E01-1A1CE80A10EE}" type="slidenum">
              <a:rPr lang="zh-CN" altLang="en-US" smtClean="0"/>
              <a:t>93</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4">
            <a:clrChange>
              <a:clrFrom>
                <a:srgbClr val="FFFFFF"/>
              </a:clrFrom>
              <a:clrTo>
                <a:srgbClr val="FFFFFF">
                  <a:alpha val="0"/>
                </a:srgbClr>
              </a:clrTo>
            </a:clrChange>
          </a:blip>
          <a:srcRect l="40169" t="16241" r="38447" b="43895"/>
          <a:stretch>
            <a:fillRect/>
          </a:stretch>
        </p:blipFill>
        <p:spPr>
          <a:xfrm>
            <a:off x="4542069" y="2371093"/>
            <a:ext cx="1969438" cy="1033403"/>
          </a:xfrm>
          <a:prstGeom prst="rect">
            <a:avLst/>
          </a:prstGeom>
          <a:ln>
            <a:noFill/>
          </a:ln>
          <a:effectLst/>
        </p:spPr>
      </p:pic>
      <p:sp>
        <p:nvSpPr>
          <p:cNvPr id="10" name="矩形 9"/>
          <p:cNvSpPr/>
          <p:nvPr/>
        </p:nvSpPr>
        <p:spPr>
          <a:xfrm>
            <a:off x="1654125" y="3923920"/>
            <a:ext cx="9002724" cy="1082412"/>
          </a:xfrm>
          <a:prstGeom prst="rect">
            <a:avLst/>
          </a:prstGeom>
        </p:spPr>
        <p:txBody>
          <a:bodyPr wrap="square">
            <a:spAutoFit/>
          </a:bodyPr>
          <a:lstStyle/>
          <a:p>
            <a:pPr>
              <a:lnSpc>
                <a:spcPct val="120000"/>
              </a:lnSpc>
            </a:pPr>
            <a:r>
              <a:rPr lang="zh-CN" altLang="en-US" sz="2800" dirty="0"/>
              <a:t> 就称它所对应的分布为</a:t>
            </a:r>
            <a:r>
              <a:rPr lang="zh-CN" altLang="en-US" sz="2800" dirty="0">
                <a:solidFill>
                  <a:srgbClr val="004EA2"/>
                </a:solidFill>
              </a:rPr>
              <a:t>单点分布</a:t>
            </a:r>
            <a:r>
              <a:rPr lang="zh-CN" altLang="en-US" sz="2800" dirty="0"/>
              <a:t>或</a:t>
            </a:r>
            <a:r>
              <a:rPr lang="zh-CN" altLang="en-US" sz="2800" dirty="0">
                <a:solidFill>
                  <a:srgbClr val="004EA2"/>
                </a:solidFill>
              </a:rPr>
              <a:t>退化分布</a:t>
            </a:r>
            <a:r>
              <a:rPr lang="zh-CN" altLang="en-US" sz="2800" dirty="0"/>
              <a:t>，称𝜉</a:t>
            </a:r>
            <a:r>
              <a:rPr lang="zh-CN" altLang="en-US" sz="2800" dirty="0">
                <a:solidFill>
                  <a:srgbClr val="004EA2"/>
                </a:solidFill>
              </a:rPr>
              <a:t>服从单点分布</a:t>
            </a:r>
            <a:r>
              <a:rPr lang="en-US" altLang="zh-CN" sz="2800" dirty="0"/>
              <a:t>.</a:t>
            </a:r>
            <a:endParaRPr lang="zh-CN" altLang="en-US" sz="2800" dirty="0"/>
          </a:p>
        </p:txBody>
      </p:sp>
      <p:sp>
        <p:nvSpPr>
          <p:cNvPr id="3" name="灯片编号占位符 2"/>
          <p:cNvSpPr>
            <a:spLocks noGrp="1"/>
          </p:cNvSpPr>
          <p:nvPr>
            <p:ph type="sldNum" sz="quarter" idx="12"/>
          </p:nvPr>
        </p:nvSpPr>
        <p:spPr/>
        <p:txBody>
          <a:bodyPr/>
          <a:lstStyle/>
          <a:p>
            <a:fld id="{5FD308DF-D0D6-41CA-8E01-1A1CE80A10EE}" type="slidenum">
              <a:rPr lang="zh-CN" altLang="en-US" smtClean="0"/>
              <a:t>94</a:t>
            </a:fld>
            <a:endParaRPr lang="zh-CN" altLang="en-US"/>
          </a:p>
        </p:txBody>
      </p:sp>
      <p:sp>
        <p:nvSpPr>
          <p:cNvPr id="9" name="矩形 8"/>
          <p:cNvSpPr/>
          <p:nvPr/>
        </p:nvSpPr>
        <p:spPr>
          <a:xfrm>
            <a:off x="1654125" y="1328449"/>
            <a:ext cx="6096000" cy="523220"/>
          </a:xfrm>
          <a:prstGeom prst="rect">
            <a:avLst/>
          </a:prstGeom>
        </p:spPr>
        <p:txBody>
          <a:bodyPr>
            <a:spAutoFit/>
          </a:bodyPr>
          <a:lstStyle/>
          <a:p>
            <a:r>
              <a:rPr lang="zh-CN" altLang="en-US" sz="2800" dirty="0"/>
              <a:t>如果𝜉的密度矩阵为</a:t>
            </a:r>
          </a:p>
        </p:txBody>
      </p:sp>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50654" y="1121209"/>
            <a:ext cx="9009551" cy="2138888"/>
            <a:chOff x="832352" y="1684445"/>
            <a:chExt cx="7125397" cy="769441"/>
          </a:xfrm>
        </p:grpSpPr>
        <p:grpSp>
          <p:nvGrpSpPr>
            <p:cNvPr id="3" name="组合 2"/>
            <p:cNvGrpSpPr/>
            <p:nvPr/>
          </p:nvGrpSpPr>
          <p:grpSpPr>
            <a:xfrm>
              <a:off x="832352" y="1684445"/>
              <a:ext cx="7125397" cy="769441"/>
              <a:chOff x="832352" y="1684445"/>
              <a:chExt cx="7125397" cy="769441"/>
            </a:xfrm>
          </p:grpSpPr>
          <p:sp>
            <p:nvSpPr>
              <p:cNvPr id="5" name="矩形 4"/>
              <p:cNvSpPr/>
              <p:nvPr/>
            </p:nvSpPr>
            <p:spPr>
              <a:xfrm>
                <a:off x="873627" y="1684445"/>
                <a:ext cx="70841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895398" y="1706894"/>
              <a:ext cx="6740514" cy="188223"/>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对于离散型随机变量</a:t>
              </a:r>
              <a:r>
                <a:rPr lang="zh-CN" altLang="en-US" sz="2800" dirty="0"/>
                <a:t>𝜉</a:t>
              </a:r>
              <a:r>
                <a:rPr lang="zh-CN" altLang="en-US" sz="2800" dirty="0">
                  <a:latin typeface="思源黑体 CN Normal" panose="020B0400000000000000" pitchFamily="34" charset="-122"/>
                  <a:ea typeface="思源黑体 CN Normal" panose="020B0400000000000000" pitchFamily="34" charset="-122"/>
                </a:rPr>
                <a:t>，不难验证其分布函数为</a:t>
              </a:r>
            </a:p>
          </p:txBody>
        </p:sp>
      </p:grpSp>
      <p:pic>
        <p:nvPicPr>
          <p:cNvPr id="7" name="图片 6"/>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20000" contrast="-20000"/>
                    </a14:imgEffect>
                    <a14:imgEffect>
                      <a14:sharpenSoften amount="50000"/>
                    </a14:imgEffect>
                  </a14:imgLayer>
                </a14:imgProps>
              </a:ext>
            </a:extLst>
          </a:blip>
          <a:srcRect l="24527" t="63694" r="12778"/>
          <a:stretch>
            <a:fillRect/>
          </a:stretch>
        </p:blipFill>
        <p:spPr>
          <a:xfrm>
            <a:off x="3106830" y="1760508"/>
            <a:ext cx="5147328" cy="879236"/>
          </a:xfrm>
          <a:prstGeom prst="rect">
            <a:avLst/>
          </a:prstGeom>
          <a:ln>
            <a:noFill/>
          </a:ln>
          <a:effectLst/>
        </p:spPr>
      </p:pic>
      <p:sp>
        <p:nvSpPr>
          <p:cNvPr id="9" name="矩形 8"/>
          <p:cNvSpPr/>
          <p:nvPr/>
        </p:nvSpPr>
        <p:spPr>
          <a:xfrm>
            <a:off x="1665070" y="2695777"/>
            <a:ext cx="6740514" cy="523220"/>
          </a:xfrm>
          <a:prstGeom prst="rect">
            <a:avLst/>
          </a:prstGeom>
          <a:noFill/>
          <a:ln w="57150">
            <a:noFill/>
          </a:ln>
        </p:spPr>
        <p:txBody>
          <a:bodyPr wrap="square" anchor="ctr" anchorCtr="0">
            <a:spAutoFit/>
          </a:bodyPr>
          <a:lstStyle/>
          <a:p>
            <a:r>
              <a:rPr lang="zh-CN" altLang="en-US" sz="2800" b="1" dirty="0">
                <a:solidFill>
                  <a:srgbClr val="004EA2"/>
                </a:solidFill>
                <a:latin typeface="思源黑体 CN Normal" panose="020B0400000000000000" pitchFamily="34" charset="-122"/>
                <a:ea typeface="思源黑体 CN Normal" panose="020B0400000000000000" pitchFamily="34" charset="-122"/>
              </a:rPr>
              <a:t>离散型分布函数由密度唯一确定．</a:t>
            </a:r>
          </a:p>
        </p:txBody>
      </p:sp>
      <p:grpSp>
        <p:nvGrpSpPr>
          <p:cNvPr id="14" name="组合 13"/>
          <p:cNvGrpSpPr/>
          <p:nvPr/>
        </p:nvGrpSpPr>
        <p:grpSpPr>
          <a:xfrm>
            <a:off x="2297151" y="3260097"/>
            <a:ext cx="7169634" cy="2829754"/>
            <a:chOff x="1475969" y="3352800"/>
            <a:chExt cx="5696869" cy="1651070"/>
          </a:xfrm>
        </p:grpSpPr>
        <p:pic>
          <p:nvPicPr>
            <p:cNvPr id="11" name="图片 10"/>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618" t="18929" r="5861" b="34917"/>
            <a:stretch>
              <a:fillRect/>
            </a:stretch>
          </p:blipFill>
          <p:spPr>
            <a:xfrm>
              <a:off x="1475969" y="3352800"/>
              <a:ext cx="5382031" cy="1359319"/>
            </a:xfrm>
            <a:prstGeom prst="rect">
              <a:avLst/>
            </a:prstGeom>
            <a:ln>
              <a:noFill/>
            </a:ln>
            <a:effectLst/>
          </p:spPr>
        </p:pic>
        <p:sp>
          <p:nvSpPr>
            <p:cNvPr id="12" name="矩形 11"/>
            <p:cNvSpPr/>
            <p:nvPr/>
          </p:nvSpPr>
          <p:spPr>
            <a:xfrm>
              <a:off x="1808723" y="4602863"/>
              <a:ext cx="1403702" cy="401007"/>
            </a:xfrm>
            <a:prstGeom prst="rect">
              <a:avLst/>
            </a:prstGeom>
          </p:spPr>
          <p:txBody>
            <a:bodyPr wrap="square">
              <a:spAutoFit/>
            </a:bodyPr>
            <a:lstStyle/>
            <a:p>
              <a:pPr>
                <a:lnSpc>
                  <a:spcPct val="120000"/>
                </a:lnSpc>
              </a:pPr>
              <a:r>
                <a:rPr lang="en-US" altLang="zh-CN" dirty="0"/>
                <a:t>(</a:t>
              </a:r>
              <a:r>
                <a:rPr lang="en-US" altLang="zh-CN" i="1" dirty="0"/>
                <a:t>a</a:t>
              </a:r>
              <a:r>
                <a:rPr lang="en-US" altLang="zh-CN" dirty="0"/>
                <a:t>)</a:t>
              </a:r>
              <a:r>
                <a:rPr lang="zh-CN" altLang="en-US" dirty="0"/>
                <a:t>密度图像</a:t>
              </a:r>
            </a:p>
          </p:txBody>
        </p:sp>
        <p:sp>
          <p:nvSpPr>
            <p:cNvPr id="13" name="矩形 12"/>
            <p:cNvSpPr/>
            <p:nvPr/>
          </p:nvSpPr>
          <p:spPr>
            <a:xfrm>
              <a:off x="5019161" y="4511615"/>
              <a:ext cx="2153677" cy="401007"/>
            </a:xfrm>
            <a:prstGeom prst="rect">
              <a:avLst/>
            </a:prstGeom>
          </p:spPr>
          <p:txBody>
            <a:bodyPr wrap="square">
              <a:spAutoFit/>
            </a:bodyPr>
            <a:lstStyle/>
            <a:p>
              <a:pPr>
                <a:lnSpc>
                  <a:spcPct val="120000"/>
                </a:lnSpc>
              </a:pPr>
              <a:r>
                <a:rPr lang="en-US" altLang="zh-CN" dirty="0"/>
                <a:t>(</a:t>
              </a:r>
              <a:r>
                <a:rPr lang="en-US" altLang="zh-CN" i="1" dirty="0"/>
                <a:t>b</a:t>
              </a:r>
              <a:r>
                <a:rPr lang="en-US" altLang="zh-CN" dirty="0"/>
                <a:t>)</a:t>
              </a:r>
              <a:r>
                <a:rPr lang="zh-CN" altLang="en-US" dirty="0"/>
                <a:t>分布函数图象</a:t>
              </a:r>
            </a:p>
          </p:txBody>
        </p:sp>
      </p:grpSp>
      <p:sp>
        <p:nvSpPr>
          <p:cNvPr id="15" name="矩形 14"/>
          <p:cNvSpPr/>
          <p:nvPr/>
        </p:nvSpPr>
        <p:spPr>
          <a:xfrm>
            <a:off x="1806498" y="5813565"/>
            <a:ext cx="7660287" cy="497765"/>
          </a:xfrm>
          <a:prstGeom prst="rect">
            <a:avLst/>
          </a:prstGeom>
        </p:spPr>
        <p:txBody>
          <a:bodyPr wrap="square">
            <a:spAutoFit/>
          </a:bodyPr>
          <a:lstStyle/>
          <a:p>
            <a:pPr algn="ctr">
              <a:lnSpc>
                <a:spcPct val="120000"/>
              </a:lnSpc>
            </a:pPr>
            <a:r>
              <a:rPr lang="zh-CN" altLang="en-US" sz="2400" dirty="0"/>
              <a:t>图</a:t>
            </a:r>
            <a:r>
              <a:rPr lang="en-US" altLang="zh-CN" sz="2400" dirty="0"/>
              <a:t>2.7: </a:t>
            </a:r>
            <a:r>
              <a:rPr lang="zh-CN" altLang="en-US" sz="2400" dirty="0"/>
              <a:t>离散型随机变量的密度函数与分布函数</a:t>
            </a:r>
          </a:p>
        </p:txBody>
      </p:sp>
      <p:sp>
        <p:nvSpPr>
          <p:cNvPr id="8" name="灯片编号占位符 7"/>
          <p:cNvSpPr>
            <a:spLocks noGrp="1"/>
          </p:cNvSpPr>
          <p:nvPr>
            <p:ph type="sldNum" sz="quarter" idx="12"/>
          </p:nvPr>
        </p:nvSpPr>
        <p:spPr/>
        <p:txBody>
          <a:bodyPr/>
          <a:lstStyle/>
          <a:p>
            <a:fld id="{5FD308DF-D0D6-41CA-8E01-1A1CE80A10EE}" type="slidenum">
              <a:rPr lang="zh-CN" altLang="en-US" smtClean="0"/>
              <a:t>95</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08423" y="1142183"/>
            <a:ext cx="3719636" cy="531946"/>
            <a:chOff x="1053632" y="1397127"/>
            <a:chExt cx="3719636" cy="531946"/>
          </a:xfrm>
        </p:grpSpPr>
        <p:sp>
          <p:nvSpPr>
            <p:cNvPr id="3" name="矩形 2"/>
            <p:cNvSpPr/>
            <p:nvPr/>
          </p:nvSpPr>
          <p:spPr>
            <a:xfrm>
              <a:off x="1520318" y="1405853"/>
              <a:ext cx="3252950"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案例</a:t>
              </a:r>
              <a:r>
                <a:rPr lang="en-US" altLang="zh-CN" sz="2800" dirty="0">
                  <a:solidFill>
                    <a:srgbClr val="004EA2"/>
                  </a:solidFill>
                  <a:ea typeface="思源黑体 CN Bold" panose="020B0800000000000000" pitchFamily="34" charset="-122"/>
                </a:rPr>
                <a:t>2.8</a:t>
              </a:r>
              <a:r>
                <a:rPr lang="zh-CN" altLang="en-US" sz="2800" dirty="0">
                  <a:solidFill>
                    <a:srgbClr val="004EA2"/>
                  </a:solidFill>
                  <a:ea typeface="思源黑体 CN Bold" panose="020B0800000000000000" pitchFamily="34" charset="-122"/>
                </a:rPr>
                <a:t> </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9" name="矩形 8"/>
          <p:cNvSpPr/>
          <p:nvPr/>
        </p:nvSpPr>
        <p:spPr>
          <a:xfrm>
            <a:off x="1591765" y="1762717"/>
            <a:ext cx="3736294" cy="564835"/>
          </a:xfrm>
          <a:prstGeom prst="rect">
            <a:avLst/>
          </a:prstGeom>
        </p:spPr>
        <p:txBody>
          <a:bodyPr wrap="square">
            <a:spAutoFit/>
          </a:bodyPr>
          <a:lstStyle/>
          <a:p>
            <a:pPr>
              <a:lnSpc>
                <a:spcPct val="120000"/>
              </a:lnSpc>
            </a:pPr>
            <a:r>
              <a:rPr lang="zh-CN" altLang="en-US" sz="2800" dirty="0"/>
              <a:t>若𝜉的密度矩阵为</a:t>
            </a:r>
          </a:p>
        </p:txBody>
      </p:sp>
      <p:pic>
        <p:nvPicPr>
          <p:cNvPr id="10" name="图片 9"/>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l="30210" t="26385" r="29469" b="27299"/>
          <a:stretch>
            <a:fillRect/>
          </a:stretch>
        </p:blipFill>
        <p:spPr>
          <a:xfrm>
            <a:off x="4032857" y="2363205"/>
            <a:ext cx="3736294" cy="1566538"/>
          </a:xfrm>
          <a:prstGeom prst="rect">
            <a:avLst/>
          </a:prstGeom>
          <a:ln>
            <a:noFill/>
          </a:ln>
          <a:effectLst/>
        </p:spPr>
      </p:pic>
      <p:sp>
        <p:nvSpPr>
          <p:cNvPr id="12" name="矩形 11"/>
          <p:cNvSpPr/>
          <p:nvPr/>
        </p:nvSpPr>
        <p:spPr>
          <a:xfrm>
            <a:off x="1591765" y="4488898"/>
            <a:ext cx="8840270" cy="13024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rPr>
              <a:t>思考：其观测值的算术平均值随观测次数的增加有什么</a:t>
            </a:r>
            <a:endParaRPr lang="en-US" altLang="zh-CN" sz="2800" dirty="0">
              <a:solidFill>
                <a:schemeClr val="tx1"/>
              </a:solidFill>
            </a:endParaRPr>
          </a:p>
          <a:p>
            <a:r>
              <a:rPr lang="en-US" altLang="zh-CN" sz="2800" dirty="0">
                <a:solidFill>
                  <a:schemeClr val="tx1"/>
                </a:solidFill>
              </a:rPr>
              <a:t>            </a:t>
            </a:r>
            <a:r>
              <a:rPr lang="zh-CN" altLang="en-US" sz="2800" dirty="0">
                <a:solidFill>
                  <a:schemeClr val="tx1"/>
                </a:solidFill>
              </a:rPr>
              <a:t>规律？</a:t>
            </a:r>
          </a:p>
        </p:txBody>
      </p:sp>
      <p:sp>
        <p:nvSpPr>
          <p:cNvPr id="11" name="灯片编号占位符 10"/>
          <p:cNvSpPr>
            <a:spLocks noGrp="1"/>
          </p:cNvSpPr>
          <p:nvPr>
            <p:ph type="sldNum" sz="quarter" idx="12"/>
          </p:nvPr>
        </p:nvSpPr>
        <p:spPr/>
        <p:txBody>
          <a:bodyPr/>
          <a:lstStyle/>
          <a:p>
            <a:fld id="{5FD308DF-D0D6-41CA-8E01-1A1CE80A10EE}" type="slidenum">
              <a:rPr lang="zh-CN" altLang="en-US" smtClean="0"/>
              <a:t>96</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4263" y="1150620"/>
            <a:ext cx="9422780" cy="565348"/>
          </a:xfrm>
          <a:prstGeom prst="rect">
            <a:avLst/>
          </a:prstGeom>
        </p:spPr>
        <p:txBody>
          <a:bodyPr wrap="square">
            <a:spAutoFit/>
          </a:bodyPr>
          <a:lstStyle/>
          <a:p>
            <a:pPr>
              <a:lnSpc>
                <a:spcPct val="120000"/>
              </a:lnSpc>
            </a:pPr>
            <a:r>
              <a:rPr lang="zh-CN" altLang="en-US" sz="2800" dirty="0"/>
              <a:t>用</a:t>
            </a:r>
            <a:r>
              <a:rPr lang="en-US" altLang="zh-CN" sz="2800" i="1" dirty="0"/>
              <a:t>k</a:t>
            </a:r>
            <a:r>
              <a:rPr lang="en-US" altLang="zh-CN" sz="2800" i="1" baseline="-25000" dirty="0"/>
              <a:t>m1</a:t>
            </a:r>
            <a:r>
              <a:rPr lang="zh-CN" altLang="en-US" sz="2800" dirty="0"/>
              <a:t>，</a:t>
            </a:r>
            <a:r>
              <a:rPr lang="en-US" altLang="zh-CN" sz="2800" i="1" dirty="0"/>
              <a:t>k</a:t>
            </a:r>
            <a:r>
              <a:rPr lang="en-US" altLang="zh-CN" sz="2800" i="1" baseline="-25000" dirty="0"/>
              <a:t>m2</a:t>
            </a:r>
            <a:r>
              <a:rPr lang="zh-CN" altLang="en-US" sz="2800" dirty="0"/>
              <a:t>和</a:t>
            </a:r>
            <a:r>
              <a:rPr lang="en-US" altLang="zh-CN" sz="2800" i="1" dirty="0"/>
              <a:t>k</a:t>
            </a:r>
            <a:r>
              <a:rPr lang="en-US" altLang="zh-CN" sz="2800" i="1" baseline="-25000" dirty="0"/>
              <a:t>m3</a:t>
            </a:r>
            <a:r>
              <a:rPr lang="zh-CN" altLang="en-US" sz="2800" dirty="0"/>
              <a:t>分别表示观测中等于</a:t>
            </a:r>
            <a:r>
              <a:rPr lang="en-US" altLang="zh-CN" sz="2800" dirty="0"/>
              <a:t>70</a:t>
            </a:r>
            <a:r>
              <a:rPr lang="zh-CN" altLang="en-US" sz="2800" dirty="0"/>
              <a:t>，</a:t>
            </a:r>
            <a:r>
              <a:rPr lang="en-US" altLang="zh-CN" sz="2800" dirty="0"/>
              <a:t>80</a:t>
            </a:r>
            <a:r>
              <a:rPr lang="zh-CN" altLang="en-US" sz="2800" dirty="0"/>
              <a:t>和</a:t>
            </a:r>
            <a:r>
              <a:rPr lang="en-US" altLang="zh-CN" sz="2800" dirty="0"/>
              <a:t>90</a:t>
            </a:r>
            <a:r>
              <a:rPr lang="zh-CN" altLang="en-US" sz="2800" dirty="0"/>
              <a:t>的个数，则</a:t>
            </a:r>
          </a:p>
        </p:txBody>
      </p:sp>
      <p:pic>
        <p:nvPicPr>
          <p:cNvPr id="3" name="图片 2"/>
          <p:cNvPicPr>
            <a:picLocks noChangeAspect="1"/>
          </p:cNvPicPr>
          <p:nvPr/>
        </p:nvPicPr>
        <p:blipFill rotWithShape="1">
          <a:blip r:embed="rId3">
            <a:clrChange>
              <a:clrFrom>
                <a:srgbClr val="FFFFFF"/>
              </a:clrFrom>
              <a:clrTo>
                <a:srgbClr val="FFFFFF">
                  <a:alpha val="0"/>
                </a:srgbClr>
              </a:clrTo>
            </a:clrChange>
          </a:blip>
          <a:srcRect l="12722" t="44267" r="10702"/>
          <a:stretch>
            <a:fillRect/>
          </a:stretch>
        </p:blipFill>
        <p:spPr>
          <a:xfrm>
            <a:off x="2471135" y="1897398"/>
            <a:ext cx="6668186" cy="1286870"/>
          </a:xfrm>
          <a:prstGeom prst="rect">
            <a:avLst/>
          </a:prstGeom>
          <a:ln>
            <a:noFill/>
          </a:ln>
          <a:effectLst/>
        </p:spPr>
      </p:pic>
      <p:sp>
        <p:nvSpPr>
          <p:cNvPr id="8" name="矩形 7"/>
          <p:cNvSpPr/>
          <p:nvPr/>
        </p:nvSpPr>
        <p:spPr>
          <a:xfrm>
            <a:off x="1628077" y="4568213"/>
            <a:ext cx="8787162" cy="565348"/>
          </a:xfrm>
          <a:prstGeom prst="rect">
            <a:avLst/>
          </a:prstGeom>
        </p:spPr>
        <p:txBody>
          <a:bodyPr wrap="square">
            <a:spAutoFit/>
          </a:bodyPr>
          <a:lstStyle/>
          <a:p>
            <a:pPr>
              <a:lnSpc>
                <a:spcPct val="120000"/>
              </a:lnSpc>
            </a:pPr>
            <a:r>
              <a:rPr lang="zh-CN" altLang="en-US" sz="2800" dirty="0"/>
              <a:t>即观测值的算术平均会随着观测次数的增加稳定于</a:t>
            </a:r>
          </a:p>
        </p:txBody>
      </p:sp>
      <p:pic>
        <p:nvPicPr>
          <p:cNvPr id="9" name="图片 8"/>
          <p:cNvPicPr>
            <a:picLocks noChangeAspect="1"/>
          </p:cNvPicPr>
          <p:nvPr/>
        </p:nvPicPr>
        <p:blipFill rotWithShape="1">
          <a:blip r:embed="rId4">
            <a:clrChange>
              <a:clrFrom>
                <a:srgbClr val="FFFFFF"/>
              </a:clrFrom>
              <a:clrTo>
                <a:srgbClr val="FFFFFF">
                  <a:alpha val="0"/>
                </a:srgbClr>
              </a:clrTo>
            </a:clrChange>
          </a:blip>
          <a:srcRect t="45236"/>
          <a:stretch>
            <a:fillRect/>
          </a:stretch>
        </p:blipFill>
        <p:spPr>
          <a:xfrm>
            <a:off x="1628077" y="5284142"/>
            <a:ext cx="8755324" cy="846475"/>
          </a:xfrm>
          <a:prstGeom prst="rect">
            <a:avLst/>
          </a:prstGeom>
          <a:ln>
            <a:noFill/>
          </a:ln>
          <a:effectLst/>
        </p:spPr>
      </p:pic>
      <p:sp>
        <p:nvSpPr>
          <p:cNvPr id="4" name="灯片编号占位符 3"/>
          <p:cNvSpPr>
            <a:spLocks noGrp="1"/>
          </p:cNvSpPr>
          <p:nvPr>
            <p:ph type="sldNum" sz="quarter" idx="12"/>
          </p:nvPr>
        </p:nvSpPr>
        <p:spPr/>
        <p:txBody>
          <a:bodyPr/>
          <a:lstStyle/>
          <a:p>
            <a:fld id="{5FD308DF-D0D6-41CA-8E01-1A1CE80A10EE}" type="slidenum">
              <a:rPr lang="zh-CN" altLang="en-US" smtClean="0"/>
              <a:t>97</a:t>
            </a:fld>
            <a:endParaRPr lang="zh-CN" altLang="en-US"/>
          </a:p>
        </p:txBody>
      </p:sp>
      <p:sp>
        <p:nvSpPr>
          <p:cNvPr id="10" name="矩形 9"/>
          <p:cNvSpPr/>
          <p:nvPr/>
        </p:nvSpPr>
        <p:spPr>
          <a:xfrm>
            <a:off x="2974206" y="3244334"/>
            <a:ext cx="5313146" cy="523220"/>
          </a:xfrm>
          <a:prstGeom prst="rect">
            <a:avLst/>
          </a:prstGeom>
        </p:spPr>
        <p:txBody>
          <a:bodyPr wrap="square">
            <a:spAutoFit/>
          </a:bodyPr>
          <a:lstStyle/>
          <a:p>
            <a:r>
              <a:rPr lang="en-US" altLang="zh-CN" sz="2800" dirty="0"/>
              <a:t>70</a:t>
            </a:r>
            <a:r>
              <a:rPr lang="zh-CN" altLang="en-US" sz="2800" dirty="0"/>
              <a:t>*</a:t>
            </a:r>
            <a:r>
              <a:rPr lang="en-US" altLang="zh-CN" sz="2800" dirty="0"/>
              <a:t>0.5+80</a:t>
            </a:r>
            <a:r>
              <a:rPr lang="zh-CN" altLang="en-US" sz="2800" dirty="0"/>
              <a:t>*</a:t>
            </a:r>
            <a:r>
              <a:rPr lang="en-US" altLang="zh-CN" sz="2800" dirty="0"/>
              <a:t>0.3+90</a:t>
            </a:r>
            <a:r>
              <a:rPr lang="zh-CN" altLang="en-US" sz="2800" dirty="0"/>
              <a:t>*</a:t>
            </a:r>
            <a:r>
              <a:rPr lang="en-US" altLang="zh-CN" sz="2800" dirty="0"/>
              <a:t>0.2=77</a:t>
            </a:r>
            <a:endParaRPr lang="zh-CN" altLang="en-US" sz="28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19811" y="1713195"/>
            <a:ext cx="7259195" cy="1305976"/>
            <a:chOff x="1362565" y="1905903"/>
            <a:chExt cx="7259195" cy="1305976"/>
          </a:xfrm>
        </p:grpSpPr>
        <p:sp>
          <p:nvSpPr>
            <p:cNvPr id="3" name="椭圆 2"/>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77283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5" name="矩形 4"/>
            <p:cNvSpPr/>
            <p:nvPr/>
          </p:nvSpPr>
          <p:spPr>
            <a:xfrm>
              <a:off x="1537638" y="2301216"/>
              <a:ext cx="7084122"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设𝜉为离散型随机变量，其密度矩阵为</a:t>
              </a:r>
            </a:p>
          </p:txBody>
        </p:sp>
        <p:cxnSp>
          <p:nvCxnSpPr>
            <p:cNvPr id="6" name="直接连接符 5"/>
            <p:cNvCxnSpPr/>
            <p:nvPr/>
          </p:nvCxnSpPr>
          <p:spPr>
            <a:xfrm>
              <a:off x="1913918" y="2334415"/>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1922721" y="1591757"/>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 </a:t>
            </a:r>
            <a:endParaRPr lang="en-US" altLang="zh-CN" sz="2800" b="1" dirty="0">
              <a:solidFill>
                <a:srgbClr val="004EA2"/>
              </a:solidFill>
              <a:ea typeface="思源黑体 CN Normal" panose="020B0400000000000000" pitchFamily="34" charset="-122"/>
            </a:endParaRPr>
          </a:p>
        </p:txBody>
      </p:sp>
      <p:pic>
        <p:nvPicPr>
          <p:cNvPr id="9" name="图片 8"/>
          <p:cNvPicPr>
            <a:picLocks noChangeAspect="1"/>
          </p:cNvPicPr>
          <p:nvPr/>
        </p:nvPicPr>
        <p:blipFill rotWithShape="1">
          <a:blip r:embed="rId4">
            <a:clrChange>
              <a:clrFrom>
                <a:srgbClr val="FFFFFF"/>
              </a:clrFrom>
              <a:clrTo>
                <a:srgbClr val="FFFFFF">
                  <a:alpha val="0"/>
                </a:srgbClr>
              </a:clrTo>
            </a:clrChange>
          </a:blip>
          <a:srcRect l="32199" t="13560" r="31993" b="65101"/>
          <a:stretch>
            <a:fillRect/>
          </a:stretch>
        </p:blipFill>
        <p:spPr>
          <a:xfrm>
            <a:off x="3335190" y="2577771"/>
            <a:ext cx="3314624" cy="1184213"/>
          </a:xfrm>
          <a:prstGeom prst="rect">
            <a:avLst/>
          </a:prstGeom>
          <a:ln>
            <a:noFill/>
          </a:ln>
          <a:effectLst/>
        </p:spPr>
      </p:pic>
      <p:grpSp>
        <p:nvGrpSpPr>
          <p:cNvPr id="14" name="组合 13"/>
          <p:cNvGrpSpPr/>
          <p:nvPr/>
        </p:nvGrpSpPr>
        <p:grpSpPr>
          <a:xfrm>
            <a:off x="1415409" y="3377122"/>
            <a:ext cx="4111228" cy="954107"/>
            <a:chOff x="1197819" y="3026231"/>
            <a:chExt cx="3171509" cy="954107"/>
          </a:xfrm>
        </p:grpSpPr>
        <p:pic>
          <p:nvPicPr>
            <p:cNvPr id="11" name="图片 10"/>
            <p:cNvPicPr>
              <a:picLocks noChangeAspect="1"/>
            </p:cNvPicPr>
            <p:nvPr/>
          </p:nvPicPr>
          <p:blipFill rotWithShape="1">
            <a:blip r:embed="rId4">
              <a:clrChange>
                <a:clrFrom>
                  <a:srgbClr val="FFFFFF"/>
                </a:clrFrom>
                <a:clrTo>
                  <a:srgbClr val="FFFFFF">
                    <a:alpha val="0"/>
                  </a:srgbClr>
                </a:clrTo>
              </a:clrChange>
            </a:blip>
            <a:srcRect l="9394" t="35876" r="66289" b="46561"/>
            <a:stretch>
              <a:fillRect/>
            </a:stretch>
          </p:blipFill>
          <p:spPr>
            <a:xfrm>
              <a:off x="1881392" y="3069072"/>
              <a:ext cx="1693292" cy="908113"/>
            </a:xfrm>
            <a:prstGeom prst="rect">
              <a:avLst/>
            </a:prstGeom>
            <a:ln>
              <a:noFill/>
            </a:ln>
            <a:effectLst/>
          </p:spPr>
        </p:pic>
        <p:sp>
          <p:nvSpPr>
            <p:cNvPr id="12" name="矩形 11"/>
            <p:cNvSpPr/>
            <p:nvPr/>
          </p:nvSpPr>
          <p:spPr>
            <a:xfrm>
              <a:off x="1197819" y="3026231"/>
              <a:ext cx="805250" cy="954107"/>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如果</a:t>
              </a:r>
            </a:p>
          </p:txBody>
        </p:sp>
        <p:sp>
          <p:nvSpPr>
            <p:cNvPr id="13" name="矩形 12"/>
            <p:cNvSpPr/>
            <p:nvPr/>
          </p:nvSpPr>
          <p:spPr>
            <a:xfrm>
              <a:off x="3564078" y="3026231"/>
              <a:ext cx="805250" cy="954107"/>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就称</a:t>
              </a:r>
            </a:p>
          </p:txBody>
        </p:sp>
      </p:grpSp>
      <p:pic>
        <p:nvPicPr>
          <p:cNvPr id="15" name="图片 14"/>
          <p:cNvPicPr>
            <a:picLocks noChangeAspect="1"/>
          </p:cNvPicPr>
          <p:nvPr/>
        </p:nvPicPr>
        <p:blipFill rotWithShape="1">
          <a:blip r:embed="rId4">
            <a:clrChange>
              <a:clrFrom>
                <a:srgbClr val="FFFFFF"/>
              </a:clrFrom>
              <a:clrTo>
                <a:srgbClr val="FFFFFF">
                  <a:alpha val="0"/>
                </a:srgbClr>
              </a:clrTo>
            </a:clrChange>
          </a:blip>
          <a:srcRect l="36748" t="57212" r="36814" b="22843"/>
          <a:stretch>
            <a:fillRect/>
          </a:stretch>
        </p:blipFill>
        <p:spPr>
          <a:xfrm>
            <a:off x="3862440" y="4041881"/>
            <a:ext cx="2361746" cy="1068196"/>
          </a:xfrm>
          <a:prstGeom prst="rect">
            <a:avLst/>
          </a:prstGeom>
          <a:ln>
            <a:noFill/>
          </a:ln>
          <a:effectLst/>
        </p:spPr>
      </p:pic>
      <p:grpSp>
        <p:nvGrpSpPr>
          <p:cNvPr id="16" name="组合 15"/>
          <p:cNvGrpSpPr/>
          <p:nvPr/>
        </p:nvGrpSpPr>
        <p:grpSpPr>
          <a:xfrm>
            <a:off x="1415409" y="5171438"/>
            <a:ext cx="9412584" cy="1077874"/>
            <a:chOff x="832352" y="1684445"/>
            <a:chExt cx="7125397" cy="786745"/>
          </a:xfrm>
        </p:grpSpPr>
        <p:grpSp>
          <p:nvGrpSpPr>
            <p:cNvPr id="17" name="组合 16"/>
            <p:cNvGrpSpPr/>
            <p:nvPr/>
          </p:nvGrpSpPr>
          <p:grpSpPr>
            <a:xfrm>
              <a:off x="832352" y="1684445"/>
              <a:ext cx="7125397" cy="769441"/>
              <a:chOff x="832352" y="1684445"/>
              <a:chExt cx="7125397" cy="769441"/>
            </a:xfrm>
          </p:grpSpPr>
          <p:sp>
            <p:nvSpPr>
              <p:cNvPr id="19" name="矩形 18"/>
              <p:cNvSpPr/>
              <p:nvPr/>
            </p:nvSpPr>
            <p:spPr>
              <a:xfrm>
                <a:off x="873627" y="1684445"/>
                <a:ext cx="70841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000"/>
                  </a:lnSpc>
                </a:pPr>
                <a:endParaRPr lang="zh-CN" altLang="en-US" sz="2800"/>
              </a:p>
            </p:txBody>
          </p:sp>
          <p:sp>
            <p:nvSpPr>
              <p:cNvPr id="20" name="矩形 19"/>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000"/>
                  </a:lnSpc>
                </a:pPr>
                <a:endParaRPr lang="zh-CN" altLang="en-US" sz="2800"/>
              </a:p>
            </p:txBody>
          </p:sp>
        </p:grpSp>
        <p:sp>
          <p:nvSpPr>
            <p:cNvPr id="18" name="矩形 17"/>
            <p:cNvSpPr/>
            <p:nvPr/>
          </p:nvSpPr>
          <p:spPr>
            <a:xfrm>
              <a:off x="965756" y="1686188"/>
              <a:ext cx="6740514" cy="785002"/>
            </a:xfrm>
            <a:prstGeom prst="rect">
              <a:avLst/>
            </a:prstGeom>
            <a:noFill/>
            <a:ln w="57150">
              <a:noFill/>
            </a:ln>
          </p:spPr>
          <p:txBody>
            <a:bodyPr wrap="square" anchor="ctr" anchorCtr="0">
              <a:spAutoFit/>
            </a:bodyPr>
            <a:lstStyle/>
            <a:p>
              <a:pPr>
                <a:lnSpc>
                  <a:spcPts val="4000"/>
                </a:lnSpc>
              </a:pPr>
              <a:r>
                <a:rPr lang="zh-CN" altLang="en-US" sz="2800" dirty="0">
                  <a:latin typeface="思源黑体 CN Normal" panose="020B0400000000000000" pitchFamily="34" charset="-122"/>
                  <a:ea typeface="思源黑体 CN Normal" panose="020B0400000000000000" pitchFamily="34" charset="-122"/>
                </a:rPr>
                <a:t>为</a:t>
              </a:r>
              <a:r>
                <a:rPr lang="zh-CN" altLang="en-US" sz="2800" dirty="0">
                  <a:solidFill>
                    <a:prstClr val="black"/>
                  </a:solidFill>
                  <a:ea typeface="思源黑体 CN Normal" panose="020B0400000000000000" pitchFamily="34" charset="-122"/>
                </a:rPr>
                <a:t>𝜉</a:t>
              </a:r>
              <a:r>
                <a:rPr lang="zh-CN" altLang="en-US" sz="2800" dirty="0">
                  <a:latin typeface="思源黑体 CN Normal" panose="020B0400000000000000" pitchFamily="34" charset="-122"/>
                  <a:ea typeface="思源黑体 CN Normal" panose="020B0400000000000000" pitchFamily="34" charset="-122"/>
                </a:rPr>
                <a:t>（或其分布）的</a:t>
              </a:r>
              <a:r>
                <a:rPr lang="zh-CN" altLang="en-US" sz="2800" dirty="0">
                  <a:solidFill>
                    <a:srgbClr val="004EA2"/>
                  </a:solidFill>
                  <a:latin typeface="思源黑体 CN Normal" panose="020B0400000000000000" pitchFamily="34" charset="-122"/>
                  <a:ea typeface="思源黑体 CN Normal" panose="020B0400000000000000" pitchFamily="34" charset="-122"/>
                </a:rPr>
                <a:t>数学期望</a:t>
              </a:r>
              <a:r>
                <a:rPr lang="zh-CN" altLang="en-US" sz="2800" dirty="0">
                  <a:latin typeface="思源黑体 CN Normal" panose="020B0400000000000000" pitchFamily="34" charset="-122"/>
                  <a:ea typeface="思源黑体 CN Normal" panose="020B0400000000000000" pitchFamily="34" charset="-122"/>
                </a:rPr>
                <a:t>，又称为</a:t>
              </a:r>
              <a:r>
                <a:rPr lang="zh-CN" altLang="en-US" sz="2800" dirty="0">
                  <a:solidFill>
                    <a:srgbClr val="004EA2"/>
                  </a:solidFill>
                  <a:latin typeface="思源黑体 CN Normal" panose="020B0400000000000000" pitchFamily="34" charset="-122"/>
                  <a:ea typeface="思源黑体 CN Normal" panose="020B0400000000000000" pitchFamily="34" charset="-122"/>
                </a:rPr>
                <a:t>均值；</a:t>
              </a:r>
              <a:r>
                <a:rPr lang="zh-CN" altLang="en-US" sz="2800" dirty="0">
                  <a:latin typeface="思源黑体 CN Normal" panose="020B0400000000000000" pitchFamily="34" charset="-122"/>
                  <a:ea typeface="思源黑体 CN Normal" panose="020B0400000000000000" pitchFamily="34" charset="-122"/>
                </a:rPr>
                <a:t>否则称</a:t>
              </a:r>
              <a:r>
                <a:rPr lang="zh-CN" altLang="en-US" sz="2800" dirty="0">
                  <a:solidFill>
                    <a:prstClr val="black"/>
                  </a:solidFill>
                  <a:ea typeface="思源黑体 CN Normal" panose="020B0400000000000000" pitchFamily="34" charset="-122"/>
                </a:rPr>
                <a:t>𝜉</a:t>
              </a:r>
              <a:r>
                <a:rPr lang="zh-CN" altLang="en-US" sz="2800" dirty="0">
                  <a:latin typeface="思源黑体 CN Normal" panose="020B0400000000000000" pitchFamily="34" charset="-122"/>
                  <a:ea typeface="思源黑体 CN Normal" panose="020B0400000000000000" pitchFamily="34" charset="-122"/>
                </a:rPr>
                <a:t>的</a:t>
              </a:r>
              <a:r>
                <a:rPr lang="zh-CN" altLang="en-US" sz="2800" dirty="0">
                  <a:solidFill>
                    <a:srgbClr val="004EA2"/>
                  </a:solidFill>
                  <a:latin typeface="思源黑体 CN Normal" panose="020B0400000000000000" pitchFamily="34" charset="-122"/>
                  <a:ea typeface="思源黑体 CN Normal" panose="020B0400000000000000" pitchFamily="34" charset="-122"/>
                </a:rPr>
                <a:t>数学期望</a:t>
              </a:r>
              <a:r>
                <a:rPr lang="zh-CN" altLang="en-US" sz="2800" dirty="0">
                  <a:latin typeface="思源黑体 CN Normal" panose="020B0400000000000000" pitchFamily="34" charset="-122"/>
                  <a:ea typeface="思源黑体 CN Normal" panose="020B0400000000000000" pitchFamily="34" charset="-122"/>
                </a:rPr>
                <a:t>不存在</a:t>
              </a:r>
              <a:r>
                <a:rPr lang="en-US" altLang="zh-CN" sz="2800"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p:txBody>
        </p:sp>
      </p:grpSp>
      <p:sp>
        <p:nvSpPr>
          <p:cNvPr id="22" name="矩形 21"/>
          <p:cNvSpPr/>
          <p:nvPr/>
        </p:nvSpPr>
        <p:spPr>
          <a:xfrm>
            <a:off x="3648429" y="1031248"/>
            <a:ext cx="3485963"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TextBox 30"/>
          <p:cNvSpPr txBox="1"/>
          <p:nvPr/>
        </p:nvSpPr>
        <p:spPr>
          <a:xfrm>
            <a:off x="3923350" y="1069448"/>
            <a:ext cx="3068782" cy="492443"/>
          </a:xfrm>
          <a:prstGeom prst="rect">
            <a:avLst/>
          </a:prstGeom>
          <a:noFill/>
        </p:spPr>
        <p:txBody>
          <a:bodyPr wrap="square" lIns="0" tIns="0" rIns="0" bIns="0" rtlCol="0">
            <a:spAutoFit/>
          </a:bodyPr>
          <a:lstStyle/>
          <a:p>
            <a:pPr lvl="0" algn="ctr">
              <a:defRPr/>
            </a:pPr>
            <a:r>
              <a:rPr lang="zh-CN" altLang="en-US" sz="3200" dirty="0">
                <a:solidFill>
                  <a:schemeClr val="bg1"/>
                </a:solidFill>
                <a:latin typeface="+mj-lt"/>
                <a:ea typeface="思源黑体 CN Bold" panose="020B0800000000000000" pitchFamily="34" charset="-122"/>
              </a:rPr>
              <a:t>数学期望</a:t>
            </a:r>
          </a:p>
        </p:txBody>
      </p:sp>
      <p:sp>
        <p:nvSpPr>
          <p:cNvPr id="8" name="灯片编号占位符 7"/>
          <p:cNvSpPr>
            <a:spLocks noGrp="1"/>
          </p:cNvSpPr>
          <p:nvPr>
            <p:ph type="sldNum" sz="quarter" idx="12"/>
          </p:nvPr>
        </p:nvSpPr>
        <p:spPr/>
        <p:txBody>
          <a:bodyPr/>
          <a:lstStyle/>
          <a:p>
            <a:fld id="{5FD308DF-D0D6-41CA-8E01-1A1CE80A10EE}" type="slidenum">
              <a:rPr lang="zh-CN" altLang="en-US" smtClean="0"/>
              <a:t>98</a:t>
            </a:fld>
            <a:endParaRPr lang="zh-CN" altLang="en-US"/>
          </a:p>
        </p:txBody>
      </p: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338401" y="1306523"/>
            <a:ext cx="7580030" cy="830997"/>
            <a:chOff x="1171465" y="1491939"/>
            <a:chExt cx="6039718" cy="830997"/>
          </a:xfrm>
        </p:grpSpPr>
        <p:sp>
          <p:nvSpPr>
            <p:cNvPr id="6" name="椭圆 5"/>
            <p:cNvSpPr/>
            <p:nvPr/>
          </p:nvSpPr>
          <p:spPr>
            <a:xfrm>
              <a:off x="1171465" y="1607818"/>
              <a:ext cx="303833" cy="376474"/>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629834" y="1491939"/>
              <a:ext cx="5581349" cy="830997"/>
            </a:xfrm>
            <a:prstGeom prst="rect">
              <a:avLst/>
            </a:prstGeom>
            <a:noFill/>
          </p:spPr>
          <p:txBody>
            <a:bodyPr wrap="square" rtlCol="0">
              <a:spAutoFit/>
            </a:bodyPr>
            <a:lstStyle/>
            <a:p>
              <a:r>
                <a:rPr lang="zh-CN" altLang="en-US" sz="2400" dirty="0">
                  <a:sym typeface="+mn-ea"/>
                </a:rPr>
                <a:t>随机变量的数学期望是一个实数，它是刻画随机变量的一种指标，在实际中有广泛的应用</a:t>
              </a:r>
              <a:r>
                <a:rPr lang="en-US" altLang="zh-CN" sz="2400" dirty="0">
                  <a:sym typeface="+mn-ea"/>
                </a:rPr>
                <a:t>.</a:t>
              </a:r>
              <a:endParaRPr lang="zh-CN" altLang="en-US" sz="2400" dirty="0">
                <a:sym typeface="+mn-ea"/>
              </a:endParaRPr>
            </a:p>
          </p:txBody>
        </p:sp>
      </p:grpSp>
      <p:grpSp>
        <p:nvGrpSpPr>
          <p:cNvPr id="12" name="组合 11"/>
          <p:cNvGrpSpPr/>
          <p:nvPr/>
        </p:nvGrpSpPr>
        <p:grpSpPr>
          <a:xfrm>
            <a:off x="2342899" y="2232041"/>
            <a:ext cx="7521143" cy="830997"/>
            <a:chOff x="1331888" y="2190484"/>
            <a:chExt cx="7425569" cy="830997"/>
          </a:xfrm>
        </p:grpSpPr>
        <p:sp>
          <p:nvSpPr>
            <p:cNvPr id="3" name="椭圆 2"/>
            <p:cNvSpPr/>
            <p:nvPr/>
          </p:nvSpPr>
          <p:spPr>
            <a:xfrm>
              <a:off x="1331888" y="2299055"/>
              <a:ext cx="376475" cy="34905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828631" y="2190484"/>
              <a:ext cx="6928826" cy="830997"/>
            </a:xfrm>
            <a:prstGeom prst="rect">
              <a:avLst/>
            </a:prstGeom>
            <a:noFill/>
          </p:spPr>
          <p:txBody>
            <a:bodyPr wrap="square" rtlCol="0">
              <a:spAutoFit/>
            </a:bodyPr>
            <a:lstStyle/>
            <a:p>
              <a:r>
                <a:rPr lang="en-US" altLang="zh-CN" sz="2400" dirty="0">
                  <a:sym typeface="+mn-ea"/>
                </a:rPr>
                <a:t>E(</a:t>
              </a:r>
              <a:r>
                <a:rPr lang="zh-CN" altLang="en-US" sz="2400" dirty="0">
                  <a:solidFill>
                    <a:prstClr val="black"/>
                  </a:solidFill>
                  <a:ea typeface="思源黑体 CN Normal" panose="020B0400000000000000" pitchFamily="34" charset="-122"/>
                </a:rPr>
                <a:t>𝜉</a:t>
              </a:r>
              <a:r>
                <a:rPr lang="en-US" altLang="zh-CN" sz="2400" dirty="0">
                  <a:sym typeface="+mn-ea"/>
                </a:rPr>
                <a:t>)</a:t>
              </a:r>
              <a:r>
                <a:rPr lang="zh-CN" altLang="en-US" sz="2400" dirty="0">
                  <a:sym typeface="+mn-ea"/>
                </a:rPr>
                <a:t>是</a:t>
              </a:r>
              <a:r>
                <a:rPr lang="zh-CN" altLang="en-US" sz="2400" dirty="0">
                  <a:solidFill>
                    <a:prstClr val="black"/>
                  </a:solidFill>
                  <a:ea typeface="思源黑体 CN Normal" panose="020B0400000000000000" pitchFamily="34" charset="-122"/>
                </a:rPr>
                <a:t>𝜉</a:t>
              </a:r>
              <a:r>
                <a:rPr lang="zh-CN" altLang="en-US" sz="2400" dirty="0">
                  <a:sym typeface="+mn-ea"/>
                </a:rPr>
                <a:t>的以概率为权重的加权平均，是</a:t>
              </a:r>
              <a:r>
                <a:rPr lang="zh-CN" altLang="en-US" sz="2400" dirty="0">
                  <a:solidFill>
                    <a:prstClr val="black"/>
                  </a:solidFill>
                  <a:ea typeface="思源黑体 CN Normal" panose="020B0400000000000000" pitchFamily="34" charset="-122"/>
                </a:rPr>
                <a:t>𝜉</a:t>
              </a:r>
              <a:r>
                <a:rPr lang="zh-CN" altLang="en-US" sz="2400" dirty="0">
                  <a:sym typeface="+mn-ea"/>
                </a:rPr>
                <a:t>中心位置的一种度量．</a:t>
              </a:r>
            </a:p>
          </p:txBody>
        </p:sp>
      </p:grpSp>
      <p:grpSp>
        <p:nvGrpSpPr>
          <p:cNvPr id="13" name="组合 12"/>
          <p:cNvGrpSpPr/>
          <p:nvPr/>
        </p:nvGrpSpPr>
        <p:grpSpPr>
          <a:xfrm>
            <a:off x="2338401" y="3160053"/>
            <a:ext cx="7597302" cy="1200329"/>
            <a:chOff x="1327390" y="1605401"/>
            <a:chExt cx="7500760" cy="1200329"/>
          </a:xfrm>
        </p:grpSpPr>
        <p:sp>
          <p:nvSpPr>
            <p:cNvPr id="14" name="椭圆 13"/>
            <p:cNvSpPr/>
            <p:nvPr/>
          </p:nvSpPr>
          <p:spPr>
            <a:xfrm>
              <a:off x="1327390" y="1673034"/>
              <a:ext cx="376475" cy="376474"/>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1828631" y="1605401"/>
              <a:ext cx="6999519" cy="1200329"/>
            </a:xfrm>
            <a:prstGeom prst="rect">
              <a:avLst/>
            </a:prstGeom>
            <a:noFill/>
          </p:spPr>
          <p:txBody>
            <a:bodyPr wrap="square" rtlCol="0">
              <a:spAutoFit/>
            </a:bodyPr>
            <a:lstStyle/>
            <a:p>
              <a:r>
                <a:rPr lang="zh-CN" altLang="en-US" sz="2400" dirty="0">
                  <a:sym typeface="+mn-ea"/>
                </a:rPr>
                <a:t>如果两个随机变量的分布相同，则它们的数学期望相同，即数学期望完全由分布函数所决定，也由密度所决定</a:t>
              </a:r>
              <a:r>
                <a:rPr lang="en-US" altLang="zh-CN" sz="2400" dirty="0">
                  <a:sym typeface="+mn-ea"/>
                </a:rPr>
                <a:t>.</a:t>
              </a:r>
              <a:endParaRPr lang="zh-CN" altLang="en-US" sz="2400" dirty="0">
                <a:sym typeface="+mn-ea"/>
              </a:endParaRPr>
            </a:p>
          </p:txBody>
        </p:sp>
      </p:grpSp>
      <p:grpSp>
        <p:nvGrpSpPr>
          <p:cNvPr id="16" name="组合 15"/>
          <p:cNvGrpSpPr/>
          <p:nvPr/>
        </p:nvGrpSpPr>
        <p:grpSpPr>
          <a:xfrm>
            <a:off x="2338401" y="4452618"/>
            <a:ext cx="7515197" cy="830997"/>
            <a:chOff x="1171463" y="2282817"/>
            <a:chExt cx="7419698" cy="830997"/>
          </a:xfrm>
        </p:grpSpPr>
        <p:sp>
          <p:nvSpPr>
            <p:cNvPr id="17" name="椭圆 16"/>
            <p:cNvSpPr/>
            <p:nvPr/>
          </p:nvSpPr>
          <p:spPr>
            <a:xfrm>
              <a:off x="1171463" y="2417746"/>
              <a:ext cx="376475" cy="37647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629833" y="2282817"/>
              <a:ext cx="6961328" cy="830997"/>
            </a:xfrm>
            <a:prstGeom prst="rect">
              <a:avLst/>
            </a:prstGeom>
            <a:noFill/>
          </p:spPr>
          <p:txBody>
            <a:bodyPr wrap="square" rtlCol="0">
              <a:spAutoFit/>
            </a:bodyPr>
            <a:lstStyle/>
            <a:p>
              <a:r>
                <a:rPr lang="zh-CN" altLang="en-US" sz="2400" dirty="0">
                  <a:sym typeface="+mn-ea"/>
                </a:rPr>
                <a:t>数学期望的应用：比较两个随机变量的平均水平</a:t>
              </a:r>
              <a:r>
                <a:rPr lang="en-US" altLang="zh-CN" sz="2400" dirty="0">
                  <a:sym typeface="+mn-ea"/>
                </a:rPr>
                <a:t>.</a:t>
              </a:r>
              <a:r>
                <a:rPr lang="zh-CN" altLang="en-US" sz="2400" dirty="0">
                  <a:sym typeface="+mn-ea"/>
                </a:rPr>
                <a:t>（如两个班数学水平，两种投资方案的平均收益等）</a:t>
              </a:r>
            </a:p>
          </p:txBody>
        </p:sp>
      </p:grpSp>
      <p:grpSp>
        <p:nvGrpSpPr>
          <p:cNvPr id="19" name="组合 18"/>
          <p:cNvGrpSpPr/>
          <p:nvPr/>
        </p:nvGrpSpPr>
        <p:grpSpPr>
          <a:xfrm>
            <a:off x="2338401" y="5385453"/>
            <a:ext cx="7597302" cy="469611"/>
            <a:chOff x="1171464" y="1607818"/>
            <a:chExt cx="7500760" cy="469611"/>
          </a:xfrm>
        </p:grpSpPr>
        <p:sp>
          <p:nvSpPr>
            <p:cNvPr id="20" name="椭圆 19"/>
            <p:cNvSpPr/>
            <p:nvPr/>
          </p:nvSpPr>
          <p:spPr>
            <a:xfrm>
              <a:off x="1171464" y="1607818"/>
              <a:ext cx="376475" cy="376474"/>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1629834" y="1615764"/>
              <a:ext cx="7042390" cy="461665"/>
            </a:xfrm>
            <a:prstGeom prst="rect">
              <a:avLst/>
            </a:prstGeom>
            <a:noFill/>
          </p:spPr>
          <p:txBody>
            <a:bodyPr wrap="square" rtlCol="0">
              <a:spAutoFit/>
            </a:bodyPr>
            <a:lstStyle/>
            <a:p>
              <a:r>
                <a:rPr lang="en-US" altLang="zh-CN" sz="2400" dirty="0">
                  <a:sym typeface="+mn-ea"/>
                </a:rPr>
                <a:t>E(</a:t>
              </a:r>
              <a:r>
                <a:rPr lang="zh-CN" altLang="en-US" sz="2400" dirty="0">
                  <a:solidFill>
                    <a:prstClr val="black"/>
                  </a:solidFill>
                  <a:ea typeface="思源黑体 CN Normal" panose="020B0400000000000000" pitchFamily="34" charset="-122"/>
                </a:rPr>
                <a:t>𝜉</a:t>
              </a:r>
              <a:r>
                <a:rPr lang="en-US" altLang="zh-CN" sz="2400" dirty="0">
                  <a:sym typeface="+mn-ea"/>
                </a:rPr>
                <a:t>)</a:t>
              </a:r>
              <a:r>
                <a:rPr lang="zh-CN" altLang="en-US" sz="2400" dirty="0">
                  <a:sym typeface="+mn-ea"/>
                </a:rPr>
                <a:t>的估计方法：用</a:t>
              </a:r>
              <a:r>
                <a:rPr lang="zh-CN" altLang="en-US" sz="2400" dirty="0">
                  <a:solidFill>
                    <a:prstClr val="black"/>
                  </a:solidFill>
                  <a:ea typeface="思源黑体 CN Normal" panose="020B0400000000000000" pitchFamily="34" charset="-122"/>
                </a:rPr>
                <a:t>𝜉</a:t>
              </a:r>
              <a:r>
                <a:rPr lang="zh-CN" altLang="en-US" sz="2400" dirty="0">
                  <a:sym typeface="+mn-ea"/>
                </a:rPr>
                <a:t>的重复观测值的算术平均值．</a:t>
              </a:r>
            </a:p>
          </p:txBody>
        </p:sp>
      </p:grpSp>
      <p:sp>
        <p:nvSpPr>
          <p:cNvPr id="2" name="灯片编号占位符 1"/>
          <p:cNvSpPr>
            <a:spLocks noGrp="1"/>
          </p:cNvSpPr>
          <p:nvPr>
            <p:ph type="sldNum" sz="quarter" idx="12"/>
          </p:nvPr>
        </p:nvSpPr>
        <p:spPr>
          <a:xfrm>
            <a:off x="8610600" y="6356350"/>
            <a:ext cx="2778508" cy="365125"/>
          </a:xfrm>
        </p:spPr>
        <p:txBody>
          <a:bodyPr/>
          <a:lstStyle/>
          <a:p>
            <a:fld id="{5FD308DF-D0D6-41CA-8E01-1A1CE80A10EE}" type="slidenum">
              <a:rPr lang="zh-CN" altLang="en-US" smtClean="0"/>
              <a:t>99</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czNGZkOTUwZWQ2YzAxMjAxYWRmN2M3YTgzMjk3M2EifQ=="/>
  <p:tag name="KSO_WPP_MARK_KEY" val="053722ce-d174-4a0f-ba18-b393ce4245ef"/>
</p:tagLst>
</file>

<file path=ppt/tags/tag10.xml><?xml version="1.0" encoding="utf-8"?>
<p:tagLst xmlns:a="http://schemas.openxmlformats.org/drawingml/2006/main" xmlns:r="http://schemas.openxmlformats.org/officeDocument/2006/relationships" xmlns:p="http://schemas.openxmlformats.org/presentationml/2006/main">
  <p:tag name="TIMING" val="|12.3"/>
</p:tagLst>
</file>

<file path=ppt/tags/tag100.xml><?xml version="1.0" encoding="utf-8"?>
<p:tagLst xmlns:a="http://schemas.openxmlformats.org/drawingml/2006/main" xmlns:r="http://schemas.openxmlformats.org/officeDocument/2006/relationships" xmlns:p="http://schemas.openxmlformats.org/presentationml/2006/main">
  <p:tag name="TIMING" val="|19.8|21.6|33.3|14.7"/>
</p:tagLst>
</file>

<file path=ppt/tags/tag101.xml><?xml version="1.0" encoding="utf-8"?>
<p:tagLst xmlns:a="http://schemas.openxmlformats.org/drawingml/2006/main" xmlns:r="http://schemas.openxmlformats.org/officeDocument/2006/relationships" xmlns:p="http://schemas.openxmlformats.org/presentationml/2006/main">
  <p:tag name="TIMING" val="|19.8|21.6|33.3|14.7"/>
</p:tagLst>
</file>

<file path=ppt/tags/tag102.xml><?xml version="1.0" encoding="utf-8"?>
<p:tagLst xmlns:a="http://schemas.openxmlformats.org/drawingml/2006/main" xmlns:r="http://schemas.openxmlformats.org/officeDocument/2006/relationships" xmlns:p="http://schemas.openxmlformats.org/presentationml/2006/main">
  <p:tag name="TIMING" val="|19.8|21.6|33.3|14.7"/>
</p:tagLst>
</file>

<file path=ppt/tags/tag103.xml><?xml version="1.0" encoding="utf-8"?>
<p:tagLst xmlns:a="http://schemas.openxmlformats.org/drawingml/2006/main" xmlns:r="http://schemas.openxmlformats.org/officeDocument/2006/relationships" xmlns:p="http://schemas.openxmlformats.org/presentationml/2006/main">
  <p:tag name="TIMING" val="|19.8|21.6|33.3|14.7"/>
</p:tagLst>
</file>

<file path=ppt/tags/tag104.xml><?xml version="1.0" encoding="utf-8"?>
<p:tagLst xmlns:a="http://schemas.openxmlformats.org/drawingml/2006/main" xmlns:r="http://schemas.openxmlformats.org/officeDocument/2006/relationships" xmlns:p="http://schemas.openxmlformats.org/presentationml/2006/main">
  <p:tag name="TIMING" val="|46.7|46.9|6.7"/>
</p:tagLst>
</file>

<file path=ppt/tags/tag105.xml><?xml version="1.0" encoding="utf-8"?>
<p:tagLst xmlns:a="http://schemas.openxmlformats.org/drawingml/2006/main" xmlns:r="http://schemas.openxmlformats.org/officeDocument/2006/relationships" xmlns:p="http://schemas.openxmlformats.org/presentationml/2006/main">
  <p:tag name="TIMING" val="|19.8|21.6|33.3|14.7"/>
</p:tagLst>
</file>

<file path=ppt/tags/tag106.xml><?xml version="1.0" encoding="utf-8"?>
<p:tagLst xmlns:a="http://schemas.openxmlformats.org/drawingml/2006/main" xmlns:r="http://schemas.openxmlformats.org/officeDocument/2006/relationships" xmlns:p="http://schemas.openxmlformats.org/presentationml/2006/main">
  <p:tag name="TIMING" val="|19.8|21.6|33.3|14.7"/>
</p:tagLst>
</file>

<file path=ppt/tags/tag107.xml><?xml version="1.0" encoding="utf-8"?>
<p:tagLst xmlns:a="http://schemas.openxmlformats.org/drawingml/2006/main" xmlns:r="http://schemas.openxmlformats.org/officeDocument/2006/relationships" xmlns:p="http://schemas.openxmlformats.org/presentationml/2006/main">
  <p:tag name="TIMING" val="|19.8|21.6|33.3|14.7"/>
</p:tagLst>
</file>

<file path=ppt/tags/tag108.xml><?xml version="1.0" encoding="utf-8"?>
<p:tagLst xmlns:a="http://schemas.openxmlformats.org/drawingml/2006/main" xmlns:r="http://schemas.openxmlformats.org/officeDocument/2006/relationships" xmlns:p="http://schemas.openxmlformats.org/presentationml/2006/main">
  <p:tag name="TIMING" val="|19.8|21.6|33.3|14.7"/>
</p:tagLst>
</file>

<file path=ppt/tags/tag109.xml><?xml version="1.0" encoding="utf-8"?>
<p:tagLst xmlns:a="http://schemas.openxmlformats.org/drawingml/2006/main" xmlns:r="http://schemas.openxmlformats.org/officeDocument/2006/relationships" xmlns:p="http://schemas.openxmlformats.org/presentationml/2006/main">
  <p:tag name="TIMING" val="|19.8|21.6|33.3|14.7"/>
</p:tagLst>
</file>

<file path=ppt/tags/tag11.xml><?xml version="1.0" encoding="utf-8"?>
<p:tagLst xmlns:a="http://schemas.openxmlformats.org/drawingml/2006/main" xmlns:r="http://schemas.openxmlformats.org/officeDocument/2006/relationships" xmlns:p="http://schemas.openxmlformats.org/presentationml/2006/main">
  <p:tag name="TIMING" val="|12.3"/>
</p:tagLst>
</file>

<file path=ppt/tags/tag110.xml><?xml version="1.0" encoding="utf-8"?>
<p:tagLst xmlns:a="http://schemas.openxmlformats.org/drawingml/2006/main" xmlns:r="http://schemas.openxmlformats.org/officeDocument/2006/relationships" xmlns:p="http://schemas.openxmlformats.org/presentationml/2006/main">
  <p:tag name="TIMING" val="|19.8|21.6|33.3|14.7"/>
</p:tagLst>
</file>

<file path=ppt/tags/tag111.xml><?xml version="1.0" encoding="utf-8"?>
<p:tagLst xmlns:a="http://schemas.openxmlformats.org/drawingml/2006/main" xmlns:r="http://schemas.openxmlformats.org/officeDocument/2006/relationships" xmlns:p="http://schemas.openxmlformats.org/presentationml/2006/main">
  <p:tag name="TIMING" val="|19.8|21.6|33.3|14.7"/>
</p:tagLst>
</file>

<file path=ppt/tags/tag112.xml><?xml version="1.0" encoding="utf-8"?>
<p:tagLst xmlns:a="http://schemas.openxmlformats.org/drawingml/2006/main" xmlns:r="http://schemas.openxmlformats.org/officeDocument/2006/relationships" xmlns:p="http://schemas.openxmlformats.org/presentationml/2006/main">
  <p:tag name="TIMING" val="|19.8|21.6|33.3|14.7"/>
</p:tagLst>
</file>

<file path=ppt/tags/tag113.xml><?xml version="1.0" encoding="utf-8"?>
<p:tagLst xmlns:a="http://schemas.openxmlformats.org/drawingml/2006/main" xmlns:r="http://schemas.openxmlformats.org/officeDocument/2006/relationships" xmlns:p="http://schemas.openxmlformats.org/presentationml/2006/main">
  <p:tag name="TIMING" val="|19.8|21.6|33.3|14.7"/>
</p:tagLst>
</file>

<file path=ppt/tags/tag114.xml><?xml version="1.0" encoding="utf-8"?>
<p:tagLst xmlns:a="http://schemas.openxmlformats.org/drawingml/2006/main" xmlns:r="http://schemas.openxmlformats.org/officeDocument/2006/relationships" xmlns:p="http://schemas.openxmlformats.org/presentationml/2006/main">
  <p:tag name="TIMING" val="|19.8|21.6|33.3|14.7"/>
</p:tagLst>
</file>

<file path=ppt/tags/tag115.xml><?xml version="1.0" encoding="utf-8"?>
<p:tagLst xmlns:a="http://schemas.openxmlformats.org/drawingml/2006/main" xmlns:r="http://schemas.openxmlformats.org/officeDocument/2006/relationships" xmlns:p="http://schemas.openxmlformats.org/presentationml/2006/main">
  <p:tag name="TIMING" val="|19.8|21.6|33.3|14.7"/>
</p:tagLst>
</file>

<file path=ppt/tags/tag116.xml><?xml version="1.0" encoding="utf-8"?>
<p:tagLst xmlns:a="http://schemas.openxmlformats.org/drawingml/2006/main" xmlns:r="http://schemas.openxmlformats.org/officeDocument/2006/relationships" xmlns:p="http://schemas.openxmlformats.org/presentationml/2006/main">
  <p:tag name="TIMING" val="|46.7|46.9|6.7"/>
</p:tagLst>
</file>

<file path=ppt/tags/tag117.xml><?xml version="1.0" encoding="utf-8"?>
<p:tagLst xmlns:a="http://schemas.openxmlformats.org/drawingml/2006/main" xmlns:r="http://schemas.openxmlformats.org/officeDocument/2006/relationships" xmlns:p="http://schemas.openxmlformats.org/presentationml/2006/main">
  <p:tag name="TIMING" val="|19.8|21.6|33.3|14.7"/>
</p:tagLst>
</file>

<file path=ppt/tags/tag118.xml><?xml version="1.0" encoding="utf-8"?>
<p:tagLst xmlns:a="http://schemas.openxmlformats.org/drawingml/2006/main" xmlns:r="http://schemas.openxmlformats.org/officeDocument/2006/relationships" xmlns:p="http://schemas.openxmlformats.org/presentationml/2006/main">
  <p:tag name="TIMING" val="|19.8|21.6|33.3|14.7"/>
</p:tagLst>
</file>

<file path=ppt/tags/tag119.xml><?xml version="1.0" encoding="utf-8"?>
<p:tagLst xmlns:a="http://schemas.openxmlformats.org/drawingml/2006/main" xmlns:r="http://schemas.openxmlformats.org/officeDocument/2006/relationships" xmlns:p="http://schemas.openxmlformats.org/presentationml/2006/main">
  <p:tag name="TIMING" val="|19.8|21.6|33.3|14.7"/>
</p:tagLst>
</file>

<file path=ppt/tags/tag12.xml><?xml version="1.0" encoding="utf-8"?>
<p:tagLst xmlns:a="http://schemas.openxmlformats.org/drawingml/2006/main" xmlns:r="http://schemas.openxmlformats.org/officeDocument/2006/relationships" xmlns:p="http://schemas.openxmlformats.org/presentationml/2006/main">
  <p:tag name="TIMING" val="|12.3"/>
</p:tagLst>
</file>

<file path=ppt/tags/tag120.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21.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22.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23.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24.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25.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26.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27.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28.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29.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3.xml><?xml version="1.0" encoding="utf-8"?>
<p:tagLst xmlns:a="http://schemas.openxmlformats.org/drawingml/2006/main" xmlns:r="http://schemas.openxmlformats.org/officeDocument/2006/relationships" xmlns:p="http://schemas.openxmlformats.org/presentationml/2006/main">
  <p:tag name="TIMING" val="|12.3"/>
</p:tagLst>
</file>

<file path=ppt/tags/tag130.xml><?xml version="1.0" encoding="utf-8"?>
<p:tagLst xmlns:a="http://schemas.openxmlformats.org/drawingml/2006/main" xmlns:r="http://schemas.openxmlformats.org/officeDocument/2006/relationships" xmlns:p="http://schemas.openxmlformats.org/presentationml/2006/main">
  <p:tag name="TIMING" val="|46.7|46.9|6.7"/>
</p:tagLst>
</file>

<file path=ppt/tags/tag131.xml><?xml version="1.0" encoding="utf-8"?>
<p:tagLst xmlns:a="http://schemas.openxmlformats.org/drawingml/2006/main" xmlns:r="http://schemas.openxmlformats.org/officeDocument/2006/relationships" xmlns:p="http://schemas.openxmlformats.org/presentationml/2006/main">
  <p:tag name="TIMING" val="|19.8|21.6|33.3|14.7"/>
</p:tagLst>
</file>

<file path=ppt/tags/tag132.xml><?xml version="1.0" encoding="utf-8"?>
<p:tagLst xmlns:a="http://schemas.openxmlformats.org/drawingml/2006/main" xmlns:r="http://schemas.openxmlformats.org/officeDocument/2006/relationships" xmlns:p="http://schemas.openxmlformats.org/presentationml/2006/main">
  <p:tag name="TIMING" val="|19.8|21.6|33.3|14.7"/>
</p:tagLst>
</file>

<file path=ppt/tags/tag133.xml><?xml version="1.0" encoding="utf-8"?>
<p:tagLst xmlns:a="http://schemas.openxmlformats.org/drawingml/2006/main" xmlns:r="http://schemas.openxmlformats.org/officeDocument/2006/relationships" xmlns:p="http://schemas.openxmlformats.org/presentationml/2006/main">
  <p:tag name="TIMING" val="|46.7|46.9|6.7"/>
</p:tagLst>
</file>

<file path=ppt/tags/tag134.xml><?xml version="1.0" encoding="utf-8"?>
<p:tagLst xmlns:a="http://schemas.openxmlformats.org/drawingml/2006/main" xmlns:r="http://schemas.openxmlformats.org/officeDocument/2006/relationships" xmlns:p="http://schemas.openxmlformats.org/presentationml/2006/main">
  <p:tag name="TIMING" val="|19.8|21.6|33.3|14.7"/>
</p:tagLst>
</file>

<file path=ppt/tags/tag135.xml><?xml version="1.0" encoding="utf-8"?>
<p:tagLst xmlns:a="http://schemas.openxmlformats.org/drawingml/2006/main" xmlns:r="http://schemas.openxmlformats.org/officeDocument/2006/relationships" xmlns:p="http://schemas.openxmlformats.org/presentationml/2006/main">
  <p:tag name="TIMING" val="|19.8|21.6|33.3|14.7"/>
</p:tagLst>
</file>

<file path=ppt/tags/tag136.xml><?xml version="1.0" encoding="utf-8"?>
<p:tagLst xmlns:a="http://schemas.openxmlformats.org/drawingml/2006/main" xmlns:r="http://schemas.openxmlformats.org/officeDocument/2006/relationships" xmlns:p="http://schemas.openxmlformats.org/presentationml/2006/main">
  <p:tag name="ISLIDE.ICON" val="#15101;#407164;#407209;#407189;"/>
</p:tagLst>
</file>

<file path=ppt/tags/tag137.xml><?xml version="1.0" encoding="utf-8"?>
<p:tagLst xmlns:a="http://schemas.openxmlformats.org/drawingml/2006/main" xmlns:r="http://schemas.openxmlformats.org/officeDocument/2006/relationships" xmlns:p="http://schemas.openxmlformats.org/presentationml/2006/main">
  <p:tag name="TIMING" val="|46.7|46.9|6.7"/>
</p:tagLst>
</file>

<file path=ppt/tags/tag138.xml><?xml version="1.0" encoding="utf-8"?>
<p:tagLst xmlns:a="http://schemas.openxmlformats.org/drawingml/2006/main" xmlns:r="http://schemas.openxmlformats.org/officeDocument/2006/relationships" xmlns:p="http://schemas.openxmlformats.org/presentationml/2006/main">
  <p:tag name="TIMING" val="|19.8|21.6|33.3|14.7"/>
</p:tagLst>
</file>

<file path=ppt/tags/tag139.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4.xml><?xml version="1.0" encoding="utf-8"?>
<p:tagLst xmlns:a="http://schemas.openxmlformats.org/drawingml/2006/main" xmlns:r="http://schemas.openxmlformats.org/officeDocument/2006/relationships" xmlns:p="http://schemas.openxmlformats.org/presentationml/2006/main">
  <p:tag name="TIMING" val="|46.7|46.9|6.7"/>
</p:tagLst>
</file>

<file path=ppt/tags/tag140.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41.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42.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43.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44.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45.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46.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47.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48.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49.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5.xml><?xml version="1.0" encoding="utf-8"?>
<p:tagLst xmlns:a="http://schemas.openxmlformats.org/drawingml/2006/main" xmlns:r="http://schemas.openxmlformats.org/officeDocument/2006/relationships" xmlns:p="http://schemas.openxmlformats.org/presentationml/2006/main">
  <p:tag name="TIMING" val="|19.8|21.6|33.3|14.7"/>
</p:tagLst>
</file>

<file path=ppt/tags/tag150.xml><?xml version="1.0" encoding="utf-8"?>
<p:tagLst xmlns:a="http://schemas.openxmlformats.org/drawingml/2006/main" xmlns:r="http://schemas.openxmlformats.org/officeDocument/2006/relationships" xmlns:p="http://schemas.openxmlformats.org/presentationml/2006/main">
  <p:tag name="TIMING" val="|19.8|21.6|33.3|14.7"/>
</p:tagLst>
</file>

<file path=ppt/tags/tag151.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52.xml><?xml version="1.0" encoding="utf-8"?>
<p:tagLst xmlns:a="http://schemas.openxmlformats.org/drawingml/2006/main" xmlns:r="http://schemas.openxmlformats.org/officeDocument/2006/relationships" xmlns:p="http://schemas.openxmlformats.org/presentationml/2006/main">
  <p:tag name="TIMING" val="|19.8|21.6|33.3|14.7"/>
</p:tagLst>
</file>

<file path=ppt/tags/tag153.xml><?xml version="1.0" encoding="utf-8"?>
<p:tagLst xmlns:a="http://schemas.openxmlformats.org/drawingml/2006/main" xmlns:r="http://schemas.openxmlformats.org/officeDocument/2006/relationships" xmlns:p="http://schemas.openxmlformats.org/presentationml/2006/main">
  <p:tag name="TIMING" val="|19.8|21.6|33.3|14.7"/>
</p:tagLst>
</file>

<file path=ppt/tags/tag154.xml><?xml version="1.0" encoding="utf-8"?>
<p:tagLst xmlns:a="http://schemas.openxmlformats.org/drawingml/2006/main" xmlns:r="http://schemas.openxmlformats.org/officeDocument/2006/relationships" xmlns:p="http://schemas.openxmlformats.org/presentationml/2006/main">
  <p:tag name="TIMING" val="|46.7|46.9|6.7"/>
</p:tagLst>
</file>

<file path=ppt/tags/tag155.xml><?xml version="1.0" encoding="utf-8"?>
<p:tagLst xmlns:a="http://schemas.openxmlformats.org/drawingml/2006/main" xmlns:r="http://schemas.openxmlformats.org/officeDocument/2006/relationships" xmlns:p="http://schemas.openxmlformats.org/presentationml/2006/main">
  <p:tag name="TIMING" val="|19.8|21.6|33.3|14.7"/>
</p:tagLst>
</file>

<file path=ppt/tags/tag156.xml><?xml version="1.0" encoding="utf-8"?>
<p:tagLst xmlns:a="http://schemas.openxmlformats.org/drawingml/2006/main" xmlns:r="http://schemas.openxmlformats.org/officeDocument/2006/relationships" xmlns:p="http://schemas.openxmlformats.org/presentationml/2006/main">
  <p:tag name="TIMING" val="|19.8|21.6|33.3|14.7"/>
</p:tagLst>
</file>

<file path=ppt/tags/tag157.xml><?xml version="1.0" encoding="utf-8"?>
<p:tagLst xmlns:a="http://schemas.openxmlformats.org/drawingml/2006/main" xmlns:r="http://schemas.openxmlformats.org/officeDocument/2006/relationships" xmlns:p="http://schemas.openxmlformats.org/presentationml/2006/main">
  <p:tag name="TIMING" val="|46.7|46.9|6.7"/>
</p:tagLst>
</file>

<file path=ppt/tags/tag158.xml><?xml version="1.0" encoding="utf-8"?>
<p:tagLst xmlns:a="http://schemas.openxmlformats.org/drawingml/2006/main" xmlns:r="http://schemas.openxmlformats.org/officeDocument/2006/relationships" xmlns:p="http://schemas.openxmlformats.org/presentationml/2006/main">
  <p:tag name="TIMING" val="|19.8|21.6|33.3|14.7"/>
</p:tagLst>
</file>

<file path=ppt/tags/tag159.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6.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60.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61.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62.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63.xml><?xml version="1.0" encoding="utf-8"?>
<p:tagLst xmlns:a="http://schemas.openxmlformats.org/drawingml/2006/main" xmlns:r="http://schemas.openxmlformats.org/officeDocument/2006/relationships" xmlns:p="http://schemas.openxmlformats.org/presentationml/2006/main">
  <p:tag name="TIMING" val="|67.6"/>
</p:tagLst>
</file>

<file path=ppt/tags/tag164.xml><?xml version="1.0" encoding="utf-8"?>
<p:tagLst xmlns:a="http://schemas.openxmlformats.org/drawingml/2006/main" xmlns:r="http://schemas.openxmlformats.org/officeDocument/2006/relationships" xmlns:p="http://schemas.openxmlformats.org/presentationml/2006/main">
  <p:tag name="TIMING" val="|67.6"/>
</p:tagLst>
</file>

<file path=ppt/tags/tag165.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66.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67.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68.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69.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7.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70.xml><?xml version="1.0" encoding="utf-8"?>
<p:tagLst xmlns:a="http://schemas.openxmlformats.org/drawingml/2006/main" xmlns:r="http://schemas.openxmlformats.org/officeDocument/2006/relationships" xmlns:p="http://schemas.openxmlformats.org/presentationml/2006/main">
  <p:tag name="TIMING" val="|46.7|46.9|6.7"/>
</p:tagLst>
</file>

<file path=ppt/tags/tag171.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8.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9.xml><?xml version="1.0" encoding="utf-8"?>
<p:tagLst xmlns:a="http://schemas.openxmlformats.org/drawingml/2006/main" xmlns:r="http://schemas.openxmlformats.org/officeDocument/2006/relationships" xmlns:p="http://schemas.openxmlformats.org/presentationml/2006/main">
  <p:tag name="TIMING" val="|12.2|28|20.1|18.4|17.6"/>
</p:tagLst>
</file>

<file path=ppt/tags/tag2.xml><?xml version="1.0" encoding="utf-8"?>
<p:tagLst xmlns:a="http://schemas.openxmlformats.org/drawingml/2006/main" xmlns:r="http://schemas.openxmlformats.org/officeDocument/2006/relationships" xmlns:p="http://schemas.openxmlformats.org/presentationml/2006/main">
  <p:tag name="TIMING" val="|12.2|28|20.1|18.4|17.6"/>
</p:tagLst>
</file>

<file path=ppt/tags/tag20.xml><?xml version="1.0" encoding="utf-8"?>
<p:tagLst xmlns:a="http://schemas.openxmlformats.org/drawingml/2006/main" xmlns:r="http://schemas.openxmlformats.org/officeDocument/2006/relationships" xmlns:p="http://schemas.openxmlformats.org/presentationml/2006/main">
  <p:tag name="TIMING" val="|67.6"/>
</p:tagLst>
</file>

<file path=ppt/tags/tag21.xml><?xml version="1.0" encoding="utf-8"?>
<p:tagLst xmlns:a="http://schemas.openxmlformats.org/drawingml/2006/main" xmlns:r="http://schemas.openxmlformats.org/officeDocument/2006/relationships" xmlns:p="http://schemas.openxmlformats.org/presentationml/2006/main">
  <p:tag name="TIMING" val="|12.2|28|20.1|18.4|17.6"/>
</p:tagLst>
</file>

<file path=ppt/tags/tag22.xml><?xml version="1.0" encoding="utf-8"?>
<p:tagLst xmlns:a="http://schemas.openxmlformats.org/drawingml/2006/main" xmlns:r="http://schemas.openxmlformats.org/officeDocument/2006/relationships" xmlns:p="http://schemas.openxmlformats.org/presentationml/2006/main">
  <p:tag name="TIMING" val="|12.2|28|20.1|18.4|17.6"/>
</p:tagLst>
</file>

<file path=ppt/tags/tag23.xml><?xml version="1.0" encoding="utf-8"?>
<p:tagLst xmlns:a="http://schemas.openxmlformats.org/drawingml/2006/main" xmlns:r="http://schemas.openxmlformats.org/officeDocument/2006/relationships" xmlns:p="http://schemas.openxmlformats.org/presentationml/2006/main">
  <p:tag name="TIMING" val="|12.2|28|20.1|18.4|17.6"/>
</p:tagLst>
</file>

<file path=ppt/tags/tag24.xml><?xml version="1.0" encoding="utf-8"?>
<p:tagLst xmlns:a="http://schemas.openxmlformats.org/drawingml/2006/main" xmlns:r="http://schemas.openxmlformats.org/officeDocument/2006/relationships" xmlns:p="http://schemas.openxmlformats.org/presentationml/2006/main">
  <p:tag name="TIMING" val="|12.2|28|20.1|18.4|17.6"/>
</p:tagLst>
</file>

<file path=ppt/tags/tag25.xml><?xml version="1.0" encoding="utf-8"?>
<p:tagLst xmlns:a="http://schemas.openxmlformats.org/drawingml/2006/main" xmlns:r="http://schemas.openxmlformats.org/officeDocument/2006/relationships" xmlns:p="http://schemas.openxmlformats.org/presentationml/2006/main">
  <p:tag name="TIMING" val="|67.6"/>
</p:tagLst>
</file>

<file path=ppt/tags/tag26.xml><?xml version="1.0" encoding="utf-8"?>
<p:tagLst xmlns:a="http://schemas.openxmlformats.org/drawingml/2006/main" xmlns:r="http://schemas.openxmlformats.org/officeDocument/2006/relationships" xmlns:p="http://schemas.openxmlformats.org/presentationml/2006/main">
  <p:tag name="TIMING" val="|12.2|28|20.1|18.4|17.6"/>
</p:tagLst>
</file>

<file path=ppt/tags/tag27.xml><?xml version="1.0" encoding="utf-8"?>
<p:tagLst xmlns:a="http://schemas.openxmlformats.org/drawingml/2006/main" xmlns:r="http://schemas.openxmlformats.org/officeDocument/2006/relationships" xmlns:p="http://schemas.openxmlformats.org/presentationml/2006/main">
  <p:tag name="TIMING" val="|12.2|28|20.1|18.4|17.6"/>
</p:tagLst>
</file>

<file path=ppt/tags/tag28.xml><?xml version="1.0" encoding="utf-8"?>
<p:tagLst xmlns:a="http://schemas.openxmlformats.org/drawingml/2006/main" xmlns:r="http://schemas.openxmlformats.org/officeDocument/2006/relationships" xmlns:p="http://schemas.openxmlformats.org/presentationml/2006/main">
  <p:tag name="TIMING" val="|12.2|28|20.1|18.4|17.6"/>
</p:tagLst>
</file>

<file path=ppt/tags/tag29.xml><?xml version="1.0" encoding="utf-8"?>
<p:tagLst xmlns:a="http://schemas.openxmlformats.org/drawingml/2006/main" xmlns:r="http://schemas.openxmlformats.org/officeDocument/2006/relationships" xmlns:p="http://schemas.openxmlformats.org/presentationml/2006/main">
  <p:tag name="TIMING" val="|67.6"/>
</p:tagLst>
</file>

<file path=ppt/tags/tag3.xml><?xml version="1.0" encoding="utf-8"?>
<p:tagLst xmlns:a="http://schemas.openxmlformats.org/drawingml/2006/main" xmlns:r="http://schemas.openxmlformats.org/officeDocument/2006/relationships" xmlns:p="http://schemas.openxmlformats.org/presentationml/2006/main">
  <p:tag name="TIMING" val="|19.8|21.6|33.3|14.7"/>
</p:tagLst>
</file>

<file path=ppt/tags/tag30.xml><?xml version="1.0" encoding="utf-8"?>
<p:tagLst xmlns:a="http://schemas.openxmlformats.org/drawingml/2006/main" xmlns:r="http://schemas.openxmlformats.org/officeDocument/2006/relationships" xmlns:p="http://schemas.openxmlformats.org/presentationml/2006/main">
  <p:tag name="TIMING" val="|67.6"/>
</p:tagLst>
</file>

<file path=ppt/tags/tag31.xml><?xml version="1.0" encoding="utf-8"?>
<p:tagLst xmlns:a="http://schemas.openxmlformats.org/drawingml/2006/main" xmlns:r="http://schemas.openxmlformats.org/officeDocument/2006/relationships" xmlns:p="http://schemas.openxmlformats.org/presentationml/2006/main">
  <p:tag name="TIMING" val="|46.7|46.9|6.7"/>
</p:tagLst>
</file>

<file path=ppt/tags/tag32.xml><?xml version="1.0" encoding="utf-8"?>
<p:tagLst xmlns:a="http://schemas.openxmlformats.org/drawingml/2006/main" xmlns:r="http://schemas.openxmlformats.org/officeDocument/2006/relationships" xmlns:p="http://schemas.openxmlformats.org/presentationml/2006/main">
  <p:tag name="TIMING" val="|19.8|21.6|33.3|14.7"/>
</p:tagLst>
</file>

<file path=ppt/tags/tag33.xml><?xml version="1.0" encoding="utf-8"?>
<p:tagLst xmlns:a="http://schemas.openxmlformats.org/drawingml/2006/main" xmlns:r="http://schemas.openxmlformats.org/officeDocument/2006/relationships" xmlns:p="http://schemas.openxmlformats.org/presentationml/2006/main">
  <p:tag name="TIMING" val="|12.2|28|20.1|18.4|17.6"/>
</p:tagLst>
</file>

<file path=ppt/tags/tag34.xml><?xml version="1.0" encoding="utf-8"?>
<p:tagLst xmlns:a="http://schemas.openxmlformats.org/drawingml/2006/main" xmlns:r="http://schemas.openxmlformats.org/officeDocument/2006/relationships" xmlns:p="http://schemas.openxmlformats.org/presentationml/2006/main">
  <p:tag name="TIMING" val="|12.2|28|20.1|18.4|17.6"/>
</p:tagLst>
</file>

<file path=ppt/tags/tag35.xml><?xml version="1.0" encoding="utf-8"?>
<p:tagLst xmlns:a="http://schemas.openxmlformats.org/drawingml/2006/main" xmlns:r="http://schemas.openxmlformats.org/officeDocument/2006/relationships" xmlns:p="http://schemas.openxmlformats.org/presentationml/2006/main">
  <p:tag name="TIMING" val="|12.2|28|20.1|18.4|17.6"/>
</p:tagLst>
</file>

<file path=ppt/tags/tag36.xml><?xml version="1.0" encoding="utf-8"?>
<p:tagLst xmlns:a="http://schemas.openxmlformats.org/drawingml/2006/main" xmlns:r="http://schemas.openxmlformats.org/officeDocument/2006/relationships" xmlns:p="http://schemas.openxmlformats.org/presentationml/2006/main">
  <p:tag name="TIMING" val="|12.2|28|20.1|18.4|17.6"/>
</p:tagLst>
</file>

<file path=ppt/tags/tag37.xml><?xml version="1.0" encoding="utf-8"?>
<p:tagLst xmlns:a="http://schemas.openxmlformats.org/drawingml/2006/main" xmlns:r="http://schemas.openxmlformats.org/officeDocument/2006/relationships" xmlns:p="http://schemas.openxmlformats.org/presentationml/2006/main">
  <p:tag name="TIMING" val="|19.8|21.6|33.3|14.7"/>
</p:tagLst>
</file>

<file path=ppt/tags/tag38.xml><?xml version="1.0" encoding="utf-8"?>
<p:tagLst xmlns:a="http://schemas.openxmlformats.org/drawingml/2006/main" xmlns:r="http://schemas.openxmlformats.org/officeDocument/2006/relationships" xmlns:p="http://schemas.openxmlformats.org/presentationml/2006/main">
  <p:tag name="TIMING" val="|12.2|28|20.1|18.4|17.6"/>
</p:tagLst>
</file>

<file path=ppt/tags/tag39.xml><?xml version="1.0" encoding="utf-8"?>
<p:tagLst xmlns:a="http://schemas.openxmlformats.org/drawingml/2006/main" xmlns:r="http://schemas.openxmlformats.org/officeDocument/2006/relationships" xmlns:p="http://schemas.openxmlformats.org/presentationml/2006/main">
  <p:tag name="TIMING" val="|50|16.5"/>
</p:tagLst>
</file>

<file path=ppt/tags/tag4.xml><?xml version="1.0" encoding="utf-8"?>
<p:tagLst xmlns:a="http://schemas.openxmlformats.org/drawingml/2006/main" xmlns:r="http://schemas.openxmlformats.org/officeDocument/2006/relationships" xmlns:p="http://schemas.openxmlformats.org/presentationml/2006/main">
  <p:tag name="TIMING" val="|19.8|21.6|33.3|14.7"/>
</p:tagLst>
</file>

<file path=ppt/tags/tag40.xml><?xml version="1.0" encoding="utf-8"?>
<p:tagLst xmlns:a="http://schemas.openxmlformats.org/drawingml/2006/main" xmlns:r="http://schemas.openxmlformats.org/officeDocument/2006/relationships" xmlns:p="http://schemas.openxmlformats.org/presentationml/2006/main">
  <p:tag name="TIMING" val="|50|16.5"/>
</p:tagLst>
</file>

<file path=ppt/tags/tag41.xml><?xml version="1.0" encoding="utf-8"?>
<p:tagLst xmlns:a="http://schemas.openxmlformats.org/drawingml/2006/main" xmlns:r="http://schemas.openxmlformats.org/officeDocument/2006/relationships" xmlns:p="http://schemas.openxmlformats.org/presentationml/2006/main">
  <p:tag name="TIMING" val="|12.2|28|20.1|18.4|17.6"/>
</p:tagLst>
</file>

<file path=ppt/tags/tag42.xml><?xml version="1.0" encoding="utf-8"?>
<p:tagLst xmlns:a="http://schemas.openxmlformats.org/drawingml/2006/main" xmlns:r="http://schemas.openxmlformats.org/officeDocument/2006/relationships" xmlns:p="http://schemas.openxmlformats.org/presentationml/2006/main">
  <p:tag name="TIMING" val="|19.8|21.6|33.3|14.7"/>
</p:tagLst>
</file>

<file path=ppt/tags/tag43.xml><?xml version="1.0" encoding="utf-8"?>
<p:tagLst xmlns:a="http://schemas.openxmlformats.org/drawingml/2006/main" xmlns:r="http://schemas.openxmlformats.org/officeDocument/2006/relationships" xmlns:p="http://schemas.openxmlformats.org/presentationml/2006/main">
  <p:tag name="TIMING" val="|50|16.5"/>
</p:tagLst>
</file>

<file path=ppt/tags/tag44.xml><?xml version="1.0" encoding="utf-8"?>
<p:tagLst xmlns:a="http://schemas.openxmlformats.org/drawingml/2006/main" xmlns:r="http://schemas.openxmlformats.org/officeDocument/2006/relationships" xmlns:p="http://schemas.openxmlformats.org/presentationml/2006/main">
  <p:tag name="TIMING" val="|19.8|21.6|33.3|14.7"/>
</p:tagLst>
</file>

<file path=ppt/tags/tag45.xml><?xml version="1.0" encoding="utf-8"?>
<p:tagLst xmlns:a="http://schemas.openxmlformats.org/drawingml/2006/main" xmlns:r="http://schemas.openxmlformats.org/officeDocument/2006/relationships" xmlns:p="http://schemas.openxmlformats.org/presentationml/2006/main">
  <p:tag name="TIMING" val="|50|16.5"/>
</p:tagLst>
</file>

<file path=ppt/tags/tag46.xml><?xml version="1.0" encoding="utf-8"?>
<p:tagLst xmlns:a="http://schemas.openxmlformats.org/drawingml/2006/main" xmlns:r="http://schemas.openxmlformats.org/officeDocument/2006/relationships" xmlns:p="http://schemas.openxmlformats.org/presentationml/2006/main">
  <p:tag name="TIMING" val="|50|16.5"/>
</p:tagLst>
</file>

<file path=ppt/tags/tag47.xml><?xml version="1.0" encoding="utf-8"?>
<p:tagLst xmlns:a="http://schemas.openxmlformats.org/drawingml/2006/main" xmlns:r="http://schemas.openxmlformats.org/officeDocument/2006/relationships" xmlns:p="http://schemas.openxmlformats.org/presentationml/2006/main">
  <p:tag name="TIMING" val="|50|16.5"/>
</p:tagLst>
</file>

<file path=ppt/tags/tag48.xml><?xml version="1.0" encoding="utf-8"?>
<p:tagLst xmlns:a="http://schemas.openxmlformats.org/drawingml/2006/main" xmlns:r="http://schemas.openxmlformats.org/officeDocument/2006/relationships" xmlns:p="http://schemas.openxmlformats.org/presentationml/2006/main">
  <p:tag name="TIMING" val="|19.8|21.6|33.3|14.7"/>
</p:tagLst>
</file>

<file path=ppt/tags/tag49.xml><?xml version="1.0" encoding="utf-8"?>
<p:tagLst xmlns:a="http://schemas.openxmlformats.org/drawingml/2006/main" xmlns:r="http://schemas.openxmlformats.org/officeDocument/2006/relationships" xmlns:p="http://schemas.openxmlformats.org/presentationml/2006/main">
  <p:tag name="TIMING" val="|50|16.5"/>
</p:tagLst>
</file>

<file path=ppt/tags/tag5.xml><?xml version="1.0" encoding="utf-8"?>
<p:tagLst xmlns:a="http://schemas.openxmlformats.org/drawingml/2006/main" xmlns:r="http://schemas.openxmlformats.org/officeDocument/2006/relationships" xmlns:p="http://schemas.openxmlformats.org/presentationml/2006/main">
  <p:tag name="TIMING" val="|12.2|28|20.1|18.4|17.6"/>
</p:tagLst>
</file>

<file path=ppt/tags/tag50.xml><?xml version="1.0" encoding="utf-8"?>
<p:tagLst xmlns:a="http://schemas.openxmlformats.org/drawingml/2006/main" xmlns:r="http://schemas.openxmlformats.org/officeDocument/2006/relationships" xmlns:p="http://schemas.openxmlformats.org/presentationml/2006/main">
  <p:tag name="TIMING" val="|50|16.5"/>
</p:tagLst>
</file>

<file path=ppt/tags/tag51.xml><?xml version="1.0" encoding="utf-8"?>
<p:tagLst xmlns:a="http://schemas.openxmlformats.org/drawingml/2006/main" xmlns:r="http://schemas.openxmlformats.org/officeDocument/2006/relationships" xmlns:p="http://schemas.openxmlformats.org/presentationml/2006/main">
  <p:tag name="TIMING" val="|67.6"/>
</p:tagLst>
</file>

<file path=ppt/tags/tag52.xml><?xml version="1.0" encoding="utf-8"?>
<p:tagLst xmlns:a="http://schemas.openxmlformats.org/drawingml/2006/main" xmlns:r="http://schemas.openxmlformats.org/officeDocument/2006/relationships" xmlns:p="http://schemas.openxmlformats.org/presentationml/2006/main">
  <p:tag name="TIMING" val="|67.6"/>
</p:tagLst>
</file>

<file path=ppt/tags/tag53.xml><?xml version="1.0" encoding="utf-8"?>
<p:tagLst xmlns:a="http://schemas.openxmlformats.org/drawingml/2006/main" xmlns:r="http://schemas.openxmlformats.org/officeDocument/2006/relationships" xmlns:p="http://schemas.openxmlformats.org/presentationml/2006/main">
  <p:tag name="TIMING" val="|67.6"/>
</p:tagLst>
</file>

<file path=ppt/tags/tag54.xml><?xml version="1.0" encoding="utf-8"?>
<p:tagLst xmlns:a="http://schemas.openxmlformats.org/drawingml/2006/main" xmlns:r="http://schemas.openxmlformats.org/officeDocument/2006/relationships" xmlns:p="http://schemas.openxmlformats.org/presentationml/2006/main">
  <p:tag name="TIMING" val="|12.2|28|20.1|18.4|17.6"/>
</p:tagLst>
</file>

<file path=ppt/tags/tag55.xml><?xml version="1.0" encoding="utf-8"?>
<p:tagLst xmlns:a="http://schemas.openxmlformats.org/drawingml/2006/main" xmlns:r="http://schemas.openxmlformats.org/officeDocument/2006/relationships" xmlns:p="http://schemas.openxmlformats.org/presentationml/2006/main">
  <p:tag name="TIMING" val="|12.2|28|20.1|18.4|17.6"/>
</p:tagLst>
</file>

<file path=ppt/tags/tag56.xml><?xml version="1.0" encoding="utf-8"?>
<p:tagLst xmlns:a="http://schemas.openxmlformats.org/drawingml/2006/main" xmlns:r="http://schemas.openxmlformats.org/officeDocument/2006/relationships" xmlns:p="http://schemas.openxmlformats.org/presentationml/2006/main">
  <p:tag name="TIMING" val="|67.6"/>
</p:tagLst>
</file>

<file path=ppt/tags/tag57.xml><?xml version="1.0" encoding="utf-8"?>
<p:tagLst xmlns:a="http://schemas.openxmlformats.org/drawingml/2006/main" xmlns:r="http://schemas.openxmlformats.org/officeDocument/2006/relationships" xmlns:p="http://schemas.openxmlformats.org/presentationml/2006/main">
  <p:tag name="TIMING" val="|67.6"/>
</p:tagLst>
</file>

<file path=ppt/tags/tag58.xml><?xml version="1.0" encoding="utf-8"?>
<p:tagLst xmlns:a="http://schemas.openxmlformats.org/drawingml/2006/main" xmlns:r="http://schemas.openxmlformats.org/officeDocument/2006/relationships" xmlns:p="http://schemas.openxmlformats.org/presentationml/2006/main">
  <p:tag name="TIMING" val="|67.6"/>
</p:tagLst>
</file>

<file path=ppt/tags/tag59.xml><?xml version="1.0" encoding="utf-8"?>
<p:tagLst xmlns:a="http://schemas.openxmlformats.org/drawingml/2006/main" xmlns:r="http://schemas.openxmlformats.org/officeDocument/2006/relationships" xmlns:p="http://schemas.openxmlformats.org/presentationml/2006/main">
  <p:tag name="TIMING" val="|67.6"/>
</p:tagLst>
</file>

<file path=ppt/tags/tag6.xml><?xml version="1.0" encoding="utf-8"?>
<p:tagLst xmlns:a="http://schemas.openxmlformats.org/drawingml/2006/main" xmlns:r="http://schemas.openxmlformats.org/officeDocument/2006/relationships" xmlns:p="http://schemas.openxmlformats.org/presentationml/2006/main">
  <p:tag name="TIMING" val="|12.3"/>
</p:tagLst>
</file>

<file path=ppt/tags/tag60.xml><?xml version="1.0" encoding="utf-8"?>
<p:tagLst xmlns:a="http://schemas.openxmlformats.org/drawingml/2006/main" xmlns:r="http://schemas.openxmlformats.org/officeDocument/2006/relationships" xmlns:p="http://schemas.openxmlformats.org/presentationml/2006/main">
  <p:tag name="TIMING" val="|46.7|46.9|6.7"/>
</p:tagLst>
</file>

<file path=ppt/tags/tag61.xml><?xml version="1.0" encoding="utf-8"?>
<p:tagLst xmlns:a="http://schemas.openxmlformats.org/drawingml/2006/main" xmlns:r="http://schemas.openxmlformats.org/officeDocument/2006/relationships" xmlns:p="http://schemas.openxmlformats.org/presentationml/2006/main">
  <p:tag name="TIMING" val="|46.7|46.9|6.7"/>
</p:tagLst>
</file>

<file path=ppt/tags/tag62.xml><?xml version="1.0" encoding="utf-8"?>
<p:tagLst xmlns:a="http://schemas.openxmlformats.org/drawingml/2006/main" xmlns:r="http://schemas.openxmlformats.org/officeDocument/2006/relationships" xmlns:p="http://schemas.openxmlformats.org/presentationml/2006/main">
  <p:tag name="TIMING" val="|46.7|46.9|6.7"/>
</p:tagLst>
</file>

<file path=ppt/tags/tag63.xml><?xml version="1.0" encoding="utf-8"?>
<p:tagLst xmlns:a="http://schemas.openxmlformats.org/drawingml/2006/main" xmlns:r="http://schemas.openxmlformats.org/officeDocument/2006/relationships" xmlns:p="http://schemas.openxmlformats.org/presentationml/2006/main">
  <p:tag name="TIMING" val="|19.8|21.6|33.3|14.7"/>
</p:tagLst>
</file>

<file path=ppt/tags/tag64.xml><?xml version="1.0" encoding="utf-8"?>
<p:tagLst xmlns:a="http://schemas.openxmlformats.org/drawingml/2006/main" xmlns:r="http://schemas.openxmlformats.org/officeDocument/2006/relationships" xmlns:p="http://schemas.openxmlformats.org/presentationml/2006/main">
  <p:tag name="TIMING" val="|19.8|21.6|33.3|14.7"/>
</p:tagLst>
</file>

<file path=ppt/tags/tag65.xml><?xml version="1.0" encoding="utf-8"?>
<p:tagLst xmlns:a="http://schemas.openxmlformats.org/drawingml/2006/main" xmlns:r="http://schemas.openxmlformats.org/officeDocument/2006/relationships" xmlns:p="http://schemas.openxmlformats.org/presentationml/2006/main">
  <p:tag name="TIMING" val="|19.8|21.6|33.3|14.7"/>
</p:tagLst>
</file>

<file path=ppt/tags/tag66.xml><?xml version="1.0" encoding="utf-8"?>
<p:tagLst xmlns:a="http://schemas.openxmlformats.org/drawingml/2006/main" xmlns:r="http://schemas.openxmlformats.org/officeDocument/2006/relationships" xmlns:p="http://schemas.openxmlformats.org/presentationml/2006/main">
  <p:tag name="TIMING" val="|19.8|21.6|33.3|14.7"/>
</p:tagLst>
</file>

<file path=ppt/tags/tag67.xml><?xml version="1.0" encoding="utf-8"?>
<p:tagLst xmlns:a="http://schemas.openxmlformats.org/drawingml/2006/main" xmlns:r="http://schemas.openxmlformats.org/officeDocument/2006/relationships" xmlns:p="http://schemas.openxmlformats.org/presentationml/2006/main">
  <p:tag name="TIMING" val="|19.8|21.6|33.3|14.7"/>
</p:tagLst>
</file>

<file path=ppt/tags/tag68.xml><?xml version="1.0" encoding="utf-8"?>
<p:tagLst xmlns:a="http://schemas.openxmlformats.org/drawingml/2006/main" xmlns:r="http://schemas.openxmlformats.org/officeDocument/2006/relationships" xmlns:p="http://schemas.openxmlformats.org/presentationml/2006/main">
  <p:tag name="TIMING" val="|19.8|21.6|33.3|14.7"/>
</p:tagLst>
</file>

<file path=ppt/tags/tag69.xml><?xml version="1.0" encoding="utf-8"?>
<p:tagLst xmlns:a="http://schemas.openxmlformats.org/drawingml/2006/main" xmlns:r="http://schemas.openxmlformats.org/officeDocument/2006/relationships" xmlns:p="http://schemas.openxmlformats.org/presentationml/2006/main">
  <p:tag name="TIMING" val="|19.8|21.6|33.3|14.7"/>
</p:tagLst>
</file>

<file path=ppt/tags/tag7.xml><?xml version="1.0" encoding="utf-8"?>
<p:tagLst xmlns:a="http://schemas.openxmlformats.org/drawingml/2006/main" xmlns:r="http://schemas.openxmlformats.org/officeDocument/2006/relationships" xmlns:p="http://schemas.openxmlformats.org/presentationml/2006/main">
  <p:tag name="TIMING" val="|12.3"/>
</p:tagLst>
</file>

<file path=ppt/tags/tag70.xml><?xml version="1.0" encoding="utf-8"?>
<p:tagLst xmlns:a="http://schemas.openxmlformats.org/drawingml/2006/main" xmlns:r="http://schemas.openxmlformats.org/officeDocument/2006/relationships" xmlns:p="http://schemas.openxmlformats.org/presentationml/2006/main">
  <p:tag name="TIMING" val="|19.8|21.6|33.3|14.7"/>
</p:tagLst>
</file>

<file path=ppt/tags/tag71.xml><?xml version="1.0" encoding="utf-8"?>
<p:tagLst xmlns:a="http://schemas.openxmlformats.org/drawingml/2006/main" xmlns:r="http://schemas.openxmlformats.org/officeDocument/2006/relationships" xmlns:p="http://schemas.openxmlformats.org/presentationml/2006/main">
  <p:tag name="TIMING" val="|19.8|21.6|33.3|14.7"/>
</p:tagLst>
</file>

<file path=ppt/tags/tag72.xml><?xml version="1.0" encoding="utf-8"?>
<p:tagLst xmlns:a="http://schemas.openxmlformats.org/drawingml/2006/main" xmlns:r="http://schemas.openxmlformats.org/officeDocument/2006/relationships" xmlns:p="http://schemas.openxmlformats.org/presentationml/2006/main">
  <p:tag name="TIMING" val="|19.8|21.6|33.3|14.7"/>
</p:tagLst>
</file>

<file path=ppt/tags/tag73.xml><?xml version="1.0" encoding="utf-8"?>
<p:tagLst xmlns:a="http://schemas.openxmlformats.org/drawingml/2006/main" xmlns:r="http://schemas.openxmlformats.org/officeDocument/2006/relationships" xmlns:p="http://schemas.openxmlformats.org/presentationml/2006/main">
  <p:tag name="TIMING" val="|19.8|21.6|33.3|14.7"/>
</p:tagLst>
</file>

<file path=ppt/tags/tag74.xml><?xml version="1.0" encoding="utf-8"?>
<p:tagLst xmlns:a="http://schemas.openxmlformats.org/drawingml/2006/main" xmlns:r="http://schemas.openxmlformats.org/officeDocument/2006/relationships" xmlns:p="http://schemas.openxmlformats.org/presentationml/2006/main">
  <p:tag name="TIMING" val="|19.8|21.6|33.3|14.7"/>
</p:tagLst>
</file>

<file path=ppt/tags/tag75.xml><?xml version="1.0" encoding="utf-8"?>
<p:tagLst xmlns:a="http://schemas.openxmlformats.org/drawingml/2006/main" xmlns:r="http://schemas.openxmlformats.org/officeDocument/2006/relationships" xmlns:p="http://schemas.openxmlformats.org/presentationml/2006/main">
  <p:tag name="TIMING" val="|19.8|21.6|33.3|14.7"/>
</p:tagLst>
</file>

<file path=ppt/tags/tag76.xml><?xml version="1.0" encoding="utf-8"?>
<p:tagLst xmlns:a="http://schemas.openxmlformats.org/drawingml/2006/main" xmlns:r="http://schemas.openxmlformats.org/officeDocument/2006/relationships" xmlns:p="http://schemas.openxmlformats.org/presentationml/2006/main">
  <p:tag name="TIMING" val="|19.8|21.6|33.3|14.7"/>
</p:tagLst>
</file>

<file path=ppt/tags/tag77.xml><?xml version="1.0" encoding="utf-8"?>
<p:tagLst xmlns:a="http://schemas.openxmlformats.org/drawingml/2006/main" xmlns:r="http://schemas.openxmlformats.org/officeDocument/2006/relationships" xmlns:p="http://schemas.openxmlformats.org/presentationml/2006/main">
  <p:tag name="TIMING" val="|19.8|21.6|33.3|14.7"/>
</p:tagLst>
</file>

<file path=ppt/tags/tag78.xml><?xml version="1.0" encoding="utf-8"?>
<p:tagLst xmlns:a="http://schemas.openxmlformats.org/drawingml/2006/main" xmlns:r="http://schemas.openxmlformats.org/officeDocument/2006/relationships" xmlns:p="http://schemas.openxmlformats.org/presentationml/2006/main">
  <p:tag name="TIMING" val="|19.8|21.6|33.3|14.7"/>
</p:tagLst>
</file>

<file path=ppt/tags/tag79.xml><?xml version="1.0" encoding="utf-8"?>
<p:tagLst xmlns:a="http://schemas.openxmlformats.org/drawingml/2006/main" xmlns:r="http://schemas.openxmlformats.org/officeDocument/2006/relationships" xmlns:p="http://schemas.openxmlformats.org/presentationml/2006/main">
  <p:tag name="TIMING" val="|46.7|46.9|6.7"/>
</p:tagLst>
</file>

<file path=ppt/tags/tag8.xml><?xml version="1.0" encoding="utf-8"?>
<p:tagLst xmlns:a="http://schemas.openxmlformats.org/drawingml/2006/main" xmlns:r="http://schemas.openxmlformats.org/officeDocument/2006/relationships" xmlns:p="http://schemas.openxmlformats.org/presentationml/2006/main">
  <p:tag name="TIMING" val="|12.2|28|20.1|18.4|17.6"/>
</p:tagLst>
</file>

<file path=ppt/tags/tag80.xml><?xml version="1.0" encoding="utf-8"?>
<p:tagLst xmlns:a="http://schemas.openxmlformats.org/drawingml/2006/main" xmlns:r="http://schemas.openxmlformats.org/officeDocument/2006/relationships" xmlns:p="http://schemas.openxmlformats.org/presentationml/2006/main">
  <p:tag name="TIMING" val="|19.8|21.6|33.3|14.7"/>
</p:tagLst>
</file>

<file path=ppt/tags/tag81.xml><?xml version="1.0" encoding="utf-8"?>
<p:tagLst xmlns:a="http://schemas.openxmlformats.org/drawingml/2006/main" xmlns:r="http://schemas.openxmlformats.org/officeDocument/2006/relationships" xmlns:p="http://schemas.openxmlformats.org/presentationml/2006/main">
  <p:tag name="TIMING" val="|19.8|21.6|33.3|14.7"/>
</p:tagLst>
</file>

<file path=ppt/tags/tag82.xml><?xml version="1.0" encoding="utf-8"?>
<p:tagLst xmlns:a="http://schemas.openxmlformats.org/drawingml/2006/main" xmlns:r="http://schemas.openxmlformats.org/officeDocument/2006/relationships" xmlns:p="http://schemas.openxmlformats.org/presentationml/2006/main">
  <p:tag name="TIMING" val="|19.8|21.6|33.3|14.7"/>
</p:tagLst>
</file>

<file path=ppt/tags/tag83.xml><?xml version="1.0" encoding="utf-8"?>
<p:tagLst xmlns:a="http://schemas.openxmlformats.org/drawingml/2006/main" xmlns:r="http://schemas.openxmlformats.org/officeDocument/2006/relationships" xmlns:p="http://schemas.openxmlformats.org/presentationml/2006/main">
  <p:tag name="TIMING" val="|19.8|21.6|33.3|14.7"/>
</p:tagLst>
</file>

<file path=ppt/tags/tag84.xml><?xml version="1.0" encoding="utf-8"?>
<p:tagLst xmlns:a="http://schemas.openxmlformats.org/drawingml/2006/main" xmlns:r="http://schemas.openxmlformats.org/officeDocument/2006/relationships" xmlns:p="http://schemas.openxmlformats.org/presentationml/2006/main">
  <p:tag name="TIMING" val="|19.8|21.6|33.3|14.7"/>
</p:tagLst>
</file>

<file path=ppt/tags/tag85.xml><?xml version="1.0" encoding="utf-8"?>
<p:tagLst xmlns:a="http://schemas.openxmlformats.org/drawingml/2006/main" xmlns:r="http://schemas.openxmlformats.org/officeDocument/2006/relationships" xmlns:p="http://schemas.openxmlformats.org/presentationml/2006/main">
  <p:tag name="TIMING" val="|19.8|21.6|33.3|14.7"/>
</p:tagLst>
</file>

<file path=ppt/tags/tag86.xml><?xml version="1.0" encoding="utf-8"?>
<p:tagLst xmlns:a="http://schemas.openxmlformats.org/drawingml/2006/main" xmlns:r="http://schemas.openxmlformats.org/officeDocument/2006/relationships" xmlns:p="http://schemas.openxmlformats.org/presentationml/2006/main">
  <p:tag name="TIMING" val="|19.8|21.6|33.3|14.7"/>
</p:tagLst>
</file>

<file path=ppt/tags/tag87.xml><?xml version="1.0" encoding="utf-8"?>
<p:tagLst xmlns:a="http://schemas.openxmlformats.org/drawingml/2006/main" xmlns:r="http://schemas.openxmlformats.org/officeDocument/2006/relationships" xmlns:p="http://schemas.openxmlformats.org/presentationml/2006/main">
  <p:tag name="TIMING" val="|19.8|21.6|33.3|14.7"/>
</p:tagLst>
</file>

<file path=ppt/tags/tag88.xml><?xml version="1.0" encoding="utf-8"?>
<p:tagLst xmlns:a="http://schemas.openxmlformats.org/drawingml/2006/main" xmlns:r="http://schemas.openxmlformats.org/officeDocument/2006/relationships" xmlns:p="http://schemas.openxmlformats.org/presentationml/2006/main">
  <p:tag name="TIMING" val="|19.8|21.6|33.3|14.7"/>
</p:tagLst>
</file>

<file path=ppt/tags/tag89.xml><?xml version="1.0" encoding="utf-8"?>
<p:tagLst xmlns:a="http://schemas.openxmlformats.org/drawingml/2006/main" xmlns:r="http://schemas.openxmlformats.org/officeDocument/2006/relationships" xmlns:p="http://schemas.openxmlformats.org/presentationml/2006/main">
  <p:tag name="TIMING" val="|19.8|21.6|33.3|14.7"/>
</p:tagLst>
</file>

<file path=ppt/tags/tag9.xml><?xml version="1.0" encoding="utf-8"?>
<p:tagLst xmlns:a="http://schemas.openxmlformats.org/drawingml/2006/main" xmlns:r="http://schemas.openxmlformats.org/officeDocument/2006/relationships" xmlns:p="http://schemas.openxmlformats.org/presentationml/2006/main">
  <p:tag name="TIMING" val="|12.2|28|20.1|18.4|17.6"/>
</p:tagLst>
</file>

<file path=ppt/tags/tag90.xml><?xml version="1.0" encoding="utf-8"?>
<p:tagLst xmlns:a="http://schemas.openxmlformats.org/drawingml/2006/main" xmlns:r="http://schemas.openxmlformats.org/officeDocument/2006/relationships" xmlns:p="http://schemas.openxmlformats.org/presentationml/2006/main">
  <p:tag name="TIMING" val="|19.8|21.6|33.3|14.7"/>
</p:tagLst>
</file>

<file path=ppt/tags/tag91.xml><?xml version="1.0" encoding="utf-8"?>
<p:tagLst xmlns:a="http://schemas.openxmlformats.org/drawingml/2006/main" xmlns:r="http://schemas.openxmlformats.org/officeDocument/2006/relationships" xmlns:p="http://schemas.openxmlformats.org/presentationml/2006/main">
  <p:tag name="TIMING" val="|19.8|21.6|33.3|14.7"/>
</p:tagLst>
</file>

<file path=ppt/tags/tag92.xml><?xml version="1.0" encoding="utf-8"?>
<p:tagLst xmlns:a="http://schemas.openxmlformats.org/drawingml/2006/main" xmlns:r="http://schemas.openxmlformats.org/officeDocument/2006/relationships" xmlns:p="http://schemas.openxmlformats.org/presentationml/2006/main">
  <p:tag name="TIMING" val="|19.8|21.6|33.3|14.7"/>
</p:tagLst>
</file>

<file path=ppt/tags/tag93.xml><?xml version="1.0" encoding="utf-8"?>
<p:tagLst xmlns:a="http://schemas.openxmlformats.org/drawingml/2006/main" xmlns:r="http://schemas.openxmlformats.org/officeDocument/2006/relationships" xmlns:p="http://schemas.openxmlformats.org/presentationml/2006/main">
  <p:tag name="TIMING" val="|19.8|21.6|33.3|14.7"/>
</p:tagLst>
</file>

<file path=ppt/tags/tag94.xml><?xml version="1.0" encoding="utf-8"?>
<p:tagLst xmlns:a="http://schemas.openxmlformats.org/drawingml/2006/main" xmlns:r="http://schemas.openxmlformats.org/officeDocument/2006/relationships" xmlns:p="http://schemas.openxmlformats.org/presentationml/2006/main">
  <p:tag name="TIMING" val="|46.7|46.9|6.7"/>
</p:tagLst>
</file>

<file path=ppt/tags/tag95.xml><?xml version="1.0" encoding="utf-8"?>
<p:tagLst xmlns:a="http://schemas.openxmlformats.org/drawingml/2006/main" xmlns:r="http://schemas.openxmlformats.org/officeDocument/2006/relationships" xmlns:p="http://schemas.openxmlformats.org/presentationml/2006/main">
  <p:tag name="TIMING" val="|19.8|21.6|33.3|14.7"/>
</p:tagLst>
</file>

<file path=ppt/tags/tag96.xml><?xml version="1.0" encoding="utf-8"?>
<p:tagLst xmlns:a="http://schemas.openxmlformats.org/drawingml/2006/main" xmlns:r="http://schemas.openxmlformats.org/officeDocument/2006/relationships" xmlns:p="http://schemas.openxmlformats.org/presentationml/2006/main">
  <p:tag name="TIMING" val="|19.8|21.6|33.3|14.7"/>
</p:tagLst>
</file>

<file path=ppt/tags/tag97.xml><?xml version="1.0" encoding="utf-8"?>
<p:tagLst xmlns:a="http://schemas.openxmlformats.org/drawingml/2006/main" xmlns:r="http://schemas.openxmlformats.org/officeDocument/2006/relationships" xmlns:p="http://schemas.openxmlformats.org/presentationml/2006/main">
  <p:tag name="TIMING" val="|19.8|21.6|33.3|14.7"/>
</p:tagLst>
</file>

<file path=ppt/tags/tag98.xml><?xml version="1.0" encoding="utf-8"?>
<p:tagLst xmlns:a="http://schemas.openxmlformats.org/drawingml/2006/main" xmlns:r="http://schemas.openxmlformats.org/officeDocument/2006/relationships" xmlns:p="http://schemas.openxmlformats.org/presentationml/2006/main">
  <p:tag name="TIMING" val="|19.8|21.6|33.3|14.7"/>
</p:tagLst>
</file>

<file path=ppt/tags/tag99.xml><?xml version="1.0" encoding="utf-8"?>
<p:tagLst xmlns:a="http://schemas.openxmlformats.org/drawingml/2006/main" xmlns:r="http://schemas.openxmlformats.org/officeDocument/2006/relationships" xmlns:p="http://schemas.openxmlformats.org/presentationml/2006/main">
  <p:tag name="TIMING" val="|19.8|21.6|33.3|14.7"/>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标准字体">
      <a:majorFont>
        <a:latin typeface="Times New Roman"/>
        <a:ea typeface="思源黑体 CN Normal"/>
        <a:cs typeface=""/>
      </a:majorFont>
      <a:minorFont>
        <a:latin typeface="Times New Roman"/>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16411</Words>
  <Application>Microsoft Macintosh PowerPoint</Application>
  <PresentationFormat>Widescreen</PresentationFormat>
  <Paragraphs>1629</Paragraphs>
  <Slides>283</Slides>
  <Notes>136</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3</vt:i4>
      </vt:variant>
      <vt:variant>
        <vt:lpstr>Slide Titles</vt:lpstr>
      </vt:variant>
      <vt:variant>
        <vt:i4>283</vt:i4>
      </vt:variant>
    </vt:vector>
  </HeadingPairs>
  <TitlesOfParts>
    <vt:vector size="301" baseType="lpstr">
      <vt:lpstr>Arial Unicode MS</vt:lpstr>
      <vt:lpstr>等线</vt:lpstr>
      <vt:lpstr>宋体</vt:lpstr>
      <vt:lpstr>华文新魏</vt:lpstr>
      <vt:lpstr>思源黑体 CN Bold</vt:lpstr>
      <vt:lpstr>思源黑体 CN Medium</vt:lpstr>
      <vt:lpstr>思源黑体 CN Normal</vt:lpstr>
      <vt:lpstr>Arial</vt:lpstr>
      <vt:lpstr>Arial Narrow</vt:lpstr>
      <vt:lpstr>Calibri</vt:lpstr>
      <vt:lpstr>Cambria Math</vt:lpstr>
      <vt:lpstr>Symbol</vt:lpstr>
      <vt:lpstr>Times New Roman</vt:lpstr>
      <vt:lpstr>Wingdings</vt:lpstr>
      <vt:lpstr>1_Office 主题​​</vt:lpstr>
      <vt:lpstr>Document</vt:lpstr>
      <vt:lpstr>Equation</vt:lpstr>
      <vt:lpstr>文档</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盼盼 郑</cp:lastModifiedBy>
  <cp:revision>628</cp:revision>
  <dcterms:created xsi:type="dcterms:W3CDTF">2020-04-03T03:54:00Z</dcterms:created>
  <dcterms:modified xsi:type="dcterms:W3CDTF">2024-11-04T13:50:42Z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2FD71BD4F37C4D52AC3B62EC6E7D6307</vt:lpwstr>
  </property>
  <property fmtid="{D5CDD505-2E9C-101B-9397-08002B2CF9AE}" pid="3" name="KSOProductBuildVer">
    <vt:lpwstr>2052-11.1.0.12165</vt:lpwstr>
  </property>
</Properties>
</file>